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7"/>
  </p:notesMasterIdLst>
  <p:sldIdLst>
    <p:sldId id="585" r:id="rId2"/>
    <p:sldId id="571" r:id="rId3"/>
    <p:sldId id="604" r:id="rId4"/>
    <p:sldId id="581" r:id="rId5"/>
    <p:sldId id="589" r:id="rId6"/>
    <p:sldId id="590" r:id="rId7"/>
    <p:sldId id="582" r:id="rId8"/>
    <p:sldId id="591" r:id="rId9"/>
    <p:sldId id="588" r:id="rId10"/>
    <p:sldId id="586" r:id="rId11"/>
    <p:sldId id="572" r:id="rId12"/>
    <p:sldId id="573" r:id="rId13"/>
    <p:sldId id="592" r:id="rId14"/>
    <p:sldId id="574" r:id="rId15"/>
    <p:sldId id="593" r:id="rId16"/>
    <p:sldId id="575" r:id="rId17"/>
    <p:sldId id="587" r:id="rId18"/>
    <p:sldId id="594" r:id="rId19"/>
    <p:sldId id="595" r:id="rId20"/>
    <p:sldId id="596" r:id="rId21"/>
    <p:sldId id="603" r:id="rId22"/>
    <p:sldId id="597" r:id="rId23"/>
    <p:sldId id="598" r:id="rId24"/>
    <p:sldId id="599" r:id="rId25"/>
    <p:sldId id="60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5"/>
            <p14:sldId id="571"/>
            <p14:sldId id="604"/>
            <p14:sldId id="581"/>
            <p14:sldId id="589"/>
            <p14:sldId id="590"/>
            <p14:sldId id="582"/>
            <p14:sldId id="591"/>
            <p14:sldId id="588"/>
            <p14:sldId id="586"/>
            <p14:sldId id="572"/>
            <p14:sldId id="573"/>
            <p14:sldId id="592"/>
            <p14:sldId id="574"/>
            <p14:sldId id="593"/>
            <p14:sldId id="575"/>
            <p14:sldId id="587"/>
            <p14:sldId id="594"/>
            <p14:sldId id="595"/>
            <p14:sldId id="596"/>
            <p14:sldId id="603"/>
            <p14:sldId id="597"/>
            <p14:sldId id="598"/>
            <p14:sldId id="599"/>
            <p14:sldId id="600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937"/>
    <a:srgbClr val="BE5E89"/>
    <a:srgbClr val="FFE9D9"/>
    <a:srgbClr val="A86E3E"/>
    <a:srgbClr val="52361E"/>
    <a:srgbClr val="D3A577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 varScale="1">
        <p:scale>
          <a:sx n="73" d="100"/>
          <a:sy n="73" d="100"/>
        </p:scale>
        <p:origin x="12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1A3BF-62B2-4E23-A4C9-59C82DA9673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5699E13-6F8B-43E6-A278-D6084036919F}">
      <dgm:prSet phldrT="[Metin]"/>
      <dgm:spPr/>
      <dgm:t>
        <a:bodyPr/>
        <a:lstStyle/>
        <a:p>
          <a:r>
            <a:rPr lang="tr-TR" dirty="0" smtClean="0"/>
            <a:t>BEN KİMİM ?</a:t>
          </a:r>
          <a:endParaRPr lang="tr-TR" dirty="0"/>
        </a:p>
      </dgm:t>
    </dgm:pt>
    <dgm:pt modelId="{BC9AA44B-75F5-4FE0-B732-43674669BC43}" type="parTrans" cxnId="{EE30652C-FD58-4C4C-869A-E635187CA0CE}">
      <dgm:prSet/>
      <dgm:spPr/>
      <dgm:t>
        <a:bodyPr/>
        <a:lstStyle/>
        <a:p>
          <a:endParaRPr lang="tr-TR"/>
        </a:p>
      </dgm:t>
    </dgm:pt>
    <dgm:pt modelId="{0655C7C2-D0FD-432B-A5D4-9C820585D95D}" type="sibTrans" cxnId="{EE30652C-FD58-4C4C-869A-E635187CA0CE}">
      <dgm:prSet/>
      <dgm:spPr/>
      <dgm:t>
        <a:bodyPr/>
        <a:lstStyle/>
        <a:p>
          <a:endParaRPr lang="tr-TR"/>
        </a:p>
      </dgm:t>
    </dgm:pt>
    <dgm:pt modelId="{DEC803BD-1FAB-4614-ADA4-94CA54DD7F92}">
      <dgm:prSet phldrT="[Metin]"/>
      <dgm:spPr/>
      <dgm:t>
        <a:bodyPr/>
        <a:lstStyle/>
        <a:p>
          <a:r>
            <a:rPr lang="tr-TR" dirty="0" smtClean="0"/>
            <a:t>GÜÇLÜ VE ZAYIF YÖNLERİM NELER ?</a:t>
          </a:r>
          <a:endParaRPr lang="tr-TR" dirty="0"/>
        </a:p>
      </dgm:t>
    </dgm:pt>
    <dgm:pt modelId="{98032AFD-7A0B-4F0B-BCC1-D98C4DD0DFD8}" type="parTrans" cxnId="{D9FA4BA4-EC32-4DC0-87E4-F1F9E840DC32}">
      <dgm:prSet/>
      <dgm:spPr/>
      <dgm:t>
        <a:bodyPr/>
        <a:lstStyle/>
        <a:p>
          <a:endParaRPr lang="tr-TR"/>
        </a:p>
      </dgm:t>
    </dgm:pt>
    <dgm:pt modelId="{4D81FFA4-C2F1-4220-8EF0-6EB7DE9E0DAF}" type="sibTrans" cxnId="{D9FA4BA4-EC32-4DC0-87E4-F1F9E840DC32}">
      <dgm:prSet/>
      <dgm:spPr/>
      <dgm:t>
        <a:bodyPr/>
        <a:lstStyle/>
        <a:p>
          <a:endParaRPr lang="tr-TR"/>
        </a:p>
      </dgm:t>
    </dgm:pt>
    <dgm:pt modelId="{26AE47B8-02A4-4B5C-8139-5535D4297EF5}">
      <dgm:prSet phldrT="[Metin]"/>
      <dgm:spPr/>
      <dgm:t>
        <a:bodyPr/>
        <a:lstStyle/>
        <a:p>
          <a:r>
            <a:rPr lang="tr-TR" dirty="0" smtClean="0"/>
            <a:t>İLGİ VE YETENEKLERİM NELER?</a:t>
          </a:r>
          <a:endParaRPr lang="tr-TR" dirty="0"/>
        </a:p>
      </dgm:t>
    </dgm:pt>
    <dgm:pt modelId="{1D17DFB4-83FA-47E2-8E0F-8ADD36A394A6}" type="parTrans" cxnId="{E2C59564-44D7-41BF-B398-3CA8BF02A4EC}">
      <dgm:prSet/>
      <dgm:spPr/>
      <dgm:t>
        <a:bodyPr/>
        <a:lstStyle/>
        <a:p>
          <a:endParaRPr lang="tr-TR"/>
        </a:p>
      </dgm:t>
    </dgm:pt>
    <dgm:pt modelId="{14239CE6-4062-4B5F-AE10-539A3902658D}" type="sibTrans" cxnId="{E2C59564-44D7-41BF-B398-3CA8BF02A4EC}">
      <dgm:prSet/>
      <dgm:spPr/>
      <dgm:t>
        <a:bodyPr/>
        <a:lstStyle/>
        <a:p>
          <a:endParaRPr lang="tr-TR"/>
        </a:p>
      </dgm:t>
    </dgm:pt>
    <dgm:pt modelId="{409549D6-5074-4BF6-A5A2-74ACAEACCFC7}">
      <dgm:prSet phldrT="[Metin]"/>
      <dgm:spPr/>
      <dgm:t>
        <a:bodyPr/>
        <a:lstStyle/>
        <a:p>
          <a:r>
            <a:rPr lang="tr-TR" dirty="0" smtClean="0"/>
            <a:t>NASIL DAHA VERİMLİ DERS ÇALIŞABİLİRİM ?</a:t>
          </a:r>
          <a:endParaRPr lang="tr-TR" dirty="0"/>
        </a:p>
      </dgm:t>
    </dgm:pt>
    <dgm:pt modelId="{04592316-071E-4069-8BD1-01ACB374D303}" type="parTrans" cxnId="{5A93857D-C486-43D6-BCF8-E9F7CD81F5C7}">
      <dgm:prSet/>
      <dgm:spPr/>
      <dgm:t>
        <a:bodyPr/>
        <a:lstStyle/>
        <a:p>
          <a:endParaRPr lang="tr-TR"/>
        </a:p>
      </dgm:t>
    </dgm:pt>
    <dgm:pt modelId="{02903216-8A9B-4020-BFB0-81FCC6166080}" type="sibTrans" cxnId="{5A93857D-C486-43D6-BCF8-E9F7CD81F5C7}">
      <dgm:prSet/>
      <dgm:spPr/>
      <dgm:t>
        <a:bodyPr/>
        <a:lstStyle/>
        <a:p>
          <a:endParaRPr lang="tr-TR"/>
        </a:p>
      </dgm:t>
    </dgm:pt>
    <dgm:pt modelId="{9DFA68DA-9703-4E36-9C1B-BFDB8728366F}">
      <dgm:prSet phldrT="[Metin]"/>
      <dgm:spPr/>
      <dgm:t>
        <a:bodyPr/>
        <a:lstStyle/>
        <a:p>
          <a:r>
            <a:rPr lang="tr-TR" dirty="0" smtClean="0"/>
            <a:t>HEDEFLERİME ULAŞABİLMEK İÇİN NELER YAPMALIYIM ?</a:t>
          </a:r>
          <a:endParaRPr lang="tr-TR" dirty="0"/>
        </a:p>
      </dgm:t>
    </dgm:pt>
    <dgm:pt modelId="{B59DB833-9513-44D8-91B6-F4F8F22E293D}" type="parTrans" cxnId="{E3AE28D6-B50E-4953-90F1-30B4D62A88BC}">
      <dgm:prSet/>
      <dgm:spPr/>
      <dgm:t>
        <a:bodyPr/>
        <a:lstStyle/>
        <a:p>
          <a:endParaRPr lang="tr-TR"/>
        </a:p>
      </dgm:t>
    </dgm:pt>
    <dgm:pt modelId="{F6BD278D-F44F-473A-BCEE-7D9CFF9FE84C}" type="sibTrans" cxnId="{E3AE28D6-B50E-4953-90F1-30B4D62A88BC}">
      <dgm:prSet/>
      <dgm:spPr/>
      <dgm:t>
        <a:bodyPr/>
        <a:lstStyle/>
        <a:p>
          <a:endParaRPr lang="tr-TR"/>
        </a:p>
      </dgm:t>
    </dgm:pt>
    <dgm:pt modelId="{61404B69-651D-40DF-B740-634DDF5F4C14}" type="pres">
      <dgm:prSet presAssocID="{6561A3BF-62B2-4E23-A4C9-59C82DA967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73BA74D-6751-47BD-81D5-E24A69B87085}" type="pres">
      <dgm:prSet presAssocID="{45699E13-6F8B-43E6-A278-D608403691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537596-CAAD-40A8-8B8A-DB706A433CD7}" type="pres">
      <dgm:prSet presAssocID="{45699E13-6F8B-43E6-A278-D6084036919F}" presName="spNode" presStyleCnt="0"/>
      <dgm:spPr/>
    </dgm:pt>
    <dgm:pt modelId="{045AA085-85F7-4198-A9C8-BBDFDB8FD198}" type="pres">
      <dgm:prSet presAssocID="{0655C7C2-D0FD-432B-A5D4-9C820585D95D}" presName="sibTrans" presStyleLbl="sibTrans1D1" presStyleIdx="0" presStyleCnt="5"/>
      <dgm:spPr/>
      <dgm:t>
        <a:bodyPr/>
        <a:lstStyle/>
        <a:p>
          <a:endParaRPr lang="tr-TR"/>
        </a:p>
      </dgm:t>
    </dgm:pt>
    <dgm:pt modelId="{CA03537D-28E4-44D3-8272-A261E7ADE4F3}" type="pres">
      <dgm:prSet presAssocID="{DEC803BD-1FAB-4614-ADA4-94CA54DD7F9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117CFC-2159-495E-AAB7-541F65387B2F}" type="pres">
      <dgm:prSet presAssocID="{DEC803BD-1FAB-4614-ADA4-94CA54DD7F92}" presName="spNode" presStyleCnt="0"/>
      <dgm:spPr/>
    </dgm:pt>
    <dgm:pt modelId="{586D0595-0C6E-499A-94BB-310C27487D4D}" type="pres">
      <dgm:prSet presAssocID="{4D81FFA4-C2F1-4220-8EF0-6EB7DE9E0DAF}" presName="sibTrans" presStyleLbl="sibTrans1D1" presStyleIdx="1" presStyleCnt="5"/>
      <dgm:spPr/>
      <dgm:t>
        <a:bodyPr/>
        <a:lstStyle/>
        <a:p>
          <a:endParaRPr lang="tr-TR"/>
        </a:p>
      </dgm:t>
    </dgm:pt>
    <dgm:pt modelId="{4B91CD31-EA73-46D8-A46E-AEF55361349B}" type="pres">
      <dgm:prSet presAssocID="{26AE47B8-02A4-4B5C-8139-5535D4297E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41384E-841F-414A-8DA8-7E378926677F}" type="pres">
      <dgm:prSet presAssocID="{26AE47B8-02A4-4B5C-8139-5535D4297EF5}" presName="spNode" presStyleCnt="0"/>
      <dgm:spPr/>
    </dgm:pt>
    <dgm:pt modelId="{B1B5EDA2-3ADB-4255-AC19-A38010EE12D3}" type="pres">
      <dgm:prSet presAssocID="{14239CE6-4062-4B5F-AE10-539A3902658D}" presName="sibTrans" presStyleLbl="sibTrans1D1" presStyleIdx="2" presStyleCnt="5"/>
      <dgm:spPr/>
      <dgm:t>
        <a:bodyPr/>
        <a:lstStyle/>
        <a:p>
          <a:endParaRPr lang="tr-TR"/>
        </a:p>
      </dgm:t>
    </dgm:pt>
    <dgm:pt modelId="{4C99761E-AD75-4E1D-990F-5C376B411FD8}" type="pres">
      <dgm:prSet presAssocID="{409549D6-5074-4BF6-A5A2-74ACAEACCFC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8ADBF1-7041-49F4-B337-8E2897F85D7B}" type="pres">
      <dgm:prSet presAssocID="{409549D6-5074-4BF6-A5A2-74ACAEACCFC7}" presName="spNode" presStyleCnt="0"/>
      <dgm:spPr/>
    </dgm:pt>
    <dgm:pt modelId="{B3DFDB77-A28B-4189-8A34-F32D18FE7E78}" type="pres">
      <dgm:prSet presAssocID="{02903216-8A9B-4020-BFB0-81FCC6166080}" presName="sibTrans" presStyleLbl="sibTrans1D1" presStyleIdx="3" presStyleCnt="5"/>
      <dgm:spPr/>
      <dgm:t>
        <a:bodyPr/>
        <a:lstStyle/>
        <a:p>
          <a:endParaRPr lang="tr-TR"/>
        </a:p>
      </dgm:t>
    </dgm:pt>
    <dgm:pt modelId="{A54D8036-AF93-47B8-B094-643F087EE884}" type="pres">
      <dgm:prSet presAssocID="{9DFA68DA-9703-4E36-9C1B-BFDB872836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75E910-975D-44B6-9D2C-1CFCA09665DB}" type="pres">
      <dgm:prSet presAssocID="{9DFA68DA-9703-4E36-9C1B-BFDB8728366F}" presName="spNode" presStyleCnt="0"/>
      <dgm:spPr/>
    </dgm:pt>
    <dgm:pt modelId="{6250D07F-2A43-4685-B5D3-A16968A12656}" type="pres">
      <dgm:prSet presAssocID="{F6BD278D-F44F-473A-BCEE-7D9CFF9FE84C}" presName="sibTrans" presStyleLbl="sibTrans1D1" presStyleIdx="4" presStyleCnt="5"/>
      <dgm:spPr/>
      <dgm:t>
        <a:bodyPr/>
        <a:lstStyle/>
        <a:p>
          <a:endParaRPr lang="tr-TR"/>
        </a:p>
      </dgm:t>
    </dgm:pt>
  </dgm:ptLst>
  <dgm:cxnLst>
    <dgm:cxn modelId="{C3B13558-08F1-4486-B65E-C78B0CD30273}" type="presOf" srcId="{14239CE6-4062-4B5F-AE10-539A3902658D}" destId="{B1B5EDA2-3ADB-4255-AC19-A38010EE12D3}" srcOrd="0" destOrd="0" presId="urn:microsoft.com/office/officeart/2005/8/layout/cycle6"/>
    <dgm:cxn modelId="{E2C59564-44D7-41BF-B398-3CA8BF02A4EC}" srcId="{6561A3BF-62B2-4E23-A4C9-59C82DA9673C}" destId="{26AE47B8-02A4-4B5C-8139-5535D4297EF5}" srcOrd="2" destOrd="0" parTransId="{1D17DFB4-83FA-47E2-8E0F-8ADD36A394A6}" sibTransId="{14239CE6-4062-4B5F-AE10-539A3902658D}"/>
    <dgm:cxn modelId="{A97967E2-7909-42E0-BD93-D23DED0A636B}" type="presOf" srcId="{409549D6-5074-4BF6-A5A2-74ACAEACCFC7}" destId="{4C99761E-AD75-4E1D-990F-5C376B411FD8}" srcOrd="0" destOrd="0" presId="urn:microsoft.com/office/officeart/2005/8/layout/cycle6"/>
    <dgm:cxn modelId="{2613737E-D25D-4586-90D1-B86763B63E63}" type="presOf" srcId="{45699E13-6F8B-43E6-A278-D6084036919F}" destId="{D73BA74D-6751-47BD-81D5-E24A69B87085}" srcOrd="0" destOrd="0" presId="urn:microsoft.com/office/officeart/2005/8/layout/cycle6"/>
    <dgm:cxn modelId="{43C69C8D-01B0-42A8-96CE-BCF50CE8CD7B}" type="presOf" srcId="{6561A3BF-62B2-4E23-A4C9-59C82DA9673C}" destId="{61404B69-651D-40DF-B740-634DDF5F4C14}" srcOrd="0" destOrd="0" presId="urn:microsoft.com/office/officeart/2005/8/layout/cycle6"/>
    <dgm:cxn modelId="{26B4A035-82D1-4DFF-A753-803C73614988}" type="presOf" srcId="{9DFA68DA-9703-4E36-9C1B-BFDB8728366F}" destId="{A54D8036-AF93-47B8-B094-643F087EE884}" srcOrd="0" destOrd="0" presId="urn:microsoft.com/office/officeart/2005/8/layout/cycle6"/>
    <dgm:cxn modelId="{EE30652C-FD58-4C4C-869A-E635187CA0CE}" srcId="{6561A3BF-62B2-4E23-A4C9-59C82DA9673C}" destId="{45699E13-6F8B-43E6-A278-D6084036919F}" srcOrd="0" destOrd="0" parTransId="{BC9AA44B-75F5-4FE0-B732-43674669BC43}" sibTransId="{0655C7C2-D0FD-432B-A5D4-9C820585D95D}"/>
    <dgm:cxn modelId="{1476035D-35F2-4B49-945C-97E3F5D76C48}" type="presOf" srcId="{02903216-8A9B-4020-BFB0-81FCC6166080}" destId="{B3DFDB77-A28B-4189-8A34-F32D18FE7E78}" srcOrd="0" destOrd="0" presId="urn:microsoft.com/office/officeart/2005/8/layout/cycle6"/>
    <dgm:cxn modelId="{5A93857D-C486-43D6-BCF8-E9F7CD81F5C7}" srcId="{6561A3BF-62B2-4E23-A4C9-59C82DA9673C}" destId="{409549D6-5074-4BF6-A5A2-74ACAEACCFC7}" srcOrd="3" destOrd="0" parTransId="{04592316-071E-4069-8BD1-01ACB374D303}" sibTransId="{02903216-8A9B-4020-BFB0-81FCC6166080}"/>
    <dgm:cxn modelId="{397AD471-1EC9-44CD-8C2F-9206C12679AC}" type="presOf" srcId="{26AE47B8-02A4-4B5C-8139-5535D4297EF5}" destId="{4B91CD31-EA73-46D8-A46E-AEF55361349B}" srcOrd="0" destOrd="0" presId="urn:microsoft.com/office/officeart/2005/8/layout/cycle6"/>
    <dgm:cxn modelId="{D9FA4BA4-EC32-4DC0-87E4-F1F9E840DC32}" srcId="{6561A3BF-62B2-4E23-A4C9-59C82DA9673C}" destId="{DEC803BD-1FAB-4614-ADA4-94CA54DD7F92}" srcOrd="1" destOrd="0" parTransId="{98032AFD-7A0B-4F0B-BCC1-D98C4DD0DFD8}" sibTransId="{4D81FFA4-C2F1-4220-8EF0-6EB7DE9E0DAF}"/>
    <dgm:cxn modelId="{413DAED9-46D2-497F-A21F-0FD5B3D0811C}" type="presOf" srcId="{0655C7C2-D0FD-432B-A5D4-9C820585D95D}" destId="{045AA085-85F7-4198-A9C8-BBDFDB8FD198}" srcOrd="0" destOrd="0" presId="urn:microsoft.com/office/officeart/2005/8/layout/cycle6"/>
    <dgm:cxn modelId="{E3AE28D6-B50E-4953-90F1-30B4D62A88BC}" srcId="{6561A3BF-62B2-4E23-A4C9-59C82DA9673C}" destId="{9DFA68DA-9703-4E36-9C1B-BFDB8728366F}" srcOrd="4" destOrd="0" parTransId="{B59DB833-9513-44D8-91B6-F4F8F22E293D}" sibTransId="{F6BD278D-F44F-473A-BCEE-7D9CFF9FE84C}"/>
    <dgm:cxn modelId="{C5632802-22A2-418F-BCB1-311CE255C20B}" type="presOf" srcId="{F6BD278D-F44F-473A-BCEE-7D9CFF9FE84C}" destId="{6250D07F-2A43-4685-B5D3-A16968A12656}" srcOrd="0" destOrd="0" presId="urn:microsoft.com/office/officeart/2005/8/layout/cycle6"/>
    <dgm:cxn modelId="{BB1C5C96-CDDE-4BA6-87BC-CC272C8FB7C2}" type="presOf" srcId="{4D81FFA4-C2F1-4220-8EF0-6EB7DE9E0DAF}" destId="{586D0595-0C6E-499A-94BB-310C27487D4D}" srcOrd="0" destOrd="0" presId="urn:microsoft.com/office/officeart/2005/8/layout/cycle6"/>
    <dgm:cxn modelId="{656B648B-E927-4F72-BBF2-5C8429F5C9FF}" type="presOf" srcId="{DEC803BD-1FAB-4614-ADA4-94CA54DD7F92}" destId="{CA03537D-28E4-44D3-8272-A261E7ADE4F3}" srcOrd="0" destOrd="0" presId="urn:microsoft.com/office/officeart/2005/8/layout/cycle6"/>
    <dgm:cxn modelId="{DD55742B-06B9-481F-9AB3-B0EA43838D2B}" type="presParOf" srcId="{61404B69-651D-40DF-B740-634DDF5F4C14}" destId="{D73BA74D-6751-47BD-81D5-E24A69B87085}" srcOrd="0" destOrd="0" presId="urn:microsoft.com/office/officeart/2005/8/layout/cycle6"/>
    <dgm:cxn modelId="{64AAD1D8-30C5-4305-BE78-13D111F5CEBB}" type="presParOf" srcId="{61404B69-651D-40DF-B740-634DDF5F4C14}" destId="{A9537596-CAAD-40A8-8B8A-DB706A433CD7}" srcOrd="1" destOrd="0" presId="urn:microsoft.com/office/officeart/2005/8/layout/cycle6"/>
    <dgm:cxn modelId="{8EF52FDC-354D-4CAB-B019-E60E28B41917}" type="presParOf" srcId="{61404B69-651D-40DF-B740-634DDF5F4C14}" destId="{045AA085-85F7-4198-A9C8-BBDFDB8FD198}" srcOrd="2" destOrd="0" presId="urn:microsoft.com/office/officeart/2005/8/layout/cycle6"/>
    <dgm:cxn modelId="{BD74AAFB-6F69-4665-B24D-8DFF7D8F802D}" type="presParOf" srcId="{61404B69-651D-40DF-B740-634DDF5F4C14}" destId="{CA03537D-28E4-44D3-8272-A261E7ADE4F3}" srcOrd="3" destOrd="0" presId="urn:microsoft.com/office/officeart/2005/8/layout/cycle6"/>
    <dgm:cxn modelId="{7BE7C382-4E53-4304-A851-62C4F7D47798}" type="presParOf" srcId="{61404B69-651D-40DF-B740-634DDF5F4C14}" destId="{52117CFC-2159-495E-AAB7-541F65387B2F}" srcOrd="4" destOrd="0" presId="urn:microsoft.com/office/officeart/2005/8/layout/cycle6"/>
    <dgm:cxn modelId="{1569FC67-C649-4620-AF8C-2C4FABF89ABF}" type="presParOf" srcId="{61404B69-651D-40DF-B740-634DDF5F4C14}" destId="{586D0595-0C6E-499A-94BB-310C27487D4D}" srcOrd="5" destOrd="0" presId="urn:microsoft.com/office/officeart/2005/8/layout/cycle6"/>
    <dgm:cxn modelId="{9BC43C3B-95F6-407E-BCE4-0797FE54A465}" type="presParOf" srcId="{61404B69-651D-40DF-B740-634DDF5F4C14}" destId="{4B91CD31-EA73-46D8-A46E-AEF55361349B}" srcOrd="6" destOrd="0" presId="urn:microsoft.com/office/officeart/2005/8/layout/cycle6"/>
    <dgm:cxn modelId="{4A1FF146-D480-4AE9-9D07-4ADF2D3D4A2A}" type="presParOf" srcId="{61404B69-651D-40DF-B740-634DDF5F4C14}" destId="{1E41384E-841F-414A-8DA8-7E378926677F}" srcOrd="7" destOrd="0" presId="urn:microsoft.com/office/officeart/2005/8/layout/cycle6"/>
    <dgm:cxn modelId="{6EC07C22-53E5-4507-8F4E-FB2B5CD427D4}" type="presParOf" srcId="{61404B69-651D-40DF-B740-634DDF5F4C14}" destId="{B1B5EDA2-3ADB-4255-AC19-A38010EE12D3}" srcOrd="8" destOrd="0" presId="urn:microsoft.com/office/officeart/2005/8/layout/cycle6"/>
    <dgm:cxn modelId="{ABADCD86-2D50-48C6-B6F0-441AE8EB23E5}" type="presParOf" srcId="{61404B69-651D-40DF-B740-634DDF5F4C14}" destId="{4C99761E-AD75-4E1D-990F-5C376B411FD8}" srcOrd="9" destOrd="0" presId="urn:microsoft.com/office/officeart/2005/8/layout/cycle6"/>
    <dgm:cxn modelId="{EC1495CE-9E12-432A-843D-A2E9A9BA0986}" type="presParOf" srcId="{61404B69-651D-40DF-B740-634DDF5F4C14}" destId="{1B8ADBF1-7041-49F4-B337-8E2897F85D7B}" srcOrd="10" destOrd="0" presId="urn:microsoft.com/office/officeart/2005/8/layout/cycle6"/>
    <dgm:cxn modelId="{441998AC-2D5D-4F4C-8523-0CC4B9C96C7E}" type="presParOf" srcId="{61404B69-651D-40DF-B740-634DDF5F4C14}" destId="{B3DFDB77-A28B-4189-8A34-F32D18FE7E78}" srcOrd="11" destOrd="0" presId="urn:microsoft.com/office/officeart/2005/8/layout/cycle6"/>
    <dgm:cxn modelId="{6868349D-6D4D-4540-B961-A7DFC687DF36}" type="presParOf" srcId="{61404B69-651D-40DF-B740-634DDF5F4C14}" destId="{A54D8036-AF93-47B8-B094-643F087EE884}" srcOrd="12" destOrd="0" presId="urn:microsoft.com/office/officeart/2005/8/layout/cycle6"/>
    <dgm:cxn modelId="{AAA87C11-785A-409A-9B12-75FE2219A6C0}" type="presParOf" srcId="{61404B69-651D-40DF-B740-634DDF5F4C14}" destId="{1B75E910-975D-44B6-9D2C-1CFCA09665DB}" srcOrd="13" destOrd="0" presId="urn:microsoft.com/office/officeart/2005/8/layout/cycle6"/>
    <dgm:cxn modelId="{193134D7-C86B-4ABE-82BC-732ED55621FC}" type="presParOf" srcId="{61404B69-651D-40DF-B740-634DDF5F4C14}" destId="{6250D07F-2A43-4685-B5D3-A16968A1265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BA74D-6751-47BD-81D5-E24A69B87085}">
      <dsp:nvSpPr>
        <dsp:cNvPr id="0" name=""/>
        <dsp:cNvSpPr/>
      </dsp:nvSpPr>
      <dsp:spPr>
        <a:xfrm>
          <a:off x="3098155" y="878"/>
          <a:ext cx="2033289" cy="1321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BEN KİMİM ?</a:t>
          </a:r>
          <a:endParaRPr lang="tr-TR" sz="1800" kern="1200" dirty="0"/>
        </a:p>
      </dsp:txBody>
      <dsp:txXfrm>
        <a:off x="3162672" y="65395"/>
        <a:ext cx="1904255" cy="1192604"/>
      </dsp:txXfrm>
    </dsp:sp>
    <dsp:sp modelId="{045AA085-85F7-4198-A9C8-BBDFDB8FD198}">
      <dsp:nvSpPr>
        <dsp:cNvPr id="0" name=""/>
        <dsp:cNvSpPr/>
      </dsp:nvSpPr>
      <dsp:spPr>
        <a:xfrm>
          <a:off x="1472188" y="661697"/>
          <a:ext cx="5285223" cy="5285223"/>
        </a:xfrm>
        <a:custGeom>
          <a:avLst/>
          <a:gdLst/>
          <a:ahLst/>
          <a:cxnLst/>
          <a:rect l="0" t="0" r="0" b="0"/>
          <a:pathLst>
            <a:path>
              <a:moveTo>
                <a:pt x="3673251" y="209264"/>
              </a:moveTo>
              <a:arcTo wR="2642611" hR="2642611" stAng="17577300" swAng="19634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3537D-28E4-44D3-8272-A261E7ADE4F3}">
      <dsp:nvSpPr>
        <dsp:cNvPr id="0" name=""/>
        <dsp:cNvSpPr/>
      </dsp:nvSpPr>
      <dsp:spPr>
        <a:xfrm>
          <a:off x="5611428" y="1826878"/>
          <a:ext cx="2033289" cy="1321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GÜÇLÜ VE ZAYIF YÖNLERİM NELER ?</a:t>
          </a:r>
          <a:endParaRPr lang="tr-TR" sz="1800" kern="1200" dirty="0"/>
        </a:p>
      </dsp:txBody>
      <dsp:txXfrm>
        <a:off x="5675945" y="1891395"/>
        <a:ext cx="1904255" cy="1192604"/>
      </dsp:txXfrm>
    </dsp:sp>
    <dsp:sp modelId="{586D0595-0C6E-499A-94BB-310C27487D4D}">
      <dsp:nvSpPr>
        <dsp:cNvPr id="0" name=""/>
        <dsp:cNvSpPr/>
      </dsp:nvSpPr>
      <dsp:spPr>
        <a:xfrm>
          <a:off x="1472188" y="661697"/>
          <a:ext cx="5285223" cy="5285223"/>
        </a:xfrm>
        <a:custGeom>
          <a:avLst/>
          <a:gdLst/>
          <a:ahLst/>
          <a:cxnLst/>
          <a:rect l="0" t="0" r="0" b="0"/>
          <a:pathLst>
            <a:path>
              <a:moveTo>
                <a:pt x="5281570" y="2503721"/>
              </a:moveTo>
              <a:arcTo wR="2642611" hR="2642611" stAng="21419236" swAng="21977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1CD31-EA73-46D8-A46E-AEF55361349B}">
      <dsp:nvSpPr>
        <dsp:cNvPr id="0" name=""/>
        <dsp:cNvSpPr/>
      </dsp:nvSpPr>
      <dsp:spPr>
        <a:xfrm>
          <a:off x="4651443" y="4781407"/>
          <a:ext cx="2033289" cy="1321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İLGİ VE YETENEKLERİM NELER?</a:t>
          </a:r>
          <a:endParaRPr lang="tr-TR" sz="1800" kern="1200" dirty="0"/>
        </a:p>
      </dsp:txBody>
      <dsp:txXfrm>
        <a:off x="4715960" y="4845924"/>
        <a:ext cx="1904255" cy="1192604"/>
      </dsp:txXfrm>
    </dsp:sp>
    <dsp:sp modelId="{B1B5EDA2-3ADB-4255-AC19-A38010EE12D3}">
      <dsp:nvSpPr>
        <dsp:cNvPr id="0" name=""/>
        <dsp:cNvSpPr/>
      </dsp:nvSpPr>
      <dsp:spPr>
        <a:xfrm>
          <a:off x="1472188" y="661697"/>
          <a:ext cx="5285223" cy="5285223"/>
        </a:xfrm>
        <a:custGeom>
          <a:avLst/>
          <a:gdLst/>
          <a:ahLst/>
          <a:cxnLst/>
          <a:rect l="0" t="0" r="0" b="0"/>
          <a:pathLst>
            <a:path>
              <a:moveTo>
                <a:pt x="3168741" y="5232318"/>
              </a:moveTo>
              <a:arcTo wR="2642611" hR="2642611" stAng="4710959" swAng="137808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9761E-AD75-4E1D-990F-5C376B411FD8}">
      <dsp:nvSpPr>
        <dsp:cNvPr id="0" name=""/>
        <dsp:cNvSpPr/>
      </dsp:nvSpPr>
      <dsp:spPr>
        <a:xfrm>
          <a:off x="1544866" y="4781407"/>
          <a:ext cx="2033289" cy="1321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NASIL DAHA VERİMLİ DERS ÇALIŞABİLİRİM ?</a:t>
          </a:r>
          <a:endParaRPr lang="tr-TR" sz="1800" kern="1200" dirty="0"/>
        </a:p>
      </dsp:txBody>
      <dsp:txXfrm>
        <a:off x="1609383" y="4845924"/>
        <a:ext cx="1904255" cy="1192604"/>
      </dsp:txXfrm>
    </dsp:sp>
    <dsp:sp modelId="{B3DFDB77-A28B-4189-8A34-F32D18FE7E78}">
      <dsp:nvSpPr>
        <dsp:cNvPr id="0" name=""/>
        <dsp:cNvSpPr/>
      </dsp:nvSpPr>
      <dsp:spPr>
        <a:xfrm>
          <a:off x="1472188" y="661697"/>
          <a:ext cx="5285223" cy="5285223"/>
        </a:xfrm>
        <a:custGeom>
          <a:avLst/>
          <a:gdLst/>
          <a:ahLst/>
          <a:cxnLst/>
          <a:rect l="0" t="0" r="0" b="0"/>
          <a:pathLst>
            <a:path>
              <a:moveTo>
                <a:pt x="441944" y="4105642"/>
              </a:moveTo>
              <a:arcTo wR="2642611" hR="2642611" stAng="8783013" swAng="21977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D8036-AF93-47B8-B094-643F087EE884}">
      <dsp:nvSpPr>
        <dsp:cNvPr id="0" name=""/>
        <dsp:cNvSpPr/>
      </dsp:nvSpPr>
      <dsp:spPr>
        <a:xfrm>
          <a:off x="584882" y="1826878"/>
          <a:ext cx="2033289" cy="13216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HEDEFLERİME ULAŞABİLMEK İÇİN NELER YAPMALIYIM ?</a:t>
          </a:r>
          <a:endParaRPr lang="tr-TR" sz="1800" kern="1200" dirty="0"/>
        </a:p>
      </dsp:txBody>
      <dsp:txXfrm>
        <a:off x="649399" y="1891395"/>
        <a:ext cx="1904255" cy="1192604"/>
      </dsp:txXfrm>
    </dsp:sp>
    <dsp:sp modelId="{6250D07F-2A43-4685-B5D3-A16968A12656}">
      <dsp:nvSpPr>
        <dsp:cNvPr id="0" name=""/>
        <dsp:cNvSpPr/>
      </dsp:nvSpPr>
      <dsp:spPr>
        <a:xfrm>
          <a:off x="1472188" y="661697"/>
          <a:ext cx="5285223" cy="5285223"/>
        </a:xfrm>
        <a:custGeom>
          <a:avLst/>
          <a:gdLst/>
          <a:ahLst/>
          <a:cxnLst/>
          <a:rect l="0" t="0" r="0" b="0"/>
          <a:pathLst>
            <a:path>
              <a:moveTo>
                <a:pt x="460108" y="1152619"/>
              </a:moveTo>
              <a:arcTo wR="2642611" hR="2642611" stAng="12859279" swAng="196342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20/11/2019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t>20/11/2019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t>20/11/2019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t>20/11/2019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t>20/11/2019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7385" y="3688065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301003" y="3024104"/>
            <a:ext cx="216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Erenler Rehberlik ve</a:t>
            </a:r>
          </a:p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 Araştırma Merkezi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006366" y="3818092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Psikolojik Danışmanlık ve </a:t>
            </a:r>
          </a:p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Rehberlik Birimi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84188" y="4700001"/>
            <a:ext cx="154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Sakarya/Erenler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204593" y="2418758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+mj-lt"/>
              </a:rPr>
              <a:t>2019/2020</a:t>
            </a:r>
            <a:endParaRPr lang="id-ID" sz="1200" b="1" dirty="0">
              <a:latin typeface="+mj-lt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204593" y="2600661"/>
            <a:ext cx="16238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dirty="0" smtClean="0">
                <a:solidFill>
                  <a:schemeClr val="tx2"/>
                </a:solidFill>
              </a:rPr>
              <a:t>Eğitim-öğretim Yılı</a:t>
            </a:r>
            <a:endParaRPr lang="id-ID" sz="1050" dirty="0">
              <a:solidFill>
                <a:schemeClr val="tx2"/>
              </a:solidFill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1" name="Freeform 170"/>
          <p:cNvSpPr>
            <a:spLocks/>
          </p:cNvSpPr>
          <p:nvPr/>
        </p:nvSpPr>
        <p:spPr bwMode="auto">
          <a:xfrm>
            <a:off x="1229345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75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195" grpId="0"/>
      <p:bldP spid="196" grpId="0"/>
      <p:bldP spid="2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87358" y="289688"/>
            <a:ext cx="4271555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/>
              <a:t>Rehberlik ve Araştırma Merkezinde Görevli Rehberlik Öğretmeninin Görevleri Nelerdir?</a:t>
            </a:r>
            <a:endParaRPr lang="tr-T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7028" y="6828728"/>
            <a:ext cx="2589245" cy="33855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6506" y="1041023"/>
            <a:ext cx="4833257" cy="58169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Görevlendirildiği bölümün çalışmalarını yürütür.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Görevlendirildiği bölümün çalışmaları kapsamında eğitim kurumlarındaki rehberlik servislerinde yürütülen hizmetlere destek verir ve ihtiyaç duyulan konularda iş birliği yapar.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Bireylerin kendini tanımasını sağlar ve gelişimlerini destekler.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ç) İhtiyaçlar doğrultusunda, ailelere, öğrencilere, öğretmenlere ve idarecilere yönelik eğitim programı ve grup rehberliği ile bireysel veya grupla psikolojik danışma çalışmaları yapar.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Görevlendirildiği takdirde danışmanlık tedbir kararı alınmış çocuğa ve çocuğun bakımından sorumlu olan kişilere ilgili mevzuat hükümlerince danışmanlık tedbiri hizmeti sağlar.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Bireyi tanıma, tarama, eğitsel değerlendirme ve tanılama ile yönlendirme amacıyla psikolojik ölçme araçlarını kullanır, sonuçlarını değerlendirir, gerekli durumlarda ilgili bölümlere sevk eder.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 </a:t>
            </a:r>
            <a:r>
              <a:rPr kumimoji="0" lang="tr-TR" altLang="tr-TR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koruma, önleme ve krize müdahale hizmetleri ekibinde yer alır.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 Çalışmalarda kullanılan psikolojik ölçme araçlarının, danışan dosyalarının ve diğer kayıtların güvenliğini ve gizliliğini sağlar.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ğ) Görevlendirildiği takdirde rehberlik öğretmeni olmayan okulların rehberlik çalışmalarına destek verir.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h) Görev alanı ile ilgili araştırma, yayın, proje, seminer, konferans ve benzeri çalışmalara katılır.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ı)</a:t>
            </a:r>
            <a:r>
              <a:rPr kumimoji="0" lang="tr-TR" altLang="tr-TR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Görevlendirildiği takdirde tercih danışmanlığı çalışmalarını yürütür.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i) Özel eğitim bölümünde görevlendirilmesi hâlinde eğitsel değerlendirme ve tanılama sürecinde görev alır.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j) Görev alanı ile ilgili gerekli görülen durumlarda rehberlik ve araştırma merkezinde görevli en az iki öğretmen ile birlikte aile ziyaretleri yapar.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k) Alanı ile ilgili rehberlik ve araştırma merkezi müdürünün vereceği diğer görevleri yapar.</a:t>
            </a:r>
            <a:endParaRPr kumimoji="0" lang="tr-TR" alt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rehber öğretmen resm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1" y="1907177"/>
            <a:ext cx="3788228" cy="356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9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6564" y="290281"/>
            <a:ext cx="4336875" cy="94343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3200" dirty="0" smtClean="0"/>
              <a:t>Eğitsel Rehberlik</a:t>
            </a:r>
            <a:endParaRPr lang="tr-TR" sz="32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444137" y="1881051"/>
            <a:ext cx="4219303" cy="36933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altLang="tr-TR" dirty="0">
                <a:latin typeface="Comic Sans MS" panose="030F0702030302020204" pitchFamily="66" charset="0"/>
              </a:rPr>
              <a:t>Eğitsel rehberlik hizmetlerinin genel amaçlarını, öğrencinin okula ve okulun bulunduğu çevreye </a:t>
            </a:r>
            <a:r>
              <a:rPr lang="tr-TR" altLang="tr-TR" u="sng" dirty="0">
                <a:latin typeface="Comic Sans MS" panose="030F0702030302020204" pitchFamily="66" charset="0"/>
              </a:rPr>
              <a:t>uyum</a:t>
            </a:r>
            <a:r>
              <a:rPr lang="tr-TR" altLang="tr-TR" dirty="0">
                <a:latin typeface="Comic Sans MS" panose="030F0702030302020204" pitchFamily="66" charset="0"/>
              </a:rPr>
              <a:t> sağlaması, </a:t>
            </a:r>
            <a:r>
              <a:rPr lang="tr-TR" alt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etkin ders çalışma becerilerini kazanması</a:t>
            </a:r>
            <a:r>
              <a:rPr lang="tr-TR" altLang="tr-TR" dirty="0">
                <a:latin typeface="Comic Sans MS" panose="030F0702030302020204" pitchFamily="66" charset="0"/>
              </a:rPr>
              <a:t>, eğitsel kararlar vermesi ve seçimler yapması, </a:t>
            </a:r>
            <a:r>
              <a:rPr lang="tr-TR" altLang="tr-TR" dirty="0">
                <a:solidFill>
                  <a:srgbClr val="6600CC"/>
                </a:solidFill>
                <a:latin typeface="Comic Sans MS" panose="030F0702030302020204" pitchFamily="66" charset="0"/>
              </a:rPr>
              <a:t>başarıyı engelleyen etmenleri azaltma </a:t>
            </a:r>
            <a:r>
              <a:rPr lang="tr-TR" altLang="tr-TR" dirty="0">
                <a:latin typeface="Comic Sans MS" panose="030F0702030302020204" pitchFamily="66" charset="0"/>
              </a:rPr>
              <a:t>ya da ortadan kaldırma, öğrencilerin ilgi, yetenek ve eğitim özelliklerine uygun bir eğitsel ortam oluşturma, okul yaşamı ile mesleki yaşamı arasındaki ilişkiyi sağlama oluşturmaktadır.</a:t>
            </a:r>
          </a:p>
          <a:p>
            <a:endParaRPr lang="tr-TR" dirty="0"/>
          </a:p>
        </p:txBody>
      </p:sp>
      <p:pic>
        <p:nvPicPr>
          <p:cNvPr id="10" name="Picture 2" descr="http://www.tozlusayfa.net/wp-content/uploads/2012/09/TELEV%C4%B0ZYON-KAR%C5%9EISINDA-DERS-%C3%87ALI%C5%9EM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336" y="1428412"/>
            <a:ext cx="3079433" cy="400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2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5855" cy="780389"/>
              <a:chOff x="4831882" y="1622425"/>
              <a:chExt cx="2465855" cy="780389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844882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Liseye Giriş Sınavı</a:t>
                </a:r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Üniversite Sınavı</a:t>
              </a:r>
              <a:endParaRPr lang="en-US" sz="1600" b="1" dirty="0"/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Alan Seçimi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875212" y="2570465"/>
            <a:ext cx="393192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 algn="just">
              <a:lnSpc>
                <a:spcPct val="90000"/>
              </a:lnSpc>
              <a:buFont typeface="Arial" panose="020B0604020202020204" pitchFamily="34" charset="0"/>
              <a:buNone/>
              <a:tabLst>
                <a:tab pos="2289175" algn="l"/>
              </a:tabLst>
            </a:pPr>
            <a:r>
              <a:rPr lang="tr-TR" altLang="tr-TR" dirty="0" smtClean="0">
                <a:latin typeface="Comic Sans MS" panose="030F0702030302020204" pitchFamily="66" charset="0"/>
              </a:rPr>
              <a:t>         Mesleki </a:t>
            </a:r>
            <a:r>
              <a:rPr lang="tr-TR" altLang="tr-TR" dirty="0">
                <a:latin typeface="Comic Sans MS" panose="030F0702030302020204" pitchFamily="66" charset="0"/>
              </a:rPr>
              <a:t>rehberlik </a:t>
            </a:r>
            <a:r>
              <a:rPr lang="tr-TR" altLang="tr-TR" u="sng" dirty="0" smtClean="0">
                <a:latin typeface="Comic Sans MS" panose="030F0702030302020204" pitchFamily="66" charset="0"/>
              </a:rPr>
              <a:t>bireyi tanıma</a:t>
            </a:r>
            <a:r>
              <a:rPr lang="tr-TR" altLang="tr-TR" dirty="0" smtClean="0">
                <a:latin typeface="Comic Sans MS" panose="030F0702030302020204" pitchFamily="66" charset="0"/>
              </a:rPr>
              <a:t>, </a:t>
            </a:r>
            <a:r>
              <a:rPr lang="tr-TR" altLang="tr-TR" u="sng" dirty="0" smtClean="0">
                <a:latin typeface="Comic Sans MS" panose="030F0702030302020204" pitchFamily="66" charset="0"/>
              </a:rPr>
              <a:t>meslek </a:t>
            </a:r>
            <a:r>
              <a:rPr lang="tr-TR" altLang="tr-TR" u="sng" dirty="0">
                <a:latin typeface="Comic Sans MS" panose="030F0702030302020204" pitchFamily="66" charset="0"/>
              </a:rPr>
              <a:t>alanlarını tanıma </a:t>
            </a:r>
            <a:r>
              <a:rPr lang="tr-TR" altLang="tr-TR" dirty="0">
                <a:latin typeface="Comic Sans MS" panose="030F0702030302020204" pitchFamily="66" charset="0"/>
              </a:rPr>
              <a:t>ve </a:t>
            </a:r>
            <a:r>
              <a:rPr lang="tr-TR" altLang="tr-TR" dirty="0">
                <a:solidFill>
                  <a:srgbClr val="CC0066"/>
                </a:solidFill>
                <a:latin typeface="Comic Sans MS" panose="030F0702030302020204" pitchFamily="66" charset="0"/>
              </a:rPr>
              <a:t>bireyin kişisel özellikleri ile mesleklerin gerektirdiği özellikler arasındaki bağlantı</a:t>
            </a:r>
            <a:r>
              <a:rPr lang="tr-TR" altLang="tr-TR" dirty="0">
                <a:latin typeface="Comic Sans MS" panose="030F0702030302020204" pitchFamily="66" charset="0"/>
              </a:rPr>
              <a:t>yı kurarak kendine en uygun mesleği seçmesine yardım etme olarak üç aşamada gerçekleştirilmektedir.</a:t>
            </a:r>
          </a:p>
          <a:p>
            <a:pPr algn="just"/>
            <a:endParaRPr lang="tr-TR" dirty="0"/>
          </a:p>
        </p:txBody>
      </p:sp>
      <p:pic>
        <p:nvPicPr>
          <p:cNvPr id="4" name="Picture 5" descr="buyukyaz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1"/>
          <a:stretch>
            <a:fillRect/>
          </a:stretch>
        </p:blipFill>
        <p:spPr bwMode="auto">
          <a:xfrm>
            <a:off x="5311684" y="968737"/>
            <a:ext cx="37147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75212" y="1188720"/>
            <a:ext cx="381435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Mesleki Rehberlik </a:t>
            </a:r>
            <a:endParaRPr lang="tr-T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7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85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071373"/>
              </p:ext>
            </p:extLst>
          </p:nvPr>
        </p:nvGraphicFramePr>
        <p:xfrm>
          <a:off x="470263" y="274320"/>
          <a:ext cx="8229600" cy="619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4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57200" y="1345474"/>
            <a:ext cx="401029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Kişisel Rehberlik </a:t>
            </a:r>
            <a:endParaRPr lang="tr-TR" sz="28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57200" y="2416629"/>
            <a:ext cx="4010297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33400" indent="-533400" algn="just">
              <a:buFont typeface="Monotype Sorts" pitchFamily="2" charset="2"/>
              <a:buNone/>
              <a:defRPr/>
            </a:pPr>
            <a:r>
              <a:rPr lang="tr-TR" dirty="0" smtClean="0">
                <a:latin typeface="Comic Sans MS" pitchFamily="66" charset="0"/>
              </a:rPr>
              <a:t>        Kişisel rehberlik öğrencilerin “kişisel- </a:t>
            </a:r>
            <a:r>
              <a:rPr lang="tr-TR" dirty="0">
                <a:latin typeface="Comic Sans MS" pitchFamily="66" charset="0"/>
              </a:rPr>
              <a:t>soysal” gelişim ihtiyaçlarını karşılamak ve böylece onların kişisel gelişim ve uyumlarına yardımcı olmak amacıyla yürütülecek hizmetlerdir.</a:t>
            </a:r>
          </a:p>
          <a:p>
            <a:pPr algn="just">
              <a:buFont typeface="Arial" charset="0"/>
              <a:buChar char="•"/>
              <a:defRPr/>
            </a:pPr>
            <a:endParaRPr lang="tr-TR" dirty="0">
              <a:latin typeface="Comic Sans MS" pitchFamily="66" charset="0"/>
            </a:endParaRPr>
          </a:p>
          <a:p>
            <a:pPr algn="just"/>
            <a:endParaRPr lang="tr-TR" dirty="0"/>
          </a:p>
        </p:txBody>
      </p:sp>
      <p:pic>
        <p:nvPicPr>
          <p:cNvPr id="5" name="Picture 2" descr="http://www.ingilizcemulakat.com/wp-content/uploads/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981" y="1619585"/>
            <a:ext cx="34956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4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44135" y="1018902"/>
            <a:ext cx="540802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Kişisel Rehberlik Hizmetlerinin Kapması Nelerdir?</a:t>
            </a:r>
            <a:endParaRPr lang="tr-TR" b="1" dirty="0"/>
          </a:p>
        </p:txBody>
      </p:sp>
      <p:sp>
        <p:nvSpPr>
          <p:cNvPr id="6" name="Metin kutusu 5"/>
          <p:cNvSpPr txBox="1">
            <a:spLocks noChangeAspect="1"/>
          </p:cNvSpPr>
          <p:nvPr/>
        </p:nvSpPr>
        <p:spPr>
          <a:xfrm>
            <a:off x="444135" y="2233748"/>
            <a:ext cx="5408021" cy="3539430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rtlCol="0">
            <a:spAutoFit/>
          </a:bodyPr>
          <a:lstStyle/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Atılganlık becerilerini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Günlük yaşam becerileri geliştirme 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İletişim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Sorun çözme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Öfkeyle baş etme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Kaygıyla baş etme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Çatışma çözme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Karar verme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Zaman yönetimi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Öz saygı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Sorumluluk ve görev bilinci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Oto kontrol becerileri geliştirme</a:t>
            </a:r>
          </a:p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tr-TR" altLang="tr-TR" sz="1600" dirty="0">
                <a:latin typeface="Comic Sans MS" panose="030F0702030302020204" pitchFamily="66" charset="0"/>
                <a:cs typeface="Times New Roman" panose="02020603050405020304" pitchFamily="18" charset="0"/>
              </a:rPr>
              <a:t>Özgüven becerileri geliştirme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/>
          </a:p>
        </p:txBody>
      </p:sp>
      <p:pic>
        <p:nvPicPr>
          <p:cNvPr id="7" name="Picture 5" descr="http://www.matematiktutkusu.com/uploads/posts/2010-02/1266880283_rehber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666" y="2436632"/>
            <a:ext cx="291914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3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Psikolojik Danışma ve 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4340" y="2108633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8" y="2120283"/>
            <a:ext cx="794647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2229" y="718457"/>
            <a:ext cx="5219314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 smtClean="0"/>
              <a:t>Rehberlik Servislerinde Hangi Hizmetler Verilir?</a:t>
            </a:r>
            <a:endParaRPr lang="tr-TR" sz="2000" b="1" dirty="0"/>
          </a:p>
        </p:txBody>
      </p:sp>
      <p:grpSp>
        <p:nvGrpSpPr>
          <p:cNvPr id="4" name="Grup 3"/>
          <p:cNvGrpSpPr/>
          <p:nvPr/>
        </p:nvGrpSpPr>
        <p:grpSpPr>
          <a:xfrm>
            <a:off x="3600068" y="3333044"/>
            <a:ext cx="1499542" cy="1499542"/>
            <a:chOff x="3818082" y="1972840"/>
            <a:chExt cx="1499542" cy="1499542"/>
          </a:xfrm>
          <a:scene3d>
            <a:camera prst="orthographicFront"/>
            <a:lightRig rig="flat" dir="t"/>
          </a:scene3d>
        </p:grpSpPr>
        <p:sp>
          <p:nvSpPr>
            <p:cNvPr id="5" name="Oval 4"/>
            <p:cNvSpPr/>
            <p:nvPr/>
          </p:nvSpPr>
          <p:spPr>
            <a:xfrm>
              <a:off x="3818082" y="1972840"/>
              <a:ext cx="1499542" cy="1499542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6" name="Oval 4"/>
            <p:cNvSpPr txBox="1"/>
            <p:nvPr/>
          </p:nvSpPr>
          <p:spPr>
            <a:xfrm>
              <a:off x="4037685" y="2192443"/>
              <a:ext cx="1060336" cy="1060336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8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Psikolojik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8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Danışma</a:t>
              </a: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3322703" y="1430347"/>
            <a:ext cx="1810999" cy="1499542"/>
            <a:chOff x="3666066" y="21133"/>
            <a:chExt cx="1803574" cy="1499542"/>
          </a:xfrm>
          <a:scene3d>
            <a:camera prst="orthographicFront"/>
            <a:lightRig rig="flat" dir="t"/>
          </a:scene3d>
        </p:grpSpPr>
        <p:sp>
          <p:nvSpPr>
            <p:cNvPr id="8" name="Oval 7"/>
            <p:cNvSpPr/>
            <p:nvPr/>
          </p:nvSpPr>
          <p:spPr>
            <a:xfrm>
              <a:off x="3666066" y="21133"/>
              <a:ext cx="1803574" cy="1499542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C0504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C0504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9" name="Oval 4"/>
            <p:cNvSpPr txBox="1"/>
            <p:nvPr/>
          </p:nvSpPr>
          <p:spPr>
            <a:xfrm>
              <a:off x="3930193" y="240736"/>
              <a:ext cx="1275320" cy="1060336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Yöneltme ve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yerleştirme</a:t>
              </a:r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5827461" y="2090950"/>
            <a:ext cx="1639204" cy="1461697"/>
            <a:chOff x="5272020" y="996987"/>
            <a:chExt cx="1972122" cy="1499542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5272020" y="996987"/>
              <a:ext cx="1972122" cy="1499542"/>
            </a:xfrm>
            <a:prstGeom prst="ellipse">
              <a:avLst/>
            </a:prstGeom>
            <a:gradFill rotWithShape="1">
              <a:gsLst>
                <a:gs pos="0">
                  <a:srgbClr val="9BBB59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9BBB59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9BBB59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12" name="Oval 4"/>
            <p:cNvSpPr txBox="1"/>
            <p:nvPr/>
          </p:nvSpPr>
          <p:spPr>
            <a:xfrm>
              <a:off x="5560831" y="1216590"/>
              <a:ext cx="1394500" cy="1060336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Oryantasyon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endParaRPr kumimoji="0" lang="tr-TR" sz="1200" b="1" i="0" u="none" strike="noStrike" kern="1200" cap="none" spc="0" normalizeH="0" baseline="0" noProof="0" dirty="0" smtClean="0">
                <a:ln/>
                <a:solidFill>
                  <a:sysClr val="window" lastClr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5827461" y="3929571"/>
            <a:ext cx="1673647" cy="1435571"/>
            <a:chOff x="5329018" y="2948694"/>
            <a:chExt cx="1858127" cy="1499542"/>
          </a:xfrm>
          <a:scene3d>
            <a:camera prst="orthographicFront"/>
            <a:lightRig rig="flat" dir="t"/>
          </a:scene3d>
        </p:grpSpPr>
        <p:sp>
          <p:nvSpPr>
            <p:cNvPr id="14" name="Oval 13"/>
            <p:cNvSpPr/>
            <p:nvPr/>
          </p:nvSpPr>
          <p:spPr>
            <a:xfrm>
              <a:off x="5329018" y="2948694"/>
              <a:ext cx="1858127" cy="1499542"/>
            </a:xfrm>
            <a:prstGeom prst="ellipse">
              <a:avLst/>
            </a:prstGeom>
            <a:gradFill rotWithShape="1">
              <a:gsLst>
                <a:gs pos="0">
                  <a:srgbClr val="8064A2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8064A2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8064A2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15" name="Oval 4"/>
            <p:cNvSpPr txBox="1"/>
            <p:nvPr/>
          </p:nvSpPr>
          <p:spPr>
            <a:xfrm>
              <a:off x="5601134" y="3168297"/>
              <a:ext cx="1313895" cy="1060336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Bireyi 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tanıma</a:t>
              </a:r>
            </a:p>
          </p:txBody>
        </p:sp>
      </p:grpSp>
      <p:grpSp>
        <p:nvGrpSpPr>
          <p:cNvPr id="16" name="Grup 15"/>
          <p:cNvGrpSpPr/>
          <p:nvPr/>
        </p:nvGrpSpPr>
        <p:grpSpPr>
          <a:xfrm>
            <a:off x="3698239" y="5090766"/>
            <a:ext cx="1753686" cy="1499542"/>
            <a:chOff x="3641084" y="3924548"/>
            <a:chExt cx="1853539" cy="1499542"/>
          </a:xfrm>
          <a:scene3d>
            <a:camera prst="orthographicFront"/>
            <a:lightRig rig="flat" dir="t"/>
          </a:scene3d>
        </p:grpSpPr>
        <p:sp>
          <p:nvSpPr>
            <p:cNvPr id="17" name="Oval 16"/>
            <p:cNvSpPr/>
            <p:nvPr/>
          </p:nvSpPr>
          <p:spPr>
            <a:xfrm>
              <a:off x="3641084" y="3924548"/>
              <a:ext cx="1853539" cy="1499542"/>
            </a:xfrm>
            <a:prstGeom prst="ellipse">
              <a:avLst/>
            </a:prstGeom>
            <a:gradFill rotWithShape="1">
              <a:gsLst>
                <a:gs pos="0">
                  <a:srgbClr val="4BACC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BACC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BACC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18" name="Oval 4"/>
            <p:cNvSpPr txBox="1"/>
            <p:nvPr/>
          </p:nvSpPr>
          <p:spPr>
            <a:xfrm>
              <a:off x="3912529" y="4144151"/>
              <a:ext cx="1310649" cy="1060336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Müşavirlik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endParaRPr kumimoji="0" lang="tr-TR" sz="1400" b="1" i="0" u="none" strike="noStrike" kern="1200" cap="none" spc="0" normalizeH="0" baseline="0" noProof="0" dirty="0" smtClean="0">
                <a:ln/>
                <a:solidFill>
                  <a:sysClr val="window" lastClr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9" name="Grup 18"/>
          <p:cNvGrpSpPr/>
          <p:nvPr/>
        </p:nvGrpSpPr>
        <p:grpSpPr>
          <a:xfrm>
            <a:off x="1356978" y="4095206"/>
            <a:ext cx="1965725" cy="1487822"/>
            <a:chOff x="1899856" y="2948694"/>
            <a:chExt cx="1955537" cy="1499542"/>
          </a:xfrm>
          <a:scene3d>
            <a:camera prst="orthographicFront"/>
            <a:lightRig rig="flat" dir="t"/>
          </a:scene3d>
        </p:grpSpPr>
        <p:sp>
          <p:nvSpPr>
            <p:cNvPr id="20" name="Oval 19"/>
            <p:cNvSpPr/>
            <p:nvPr/>
          </p:nvSpPr>
          <p:spPr>
            <a:xfrm>
              <a:off x="1899856" y="2948694"/>
              <a:ext cx="1955537" cy="1499542"/>
            </a:xfrm>
            <a:prstGeom prst="ellipse">
              <a:avLst/>
            </a:prstGeom>
            <a:gradFill rotWithShape="1">
              <a:gsLst>
                <a:gs pos="0">
                  <a:srgbClr val="F79646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F79646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F79646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1" name="Oval 4"/>
            <p:cNvSpPr txBox="1"/>
            <p:nvPr/>
          </p:nvSpPr>
          <p:spPr>
            <a:xfrm>
              <a:off x="2186238" y="3168297"/>
              <a:ext cx="1382773" cy="1060336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Bilgi toplama 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ve yayma</a:t>
              </a:r>
            </a:p>
          </p:txBody>
        </p:sp>
      </p:grpSp>
      <p:grpSp>
        <p:nvGrpSpPr>
          <p:cNvPr id="22" name="Grup 21"/>
          <p:cNvGrpSpPr/>
          <p:nvPr/>
        </p:nvGrpSpPr>
        <p:grpSpPr>
          <a:xfrm>
            <a:off x="1163522" y="2283884"/>
            <a:ext cx="1893966" cy="1464362"/>
            <a:chOff x="1930642" y="1014576"/>
            <a:chExt cx="1893966" cy="1464362"/>
          </a:xfrm>
          <a:scene3d>
            <a:camera prst="orthographicFront"/>
            <a:lightRig rig="flat" dir="t"/>
          </a:scene3d>
        </p:grpSpPr>
        <p:sp>
          <p:nvSpPr>
            <p:cNvPr id="23" name="Oval 22"/>
            <p:cNvSpPr/>
            <p:nvPr/>
          </p:nvSpPr>
          <p:spPr>
            <a:xfrm>
              <a:off x="1930642" y="1014576"/>
              <a:ext cx="1893966" cy="1464362"/>
            </a:xfrm>
            <a:prstGeom prst="ellipse">
              <a:avLst/>
            </a:prstGeom>
            <a:solidFill>
              <a:srgbClr val="BE5E8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4" name="Oval 4"/>
            <p:cNvSpPr txBox="1"/>
            <p:nvPr/>
          </p:nvSpPr>
          <p:spPr>
            <a:xfrm>
              <a:off x="2208007" y="1229027"/>
              <a:ext cx="1339236" cy="1035460"/>
            </a:xfrm>
            <a:prstGeom prst="rect">
              <a:avLst/>
            </a:prstGeom>
            <a:solidFill>
              <a:srgbClr val="BE5E89"/>
            </a:solidFill>
            <a:ln>
              <a:noFill/>
            </a:ln>
            <a:effectLst/>
            <a:sp3d/>
          </p:spPr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İzleme 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FF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smtClean="0">
                  <a:ln/>
                  <a:solidFill>
                    <a:sysClr val="window" lastClr="FFFFFF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değerlendirme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72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90975" y="1041569"/>
            <a:ext cx="5169745" cy="49859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Psikolojik Danışma Hizmeti</a:t>
            </a:r>
          </a:p>
          <a:p>
            <a:pPr algn="ctr"/>
            <a:endParaRPr lang="tr-TR" sz="2400" b="1" dirty="0" smtClean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Bireyin karar verme ve problem çözme ihtiyaçlarını karşılayarak gelişim ve uyumunu sürdürmesine yardımcı olmak amacıyla bireyle yüz yüze kurulan psikolojik yardım ilişkisidir.</a:t>
            </a:r>
          </a:p>
          <a:p>
            <a:pPr algn="just"/>
            <a:endParaRPr lang="tr-TR" altLang="tr-TR" dirty="0">
              <a:latin typeface="Comic Sans MS" panose="030F0702030302020204" pitchFamily="66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Bu yardımı alan kişiye “Danışan</a:t>
            </a:r>
            <a:r>
              <a:rPr lang="tr-TR" altLang="tr-TR" dirty="0" smtClean="0">
                <a:latin typeface="Comic Sans MS" panose="030F0702030302020204" pitchFamily="66" charset="0"/>
              </a:rPr>
              <a:t>”, yardımı </a:t>
            </a:r>
            <a:r>
              <a:rPr lang="tr-TR" altLang="tr-TR" dirty="0">
                <a:latin typeface="Comic Sans MS" panose="030F0702030302020204" pitchFamily="66" charset="0"/>
              </a:rPr>
              <a:t>veren kişiye “Psikolojik Danışman” denir</a:t>
            </a:r>
            <a:r>
              <a:rPr lang="tr-TR" altLang="tr-TR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tr-TR" altLang="tr-TR" dirty="0">
                <a:latin typeface="Comic Sans MS" panose="030F0702030302020204" pitchFamily="66" charset="0"/>
              </a:rPr>
              <a:t>Okullarda psikolojik danışma hizmetinden ,çeşitli uyum sorunlarını çözmek isteyen </a:t>
            </a:r>
            <a:r>
              <a:rPr lang="tr-TR" altLang="tr-TR" dirty="0" smtClean="0">
                <a:latin typeface="Comic Sans MS" panose="030F0702030302020204" pitchFamily="66" charset="0"/>
              </a:rPr>
              <a:t>başarısızlık, karar </a:t>
            </a:r>
            <a:r>
              <a:rPr lang="tr-TR" altLang="tr-TR" dirty="0">
                <a:latin typeface="Comic Sans MS" panose="030F0702030302020204" pitchFamily="66" charset="0"/>
              </a:rPr>
              <a:t>verme </a:t>
            </a:r>
            <a:r>
              <a:rPr lang="tr-TR" altLang="tr-TR" dirty="0" smtClean="0">
                <a:latin typeface="Comic Sans MS" panose="030F0702030302020204" pitchFamily="66" charset="0"/>
              </a:rPr>
              <a:t>güçlüğü vb</a:t>
            </a:r>
            <a:r>
              <a:rPr lang="tr-TR" altLang="tr-TR" dirty="0">
                <a:latin typeface="Comic Sans MS" panose="030F0702030302020204" pitchFamily="66" charset="0"/>
              </a:rPr>
              <a:t>. problemleri olan öğrenciler olduğu kadar kendini tanımak ve geliştirmek isteyen herkes yararlanabilir.</a:t>
            </a:r>
          </a:p>
          <a:p>
            <a:pPr>
              <a:buFont typeface="Arial" panose="020B0604020202020204" pitchFamily="34" charset="0"/>
              <a:buNone/>
            </a:pPr>
            <a:endParaRPr lang="tr-TR" altLang="tr-TR" dirty="0">
              <a:latin typeface="Comic Sans MS" panose="030F0702030302020204" pitchFamily="66" charset="0"/>
            </a:endParaRPr>
          </a:p>
          <a:p>
            <a:pPr algn="just"/>
            <a:endParaRPr lang="tr-TR" dirty="0"/>
          </a:p>
        </p:txBody>
      </p:sp>
      <p:pic>
        <p:nvPicPr>
          <p:cNvPr id="5122" name="Picture 2" descr="psikolojik danışma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20" y="1554481"/>
            <a:ext cx="3246725" cy="37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3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53143" y="1123405"/>
            <a:ext cx="3984172" cy="4339650"/>
          </a:xfrm>
          <a:prstGeom prst="rect">
            <a:avLst/>
          </a:prstGeom>
          <a:solidFill>
            <a:srgbClr val="BE5E8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Oryantasyon Hizmeti </a:t>
            </a:r>
          </a:p>
          <a:p>
            <a:pPr algn="ctr"/>
            <a:r>
              <a:rPr lang="tr-TR" sz="2400" b="1" dirty="0" smtClean="0"/>
              <a:t>(Yeni Ortama Alıştırma)</a:t>
            </a:r>
          </a:p>
          <a:p>
            <a:pPr algn="ctr"/>
            <a:endParaRPr lang="tr-TR" sz="2400" b="1" dirty="0" smtClean="0"/>
          </a:p>
          <a:p>
            <a:pPr algn="just"/>
            <a:r>
              <a:rPr lang="tr-TR" altLang="tr-TR" sz="2000" dirty="0">
                <a:latin typeface="Calibri" panose="020F0502020204030204" pitchFamily="34" charset="0"/>
              </a:rPr>
              <a:t>Bu hizmet bir okula yeni başlayan öğrencilere ,eğitim yılı başında ,okulu</a:t>
            </a:r>
            <a:r>
              <a:rPr lang="tr-TR" altLang="tr-TR" sz="2000" dirty="0" smtClean="0">
                <a:latin typeface="Calibri" panose="020F0502020204030204" pitchFamily="34" charset="0"/>
              </a:rPr>
              <a:t>, kurallarını, işleyişini </a:t>
            </a:r>
            <a:r>
              <a:rPr lang="tr-TR" altLang="tr-TR" sz="2000" dirty="0">
                <a:latin typeface="Calibri" panose="020F0502020204030204" pitchFamily="34" charset="0"/>
              </a:rPr>
              <a:t>tanıtmak</a:t>
            </a:r>
            <a:r>
              <a:rPr lang="tr-TR" altLang="tr-TR" sz="2000" dirty="0" smtClean="0">
                <a:latin typeface="Calibri" panose="020F0502020204030204" pitchFamily="34" charset="0"/>
              </a:rPr>
              <a:t>, okul </a:t>
            </a:r>
            <a:r>
              <a:rPr lang="tr-TR" altLang="tr-TR" sz="2000" dirty="0">
                <a:latin typeface="Calibri" panose="020F0502020204030204" pitchFamily="34" charset="0"/>
              </a:rPr>
              <a:t>ve o çevrede ihtiyaçlarını nasıl karşılayacakları hakkında bilgi vermek ve böylece yeni girdikleri ortama kısa sürede alışmalarına yardımcı olmak üzere yapılan çalışmalardır.</a:t>
            </a:r>
          </a:p>
          <a:p>
            <a:pPr algn="just"/>
            <a:endParaRPr lang="tr-TR" sz="2400" b="1" dirty="0"/>
          </a:p>
        </p:txBody>
      </p:sp>
      <p:pic>
        <p:nvPicPr>
          <p:cNvPr id="5" name="Picture 2" descr="D:\MURAT İ.Ö.O\2011-2012\sunu resimleri\JPG\Schoolhous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53" y="1123404"/>
            <a:ext cx="3595007" cy="424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6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57200" y="600892"/>
            <a:ext cx="4885508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Bireyi Tanıma Hizmeti</a:t>
            </a:r>
          </a:p>
          <a:p>
            <a:endParaRPr lang="tr-TR" dirty="0" smtClean="0"/>
          </a:p>
          <a:p>
            <a:pPr algn="just"/>
            <a:r>
              <a:rPr lang="tr-TR" altLang="tr-TR" dirty="0"/>
              <a:t>Öğrencinin gelişimine ve uyumuna yardımcı olabilmek için onu tanımak </a:t>
            </a:r>
            <a:r>
              <a:rPr lang="tr-TR" altLang="tr-TR" dirty="0" smtClean="0"/>
              <a:t>gereklidir. Bireyi </a:t>
            </a:r>
            <a:r>
              <a:rPr lang="tr-TR" altLang="tr-TR" dirty="0"/>
              <a:t>tanımada amaç</a:t>
            </a:r>
            <a:r>
              <a:rPr lang="tr-TR" altLang="tr-TR" dirty="0" smtClean="0"/>
              <a:t>, bireyin </a:t>
            </a:r>
            <a:r>
              <a:rPr lang="tr-TR" altLang="tr-TR" dirty="0"/>
              <a:t>kendini tanıması</a:t>
            </a:r>
            <a:r>
              <a:rPr lang="tr-TR" altLang="tr-TR" dirty="0" smtClean="0"/>
              <a:t>, kendi </a:t>
            </a:r>
            <a:r>
              <a:rPr lang="tr-TR" altLang="tr-TR" dirty="0"/>
              <a:t>özellikleri hakkında bilinçlenmesi</a:t>
            </a:r>
            <a:r>
              <a:rPr lang="tr-TR" altLang="tr-TR" dirty="0" smtClean="0"/>
              <a:t>, kendini </a:t>
            </a:r>
            <a:r>
              <a:rPr lang="tr-TR" altLang="tr-TR" dirty="0"/>
              <a:t>zayıf ve kuvvetli yönleriyle görüp kabul etmesini sağlamaktır</a:t>
            </a:r>
            <a:r>
              <a:rPr lang="tr-TR" altLang="tr-TR" dirty="0" smtClean="0"/>
              <a:t>. Tanıma </a:t>
            </a:r>
            <a:r>
              <a:rPr lang="tr-TR" altLang="tr-TR" dirty="0"/>
              <a:t>hizmetlerinde en önemli görev sınıf öğretmenine düşer. 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57200" y="4033350"/>
            <a:ext cx="4885508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tr-TR" altLang="tr-TR" b="1" dirty="0" smtClean="0"/>
              <a:t>Bilgi Toplama ve Yayma Hizmeti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 smtClean="0"/>
              <a:t>Öğrencinin </a:t>
            </a:r>
            <a:r>
              <a:rPr lang="tr-TR" altLang="tr-TR" dirty="0"/>
              <a:t>gerek duyabileceği her türlü bilgiyi onun yararlanmasına sunmak  için yapılan çalışmalardır.</a:t>
            </a:r>
          </a:p>
          <a:p>
            <a:pPr algn="just">
              <a:buFont typeface="Arial" panose="020B0604020202020204" pitchFamily="34" charset="0"/>
              <a:buNone/>
            </a:pPr>
            <a:endParaRPr lang="tr-TR" altLang="tr-TR" dirty="0"/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/>
              <a:t> Ör: üst eğitim kurumları</a:t>
            </a:r>
            <a:r>
              <a:rPr lang="tr-TR" altLang="tr-TR" dirty="0" smtClean="0"/>
              <a:t>, üniversiteler </a:t>
            </a:r>
            <a:r>
              <a:rPr lang="tr-TR" altLang="tr-TR" dirty="0"/>
              <a:t>ve koşulları, sınav bilgilendirmeleri, okuldaki ve çevredeki eğitsel ve kültürel etkinlikler vb.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424" y="817194"/>
            <a:ext cx="3039035" cy="2354135"/>
          </a:xfrm>
          <a:prstGeom prst="rect">
            <a:avLst/>
          </a:prstGeom>
        </p:spPr>
      </p:pic>
      <p:pic>
        <p:nvPicPr>
          <p:cNvPr id="6146" name="Picture 2" descr="bilgi toplama ve yayma hizmeti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52" y="4033350"/>
            <a:ext cx="2952207" cy="246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9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53082" y="826418"/>
            <a:ext cx="4720686" cy="20928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Yöneltme ve Yerleştirme Hizmeti</a:t>
            </a:r>
          </a:p>
          <a:p>
            <a:pPr algn="ctr"/>
            <a:endParaRPr lang="tr-TR" sz="2000" b="1" dirty="0" smtClean="0"/>
          </a:p>
          <a:p>
            <a:pPr algn="just"/>
            <a:r>
              <a:rPr lang="tr-TR" altLang="tr-TR" dirty="0">
                <a:latin typeface="Comic Sans MS" panose="030F0702030302020204" pitchFamily="66" charset="0"/>
              </a:rPr>
              <a:t>Öğrencinin kendine uygun bir eğitim kurumuna, branşa</a:t>
            </a:r>
            <a:r>
              <a:rPr lang="tr-TR" altLang="tr-TR" dirty="0" smtClean="0">
                <a:latin typeface="Comic Sans MS" panose="030F0702030302020204" pitchFamily="66" charset="0"/>
              </a:rPr>
              <a:t>, işe </a:t>
            </a:r>
            <a:r>
              <a:rPr lang="tr-TR" altLang="tr-TR" dirty="0">
                <a:latin typeface="Comic Sans MS" panose="030F0702030302020204" pitchFamily="66" charset="0"/>
              </a:rPr>
              <a:t>ya da mesleğe yönelmesi ve o konuma yerleşmesi için yapılabilecek yardım hizmetleridir.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53082" y="3317966"/>
            <a:ext cx="4720686" cy="2062103"/>
          </a:xfrm>
          <a:prstGeom prst="rect">
            <a:avLst/>
          </a:prstGeom>
          <a:solidFill>
            <a:srgbClr val="83C9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İzleme ve Değerlendirme Hizmeti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Yapılan önceki hizmetlerin bir devamı gibi düşünülebilir. </a:t>
            </a:r>
            <a:r>
              <a:rPr lang="tr-TR" altLang="tr-TR" dirty="0" smtClean="0">
                <a:latin typeface="Comic Sans MS" panose="030F0702030302020204" pitchFamily="66" charset="0"/>
              </a:rPr>
              <a:t>Yöneltme </a:t>
            </a:r>
            <a:r>
              <a:rPr lang="tr-TR" altLang="tr-TR" dirty="0">
                <a:latin typeface="Comic Sans MS" panose="030F0702030302020204" pitchFamily="66" charset="0"/>
              </a:rPr>
              <a:t>ve yerleştirme sürecinin sonucu ne olmuştur? </a:t>
            </a:r>
            <a:r>
              <a:rPr lang="tr-TR" altLang="tr-TR" dirty="0" smtClean="0">
                <a:latin typeface="Comic Sans MS" panose="030F0702030302020204" pitchFamily="66" charset="0"/>
              </a:rPr>
              <a:t>Psikolojik </a:t>
            </a:r>
            <a:r>
              <a:rPr lang="tr-TR" altLang="tr-TR" dirty="0">
                <a:latin typeface="Comic Sans MS" panose="030F0702030302020204" pitchFamily="66" charset="0"/>
              </a:rPr>
              <a:t>danışma yardımı alan öğrencide bu hizmetin sonucu beklenen değişiklik gerçekleşmiş midir?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695405" y="1211139"/>
            <a:ext cx="2886892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Müşavirlik (Konsültasyon) Hizmeti</a:t>
            </a:r>
          </a:p>
          <a:p>
            <a:pPr algn="ctr">
              <a:buFont typeface="Arial" panose="020B0604020202020204" pitchFamily="34" charset="0"/>
              <a:buNone/>
            </a:pPr>
            <a:endParaRPr lang="tr-TR" altLang="tr-TR" dirty="0" smtClean="0">
              <a:latin typeface="Comic Sans MS" panose="030F0702030302020204" pitchFamily="66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Okuldaki </a:t>
            </a:r>
            <a:r>
              <a:rPr lang="tr-TR" altLang="tr-TR" dirty="0">
                <a:latin typeface="Comic Sans MS" panose="030F0702030302020204" pitchFamily="66" charset="0"/>
              </a:rPr>
              <a:t>rehberlik uzmanının ,öğretmen ve yöneticilerin ortak bir rehberlik anlayışı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kazanmaları,bu</a:t>
            </a:r>
            <a:r>
              <a:rPr lang="tr-TR" altLang="tr-TR" dirty="0" smtClean="0">
                <a:latin typeface="Comic Sans MS" panose="030F0702030302020204" pitchFamily="66" charset="0"/>
              </a:rPr>
              <a:t> alanlardaki </a:t>
            </a:r>
            <a:r>
              <a:rPr lang="tr-TR" altLang="tr-TR" dirty="0">
                <a:latin typeface="Comic Sans MS" panose="030F0702030302020204" pitchFamily="66" charset="0"/>
              </a:rPr>
              <a:t>bilgi ve becerilerini artırmaları için onlara yardımcı olmasıdır.</a:t>
            </a:r>
          </a:p>
        </p:txBody>
      </p:sp>
    </p:spTree>
    <p:extLst>
      <p:ext uri="{BB962C8B-B14F-4D97-AF65-F5344CB8AC3E}">
        <p14:creationId xmlns:p14="http://schemas.microsoft.com/office/powerpoint/2010/main" val="24646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286000" y="1979751"/>
            <a:ext cx="4572000" cy="129266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tr-TR" sz="2000" b="1" dirty="0"/>
              <a:t>Rehberlik hizmetleri eğitim programlarının ayrılmaz ve tamamlayıcı bir parçasını oluşturmaktadır.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Picture 2" descr="C:\Users\Gülçin\Desktop\zinci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7620" y="4525192"/>
            <a:ext cx="5143500" cy="2019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16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822960" y="1175045"/>
            <a:ext cx="4572000" cy="1200329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just"/>
            <a:r>
              <a:rPr lang="tr-TR" altLang="tr-TR" b="1" dirty="0"/>
              <a:t>Rehberlik  ve Psikolojik </a:t>
            </a:r>
            <a:r>
              <a:rPr lang="tr-TR" altLang="tr-TR" b="1" dirty="0" err="1"/>
              <a:t>Danışma’da</a:t>
            </a:r>
            <a:r>
              <a:rPr lang="tr-TR" altLang="tr-TR" b="1" dirty="0"/>
              <a:t>;</a:t>
            </a:r>
          </a:p>
          <a:p>
            <a:pPr algn="just"/>
            <a:r>
              <a:rPr lang="tr-TR" altLang="tr-TR" b="1" dirty="0"/>
              <a:t>Öğretmen, </a:t>
            </a:r>
          </a:p>
          <a:p>
            <a:pPr algn="just"/>
            <a:r>
              <a:rPr lang="tr-TR" altLang="tr-TR" b="1" dirty="0"/>
              <a:t>Öğrenci, </a:t>
            </a:r>
          </a:p>
          <a:p>
            <a:pPr algn="just"/>
            <a:r>
              <a:rPr lang="tr-TR" altLang="tr-TR" b="1" dirty="0" smtClean="0"/>
              <a:t>Velilere  hizmet </a:t>
            </a:r>
            <a:r>
              <a:rPr lang="tr-TR" altLang="tr-TR" b="1" dirty="0"/>
              <a:t>verilmektedir.</a:t>
            </a:r>
          </a:p>
        </p:txBody>
      </p:sp>
      <p:pic>
        <p:nvPicPr>
          <p:cNvPr id="4" name="Picture 7" descr="C:\Users\Gülç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9" y="240030"/>
            <a:ext cx="314325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2960" y="2771601"/>
            <a:ext cx="4572000" cy="3022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1F497D"/>
                </a:solidFill>
                <a:latin typeface="Calibri"/>
              </a:rPr>
              <a:t>REHBERLİK HİZMETLERİNİN 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srgbClr val="1F497D"/>
                </a:solidFill>
                <a:latin typeface="Calibri"/>
              </a:rPr>
              <a:t>	TEMEL AMACI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prstClr val="black"/>
                </a:solidFill>
                <a:latin typeface="Calibri"/>
              </a:rPr>
              <a:t>bireyin kendini gerçekleştirmesi = </a:t>
            </a:r>
            <a:endParaRPr lang="tr-TR" altLang="tr-TR" sz="2800" b="1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tr-TR" altLang="tr-TR" sz="2800" b="1" dirty="0" smtClean="0">
                <a:solidFill>
                  <a:prstClr val="black"/>
                </a:solidFill>
                <a:latin typeface="Calibri"/>
              </a:rPr>
              <a:t>“</a:t>
            </a:r>
            <a:r>
              <a:rPr lang="tr-TR" altLang="tr-TR" sz="2800" b="1" dirty="0">
                <a:solidFill>
                  <a:prstClr val="black"/>
                </a:solidFill>
                <a:latin typeface="Calibri"/>
              </a:rPr>
              <a:t>Tam Verimlilik” </a:t>
            </a:r>
          </a:p>
        </p:txBody>
      </p:sp>
      <p:pic>
        <p:nvPicPr>
          <p:cNvPr id="6" name="Picture 4" descr="http://www.iyipsikolog.com/uploads/haberler/2012/11/21/8b08e24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606" y="3659188"/>
            <a:ext cx="3132137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862149" y="953589"/>
            <a:ext cx="4441372" cy="57708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>
                <a:latin typeface="Comic Sans MS" panose="030F0702030302020204" pitchFamily="66" charset="0"/>
              </a:rPr>
              <a:t>Psikolojik danışma ve rehberlik yardımı bireye tek yönlü olarak doğrudan yapılan bir yardım </a:t>
            </a:r>
            <a:r>
              <a:rPr lang="tr-TR" altLang="tr-TR" u="sng" dirty="0">
                <a:latin typeface="Comic Sans MS" panose="030F0702030302020204" pitchFamily="66" charset="0"/>
              </a:rPr>
              <a:t>değildir.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Psikolojik danışma ve rehberliğin temelinde bireye acımak, onu kayırmak, her sıkıntıya düştüğünde bireye kanat germek gibi bir anlayış yoktur.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Psikolojik danışma ve rehberlik bireyin sadece duygusal yanı ile </a:t>
            </a:r>
            <a:r>
              <a:rPr lang="tr-TR" altLang="tr-TR" u="sng" dirty="0">
                <a:latin typeface="Comic Sans MS" panose="030F0702030302020204" pitchFamily="66" charset="0"/>
              </a:rPr>
              <a:t>ilgilenmez.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Psikolojik danışma ve rehberlikte kullanılan bütün yöntemler ve teknikler amaç değil, sadece araçtır.</a:t>
            </a:r>
          </a:p>
          <a:p>
            <a:pPr algn="just">
              <a:buFont typeface="Arial" panose="020B0604020202020204" pitchFamily="34" charset="0"/>
              <a:buNone/>
            </a:pPr>
            <a:endParaRPr lang="tr-TR" altLang="tr-TR" dirty="0">
              <a:latin typeface="Comic Sans MS" panose="030F0702030302020204" pitchFamily="66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Psikolojik danışma ve rehberlik bir disiplin görevi </a:t>
            </a:r>
            <a:r>
              <a:rPr lang="tr-TR" altLang="tr-TR" u="sng" dirty="0">
                <a:latin typeface="Comic Sans MS" panose="030F0702030302020204" pitchFamily="66" charset="0"/>
              </a:rPr>
              <a:t>değildir</a:t>
            </a:r>
            <a:r>
              <a:rPr lang="tr-TR" altLang="tr-TR" dirty="0">
                <a:latin typeface="Comic Sans MS" panose="030F0702030302020204" pitchFamily="66" charset="0"/>
              </a:rPr>
              <a:t>; rehberlik </a:t>
            </a:r>
            <a:r>
              <a:rPr lang="tr-TR" altLang="tr-TR" u="sng" dirty="0">
                <a:latin typeface="Comic Sans MS" panose="030F0702030302020204" pitchFamily="66" charset="0"/>
              </a:rPr>
              <a:t>yargılamaz </a:t>
            </a:r>
            <a:r>
              <a:rPr lang="tr-TR" altLang="tr-TR" dirty="0">
                <a:latin typeface="Comic Sans MS" panose="030F0702030302020204" pitchFamily="66" charset="0"/>
              </a:rPr>
              <a:t>ve </a:t>
            </a:r>
            <a:r>
              <a:rPr lang="tr-TR" altLang="tr-TR" u="sng" dirty="0">
                <a:latin typeface="Comic Sans MS" panose="030F0702030302020204" pitchFamily="66" charset="0"/>
              </a:rPr>
              <a:t>ceza vermez.</a:t>
            </a:r>
          </a:p>
          <a:p>
            <a:endParaRPr lang="tr-TR" altLang="tr-TR" dirty="0"/>
          </a:p>
          <a:p>
            <a:endParaRPr lang="tr-TR" dirty="0"/>
          </a:p>
        </p:txBody>
      </p:sp>
      <p:pic>
        <p:nvPicPr>
          <p:cNvPr id="6" name="Picture 5" descr="http://pdrgunlugu.net/wp-content/uploads/2012/03/psikolojik-dan%C4%B1%C5%9F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786" y="1683975"/>
            <a:ext cx="3384459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0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39635" y="2099995"/>
            <a:ext cx="4572000" cy="2031325"/>
          </a:xfrm>
          <a:prstGeom prst="rect">
            <a:avLst/>
          </a:prstGeom>
          <a:solidFill>
            <a:srgbClr val="BE5E89"/>
          </a:solidFill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Rehberlik yardımı sadece “sorunlu” öğrencilere verilen bir yardım değildir</a:t>
            </a:r>
            <a:r>
              <a:rPr lang="tr-TR" altLang="tr-TR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Psikolojik danışma ve rehberlik her türlü problemi hemen çözebilecek </a:t>
            </a:r>
            <a:r>
              <a:rPr lang="tr-TR" altLang="tr-TR" b="1" dirty="0">
                <a:latin typeface="Comic Sans MS" panose="030F0702030302020204" pitchFamily="66" charset="0"/>
              </a:rPr>
              <a:t>sihirli bir güce </a:t>
            </a:r>
            <a:r>
              <a:rPr lang="tr-TR" altLang="tr-TR" dirty="0">
                <a:latin typeface="Comic Sans MS" panose="030F0702030302020204" pitchFamily="66" charset="0"/>
              </a:rPr>
              <a:t>sahip değildir.</a:t>
            </a:r>
          </a:p>
          <a:p>
            <a:pPr>
              <a:buFont typeface="Arial" panose="020B0604020202020204" pitchFamily="34" charset="0"/>
              <a:buNone/>
            </a:pPr>
            <a:endParaRPr lang="tr-TR" altLang="tr-TR" dirty="0"/>
          </a:p>
          <a:p>
            <a:pPr>
              <a:buFont typeface="Arial" panose="020B0604020202020204" pitchFamily="34" charset="0"/>
              <a:buNone/>
            </a:pPr>
            <a:endParaRPr lang="tr-TR" altLang="tr-TR" dirty="0">
              <a:latin typeface="Comic Sans MS" panose="030F0702030302020204" pitchFamily="66" charset="0"/>
            </a:endParaRPr>
          </a:p>
        </p:txBody>
      </p:sp>
      <p:pic>
        <p:nvPicPr>
          <p:cNvPr id="4" name="Picture 5" descr="http://t1.gstatic.com/images?q=tbn:ANd9GcTdm2_oTCFsjfnHz9OF0pKOgIvEMubE4dv2M3sZTj1s4ah30KXJKzO43ZBy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887" y="1418619"/>
            <a:ext cx="3500438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9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23727" y="3409950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70708" y="1267096"/>
            <a:ext cx="4428308" cy="5632311"/>
          </a:xfrm>
          <a:prstGeom prst="rect">
            <a:avLst/>
          </a:prstGeom>
          <a:solidFill>
            <a:srgbClr val="FFE9D9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 smtClean="0">
                <a:latin typeface="Comic Sans MS" panose="030F0702030302020204" pitchFamily="66" charset="0"/>
              </a:rPr>
              <a:t>İnsan saygıya değer bir varlıktır.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702030302020204" pitchFamily="66" charset="0"/>
              </a:rPr>
              <a:t>Rehberlik ve Psikolojik Danışma Birimi”  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tr-TR" altLang="tr-TR" dirty="0">
                <a:latin typeface="Comic Sans MS" panose="030F0702030302020204" pitchFamily="66" charset="0"/>
              </a:rPr>
              <a:t>bütün öğrencileri eşit kabul eder, değer verir ve özen gösterir</a:t>
            </a:r>
            <a:r>
              <a:rPr lang="tr-TR" altLang="tr-TR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 smtClean="0">
                <a:latin typeface="Comic Sans MS" panose="030F0702030302020204" pitchFamily="66" charset="0"/>
              </a:rPr>
              <a:t>Her birey seçme özgürlüğüne sahiptir. </a:t>
            </a:r>
            <a:r>
              <a:rPr lang="tr-TR" altLang="tr-TR" dirty="0">
                <a:latin typeface="Comic Sans MS" panose="030F0702030302020204" pitchFamily="66" charset="0"/>
              </a:rPr>
              <a:t>Rehberlik, bireye seçme özgürlüğü tanıyan çevrelerde var olabilir. Rehberliğin görevi, bireyin bu özgürlüğünü kullanabilmesi için seçenekleri algılayabilmesine ve doğru tercihler yapmasına yardımcı olmaya çalışmaktır</a:t>
            </a:r>
            <a:r>
              <a:rPr lang="tr-TR" altLang="tr-TR" dirty="0" smtClean="0">
                <a:latin typeface="Comic Sans MS" panose="030F0702030302020204" pitchFamily="66" charset="0"/>
              </a:rPr>
              <a:t>.</a:t>
            </a:r>
            <a:endParaRPr lang="tr-TR" altLang="tr-TR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 smtClean="0">
                <a:latin typeface="Comic Sans MS" panose="030F0702030302020204" pitchFamily="66" charset="0"/>
              </a:rPr>
              <a:t>Rehberlik </a:t>
            </a:r>
            <a:r>
              <a:rPr lang="tr-TR" altLang="tr-TR" dirty="0">
                <a:latin typeface="Comic Sans MS" panose="030F0702030302020204" pitchFamily="66" charset="0"/>
              </a:rPr>
              <a:t>Hizmetlerinde Gönüllülük Esastır.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702030302020204" pitchFamily="66" charset="0"/>
              </a:rPr>
              <a:t>Rehberlik  Hizmetleri Bir Süreçtir.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702030302020204" pitchFamily="66" charset="0"/>
              </a:rPr>
              <a:t>Rehberlik ve Psikolojik Danışma da gizlilik esastır.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702030302020204" pitchFamily="66" charset="0"/>
              </a:rPr>
              <a:t>Rehberlik Tüm Öğrencilere Açık Bir Hizmettir.</a:t>
            </a:r>
          </a:p>
          <a:p>
            <a:endParaRPr lang="tr-TR" dirty="0"/>
          </a:p>
        </p:txBody>
      </p:sp>
      <p:pic>
        <p:nvPicPr>
          <p:cNvPr id="6" name="Picture 5" descr="http://www.matematiktutkusu.com/uploads/posts/2010-02/1266880283_rehber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03" y="1368626"/>
            <a:ext cx="3389403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nenehatunkl.k12.tr/resimler/rehberli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03" y="4283032"/>
            <a:ext cx="3278777" cy="2458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0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2069" y="285750"/>
            <a:ext cx="8739052" cy="6383338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238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10728</TotalTime>
  <Words>1051</Words>
  <Application>Microsoft Office PowerPoint</Application>
  <PresentationFormat>Ekran Gösterisi (4:3)</PresentationFormat>
  <Paragraphs>195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38" baseType="lpstr">
      <vt:lpstr>Arial</vt:lpstr>
      <vt:lpstr>Calibri</vt:lpstr>
      <vt:lpstr>Calibri</vt:lpstr>
      <vt:lpstr>Comic Sans MS</vt:lpstr>
      <vt:lpstr>Entypo</vt:lpstr>
      <vt:lpstr>Modern Pictograms</vt:lpstr>
      <vt:lpstr>Monotype Sorts</vt:lpstr>
      <vt:lpstr>RaphaelIcons</vt:lpstr>
      <vt:lpstr>Segoe UI Black</vt:lpstr>
      <vt:lpstr>Times New Roman</vt:lpstr>
      <vt:lpstr>ubuntu</vt:lpstr>
      <vt:lpstr>Wingdings</vt:lpstr>
      <vt:lpstr>Office Theme</vt:lpstr>
      <vt:lpstr>Rehberlik Servisini Tanıyalım</vt:lpstr>
      <vt:lpstr>Psikolojik Danışma ve Rehberlik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Eğitsel Rehberlik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hp 2</cp:lastModifiedBy>
  <cp:revision>560</cp:revision>
  <dcterms:created xsi:type="dcterms:W3CDTF">2014-12-21T04:26:02Z</dcterms:created>
  <dcterms:modified xsi:type="dcterms:W3CDTF">2019-11-20T11:12:14Z</dcterms:modified>
</cp:coreProperties>
</file>