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6" r:id="rId7"/>
    <p:sldId id="261" r:id="rId8"/>
    <p:sldId id="272" r:id="rId9"/>
    <p:sldId id="273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83" r:id="rId24"/>
    <p:sldId id="284" r:id="rId25"/>
    <p:sldId id="279" r:id="rId26"/>
    <p:sldId id="280" r:id="rId27"/>
    <p:sldId id="281" r:id="rId28"/>
    <p:sldId id="282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3BA5407-AF1F-4B8F-B82B-3B932B1D4D0F}">
          <p14:sldIdLst>
            <p14:sldId id="256"/>
            <p14:sldId id="257"/>
            <p14:sldId id="267"/>
            <p14:sldId id="259"/>
            <p14:sldId id="260"/>
            <p14:sldId id="266"/>
            <p14:sldId id="261"/>
            <p14:sldId id="272"/>
            <p14:sldId id="273"/>
            <p14:sldId id="262"/>
            <p14:sldId id="263"/>
            <p14:sldId id="264"/>
            <p14:sldId id="265"/>
            <p14:sldId id="268"/>
            <p14:sldId id="269"/>
            <p14:sldId id="270"/>
            <p14:sldId id="271"/>
            <p14:sldId id="274"/>
            <p14:sldId id="275"/>
            <p14:sldId id="276"/>
            <p14:sldId id="277"/>
            <p14:sldId id="278"/>
            <p14:sldId id="283"/>
            <p14:sldId id="284"/>
            <p14:sldId id="279"/>
            <p14:sldId id="280"/>
            <p14:sldId id="281"/>
            <p14:sldId id="282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a.com.tr/egitim/ogrencilerin-yuzde-74u-okullardaki-siddetten-yuzde-38si-akran-zorbaligindan/haber-1599001/video/" TargetMode="External"/><Relationship Id="rId2" Type="http://schemas.openxmlformats.org/officeDocument/2006/relationships/hyperlink" Target="https://m.bianet.org/bianet/egitim/204786-dunya-egitim-forumu-nda-okul-ici-siddetle-mucadele-cagrisi-siddete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MTmMfd_A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8669" y="355114"/>
            <a:ext cx="9296398" cy="2370668"/>
          </a:xfrm>
        </p:spPr>
        <p:txBody>
          <a:bodyPr/>
          <a:lstStyle/>
          <a:p>
            <a:r>
              <a:rPr lang="tr-TR" sz="4400" dirty="0" smtClean="0"/>
              <a:t>OKULLARDA ŞİDDETİN ÖNLENMESİ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body" idx="1"/>
          </p:nvPr>
        </p:nvSpPr>
        <p:spPr>
          <a:xfrm>
            <a:off x="6451602" y="3063309"/>
            <a:ext cx="4453465" cy="1532467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b="1" dirty="0" smtClean="0"/>
              <a:t>ERENLER REHBERLİK VE ARAŞTIRMA MERKEZİ</a:t>
            </a:r>
          </a:p>
          <a:p>
            <a:r>
              <a:rPr lang="tr-TR" b="1" dirty="0" smtClean="0"/>
              <a:t>PDR HİZMETLERİ BÖLÜMÜ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r="10267" b="7894"/>
          <a:stretch/>
        </p:blipFill>
        <p:spPr>
          <a:xfrm>
            <a:off x="1233655" y="2672859"/>
            <a:ext cx="5023213" cy="29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123405" y="897993"/>
            <a:ext cx="3788229" cy="4980293"/>
          </a:xfrm>
        </p:spPr>
        <p:txBody>
          <a:bodyPr/>
          <a:lstStyle/>
          <a:p>
            <a:r>
              <a:rPr lang="tr-TR" dirty="0" smtClean="0"/>
              <a:t>Şiddet olayı ortaya çıktığında durumla baş etmek için veya şiddet sonuçlandığında oluşan travmatik etkilerini ortadan kaldırmak için yapılabilecek şeyler elbette vardır. </a:t>
            </a:r>
          </a:p>
          <a:p>
            <a:r>
              <a:rPr lang="tr-TR" dirty="0" smtClean="0"/>
              <a:t>Fakat en önemlisi şiddet ve suç ortaya çıkmadan önce bunun farkında olup bunu önlemektir.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7" y="1067810"/>
            <a:ext cx="4328568" cy="43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Şiddetin Erken Uyarı İşaretleri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9714" y="2556932"/>
            <a:ext cx="9916884" cy="956977"/>
          </a:xfrm>
        </p:spPr>
        <p:txBody>
          <a:bodyPr/>
          <a:lstStyle/>
          <a:p>
            <a:r>
              <a:rPr lang="tr-TR" dirty="0" smtClean="0"/>
              <a:t>Çocukta sosyal olarak içe kapanma  olabilir. Bu da ileride zulüm edici davranışlar sergileyebileceğinin habercisidir.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89" y="3654213"/>
            <a:ext cx="4070032" cy="206731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979714" y="3513909"/>
            <a:ext cx="5917475" cy="260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Çocukta aşırı izolasyon ve yalnızlık duyguları gözlenebilir.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Reddedilme korkusu yaşayan çocuk çevresine karşı çekingen durabilir.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Çocuğun okula karşı ilgisi ve akademik başarısı düşük olabilir.</a:t>
            </a:r>
          </a:p>
        </p:txBody>
      </p:sp>
    </p:spTree>
    <p:extLst>
      <p:ext uri="{BB962C8B-B14F-4D97-AF65-F5344CB8AC3E}">
        <p14:creationId xmlns:p14="http://schemas.microsoft.com/office/powerpoint/2010/main" val="14367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9531" y="2609184"/>
            <a:ext cx="9263740" cy="3318936"/>
          </a:xfrm>
        </p:spPr>
        <p:txBody>
          <a:bodyPr/>
          <a:lstStyle/>
          <a:p>
            <a:r>
              <a:rPr lang="tr-TR" dirty="0" smtClean="0"/>
              <a:t>Çocukta kontrol edilemeyen öfke gözlenebilir.</a:t>
            </a:r>
          </a:p>
          <a:p>
            <a:r>
              <a:rPr lang="tr-TR" dirty="0" smtClean="0"/>
              <a:t>Çocuk fevrice ve zorbaca davranış örüntülerine sahip olabilir.</a:t>
            </a:r>
          </a:p>
          <a:p>
            <a:r>
              <a:rPr lang="tr-TR" dirty="0" smtClean="0"/>
              <a:t>Çocuk şiddet mağduruysa şiddet göstermeye eğilimi olabilir.</a:t>
            </a:r>
          </a:p>
          <a:p>
            <a:r>
              <a:rPr lang="tr-TR" dirty="0" smtClean="0"/>
              <a:t>Sürekli dalga geçilme ve tacize uğrama duygularına sahip çocuk saldırganlaşabilir.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584" y="2609183"/>
            <a:ext cx="2220914" cy="27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610932" y="3358900"/>
            <a:ext cx="6429375" cy="3317875"/>
          </a:xfrm>
        </p:spPr>
        <p:txBody>
          <a:bodyPr/>
          <a:lstStyle/>
          <a:p>
            <a:r>
              <a:rPr lang="tr-TR" dirty="0" smtClean="0"/>
              <a:t>Şiddet uygulamayla ilgili tehditlerde bulunabilir.</a:t>
            </a:r>
          </a:p>
          <a:p>
            <a:r>
              <a:rPr lang="tr-TR" dirty="0" smtClean="0"/>
              <a:t>Disiplin öyküsü olabilir.</a:t>
            </a:r>
          </a:p>
          <a:p>
            <a:r>
              <a:rPr lang="tr-TR" dirty="0" smtClean="0"/>
              <a:t>Çete üyeliği olabilir.</a:t>
            </a:r>
          </a:p>
          <a:p>
            <a:r>
              <a:rPr lang="tr-TR" dirty="0" smtClean="0"/>
              <a:t>Madde ve alkol kullanımı söz konusu olabilir.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32" y="702722"/>
            <a:ext cx="3302902" cy="2371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37" y="2422668"/>
            <a:ext cx="3067900" cy="338747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106337" y="126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Çocuk şiddeti anlatan resimler ve yazılar ortaya koyabilir.</a:t>
            </a:r>
          </a:p>
        </p:txBody>
      </p:sp>
    </p:spTree>
    <p:extLst>
      <p:ext uri="{BB962C8B-B14F-4D97-AF65-F5344CB8AC3E}">
        <p14:creationId xmlns:p14="http://schemas.microsoft.com/office/powerpoint/2010/main" val="28908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Şiddetin Son </a:t>
            </a:r>
            <a:r>
              <a:rPr lang="tr-TR" smtClean="0"/>
              <a:t>Dakika Uyarı </a:t>
            </a:r>
            <a:r>
              <a:rPr lang="tr-TR" dirty="0" smtClean="0"/>
              <a:t>İşaretleri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4433" y="2556932"/>
            <a:ext cx="6442163" cy="3318936"/>
          </a:xfrm>
        </p:spPr>
        <p:txBody>
          <a:bodyPr/>
          <a:lstStyle/>
          <a:p>
            <a:r>
              <a:rPr lang="tr-TR" dirty="0" smtClean="0"/>
              <a:t>Aileyle, öğretmenlerle veya akranlarla fiziksel kavgalar,</a:t>
            </a:r>
          </a:p>
          <a:p>
            <a:r>
              <a:rPr lang="tr-TR" dirty="0" smtClean="0"/>
              <a:t>Eşyaların tahribi,</a:t>
            </a:r>
          </a:p>
          <a:p>
            <a:r>
              <a:rPr lang="tr-TR" dirty="0" smtClean="0"/>
              <a:t>Öldürücü tehditler,</a:t>
            </a:r>
          </a:p>
          <a:p>
            <a:r>
              <a:rPr lang="tr-TR" dirty="0" smtClean="0"/>
              <a:t>Silah bulundurma ya da kullanma,</a:t>
            </a:r>
          </a:p>
          <a:p>
            <a:r>
              <a:rPr lang="tr-TR" dirty="0" smtClean="0"/>
              <a:t>Kendine yönelik yaralayıcı davranışlar ve intiharda bulunma tehdidi.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739811"/>
            <a:ext cx="2809875" cy="24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ŞİDDETİ ÖNLEME STRATEJİLERİ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Şiddeti önlemek yalnızca okullardaki öğretmenlerin veya idarelerin elinde olan bir durum değildir. Öğrenci her ne kadar bu problem davranışı okulda sergiliyor dahi olsa da o davranışın edinilmesinde ve açığa çıkmasında rol alan başka etkenler söz konusudur. Bunların başında da aile faktörü gelmektedir.</a:t>
            </a:r>
          </a:p>
          <a:p>
            <a:r>
              <a:rPr lang="tr-TR" dirty="0" smtClean="0"/>
              <a:t>Ailede alınabilecek önlemlerin yanı sıra okul dışında da dikkat edilmesi gereken hususlar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4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6834" y="890692"/>
            <a:ext cx="10463349" cy="1303867"/>
          </a:xfrm>
        </p:spPr>
        <p:txBody>
          <a:bodyPr>
            <a:normAutofit/>
          </a:bodyPr>
          <a:lstStyle/>
          <a:p>
            <a:r>
              <a:rPr lang="tr-TR" sz="3600" dirty="0" smtClean="0"/>
              <a:t>Veliler Şiddeti Önleme Konusunda Nasıl Bir Rol Oynar?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6790508" cy="3318936"/>
          </a:xfrm>
        </p:spPr>
        <p:txBody>
          <a:bodyPr>
            <a:normAutofit/>
          </a:bodyPr>
          <a:lstStyle/>
          <a:p>
            <a:r>
              <a:rPr lang="tr-TR" dirty="0" smtClean="0"/>
              <a:t>Ebeveynlerin ilk yapacakları şey evde huzur ortamı sağlamaktır. Çocuğun evde ne görüyorsa bunu örnek aldığı yadsınamaz bir gerçektir.</a:t>
            </a:r>
          </a:p>
          <a:p>
            <a:r>
              <a:rPr lang="tr-TR" dirty="0" smtClean="0"/>
              <a:t>Ebeveynler evi güvenli hale getirmelidir. Silah kullanımından mümkün olduğunca kaçınmalılardır. Eğer evde silah bulundurmak zorundalarsa silahın ne amaçla o evde olduğu çocuğa izah edilmeli ve silah evde daima içi boş vaziyette saklanmalıdır.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02" y="2556932"/>
            <a:ext cx="2713685" cy="27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014549" y="976859"/>
            <a:ext cx="9601200" cy="2341108"/>
          </a:xfrm>
        </p:spPr>
        <p:txBody>
          <a:bodyPr>
            <a:normAutofit/>
          </a:bodyPr>
          <a:lstStyle/>
          <a:p>
            <a:r>
              <a:rPr lang="tr-TR" dirty="0" smtClean="0"/>
              <a:t>Veliler evdeki huzur ortamını sağladıkları gibi çocuğun çevresini de mahalle ve arkadaş ortamı anlamında mümkün olduğunca güvenli tutmak durumundadırlar.</a:t>
            </a:r>
          </a:p>
          <a:p>
            <a:r>
              <a:rPr lang="tr-TR" dirty="0" smtClean="0"/>
              <a:t>Medyadaki şiddete bizzat veliler evde yapacağı TV ve sosyal medya kullanımı düzenlemeleri ile sınır getirmelidirler.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25" y="3317967"/>
            <a:ext cx="2576649" cy="25766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519749" y="33179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Veliler çocukları ile sağlıklı bir iletişim içinde olmalı ve çocuklarının ilişkileri hakkında onlarla hoşgörülü bir biçimde konuşabilmelidirler ki çocuklar herhangi bir problem durumu ile karşılaştıklarında aileleri ile rahatlıkla paylaşabilsin.</a:t>
            </a:r>
          </a:p>
        </p:txBody>
      </p:sp>
    </p:spTree>
    <p:extLst>
      <p:ext uri="{BB962C8B-B14F-4D97-AF65-F5344CB8AC3E}">
        <p14:creationId xmlns:p14="http://schemas.microsoft.com/office/powerpoint/2010/main" val="8688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54480" y="3540125"/>
            <a:ext cx="9601200" cy="3317875"/>
          </a:xfrm>
        </p:spPr>
        <p:txBody>
          <a:bodyPr/>
          <a:lstStyle/>
          <a:p>
            <a:r>
              <a:rPr lang="tr-TR" dirty="0" smtClean="0"/>
              <a:t>Ebeveynler çocuklarına karşı daima hoşgörülü bir dille yaklaşmalı, onlara bu yolla problem çözme becerisi kazandırmalıdır.</a:t>
            </a:r>
          </a:p>
          <a:p>
            <a:r>
              <a:rPr lang="tr-TR" dirty="0" smtClean="0"/>
              <a:t>Ebeveynler çocuklarına karşı kuralları belirlemeli ve kararlılıkla uygulamalıdır. </a:t>
            </a:r>
          </a:p>
          <a:p>
            <a:r>
              <a:rPr lang="tr-TR" dirty="0" smtClean="0"/>
              <a:t>Ebeveynler çocukları ile ilgili olarak okulla ve rehberlik servisi ile işbirliği içinde olmalıdır.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3" y="790575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Öğretmenler </a:t>
            </a:r>
            <a:r>
              <a:rPr lang="tr-TR" dirty="0"/>
              <a:t>Şiddeti Önleme Konusunda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Nasıl </a:t>
            </a:r>
            <a:r>
              <a:rPr lang="tr-TR" dirty="0"/>
              <a:t>Bir Rol Oynar?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İlkokul seviyesindeki bir öğrencinin hemcins ebeveyninden sonra örnek alacağı ilk kişi belki de sınıf öğretmenidir.</a:t>
            </a:r>
            <a:r>
              <a:rPr lang="tr-TR" dirty="0"/>
              <a:t> </a:t>
            </a:r>
            <a:r>
              <a:rPr lang="tr-TR" dirty="0" smtClean="0"/>
              <a:t>Yalnızca ilkokul kademesinde değil, diğer tüm kademelerde de öğretmenler öğrencilere iyi birer model olmak durumundadırlar.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44" y="3809301"/>
            <a:ext cx="6493056" cy="2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Şiddet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677884"/>
            <a:ext cx="4987833" cy="2756265"/>
          </a:xfrm>
        </p:spPr>
        <p:txBody>
          <a:bodyPr>
            <a:normAutofit fontScale="92500"/>
          </a:bodyPr>
          <a:lstStyle/>
          <a:p>
            <a:pPr algn="ctr"/>
            <a:r>
              <a:rPr lang="tr-TR" sz="2800" dirty="0" smtClean="0"/>
              <a:t>Kişinin, sahip olduğu ya da elinde bulundurduğu gücü başkasına zarar vermek ya da başkalarını bazı haklardan mahrum etmek amacıyla kullanması veya kullanacağına dair tehditte bulunmasıdır.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2" y="2881163"/>
            <a:ext cx="4110446" cy="21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449977" y="4464640"/>
            <a:ext cx="9601200" cy="3317875"/>
          </a:xfrm>
        </p:spPr>
        <p:txBody>
          <a:bodyPr/>
          <a:lstStyle/>
          <a:p>
            <a:r>
              <a:rPr lang="tr-TR" dirty="0" smtClean="0"/>
              <a:t>Öğretmenler sınıf içinde ve dışında tutarsız uygulamalardan kaçınmalıdırlar.</a:t>
            </a:r>
          </a:p>
          <a:p>
            <a:r>
              <a:rPr lang="tr-TR" dirty="0" smtClean="0"/>
              <a:t>Öğretmenler ceza yaklaşımını kullanmamalı, ödül yöntemiyle bir öğrenciyi bir davranışa sevk etmelidirler.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57" y="1368960"/>
            <a:ext cx="2690514" cy="26905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0" y="1368960"/>
            <a:ext cx="2805467" cy="280546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056017" y="1381818"/>
            <a:ext cx="4389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Öğrencisini sebepsiz yere azarlayan, alaya maruz bırakan ve her öğrencisine eşit davranmayan öğretmenler, öğrencide sınıf içi ve dışı davranış problemlerine sebep olmaktadır. Bu tür davranışlardan kaçınılmalıdır.</a:t>
            </a:r>
          </a:p>
        </p:txBody>
      </p:sp>
    </p:spTree>
    <p:extLst>
      <p:ext uri="{BB962C8B-B14F-4D97-AF65-F5344CB8AC3E}">
        <p14:creationId xmlns:p14="http://schemas.microsoft.com/office/powerpoint/2010/main" val="15848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783772" y="836024"/>
            <a:ext cx="5016137" cy="5042262"/>
          </a:xfrm>
        </p:spPr>
        <p:txBody>
          <a:bodyPr/>
          <a:lstStyle/>
          <a:p>
            <a:r>
              <a:rPr lang="tr-TR" dirty="0" smtClean="0"/>
              <a:t>Öğretmen sınıfta demokratik ve hoşgörülü bir ortam hazırlamalıdır ki öğrenci çekinmeden öğretmenine soru sorabilsin.</a:t>
            </a:r>
          </a:p>
          <a:p>
            <a:r>
              <a:rPr lang="tr-TR" dirty="0" smtClean="0"/>
              <a:t>Öğrenciler okul dışı problemlerini öğretmenlerine danışabilmeli, öğretmenler de bu problemleri içtenlikle dinleyerek öğrencinin kendisini ifade etmesini sağlayabilmelidir.</a:t>
            </a:r>
          </a:p>
          <a:p>
            <a:r>
              <a:rPr lang="tr-TR" dirty="0" smtClean="0"/>
              <a:t>Sınıf içi rehberlik faaliyetlerine önem verilmelidir.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4" y="1449976"/>
            <a:ext cx="4568918" cy="33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306286" y="898480"/>
            <a:ext cx="9601200" cy="2889749"/>
          </a:xfrm>
        </p:spPr>
        <p:txBody>
          <a:bodyPr>
            <a:normAutofit/>
          </a:bodyPr>
          <a:lstStyle/>
          <a:p>
            <a:r>
              <a:rPr lang="tr-TR" dirty="0" smtClean="0"/>
              <a:t>Öğretmenler derslerinde problem çözme becerisi, etkili iletişim üzerinde durarak derslerini işlemelidir.</a:t>
            </a:r>
          </a:p>
          <a:p>
            <a:r>
              <a:rPr lang="tr-TR" dirty="0" smtClean="0"/>
              <a:t>Öğretmenler öğrencinin bir birey olduğunu bilmeli ve ona saygı duymalıdır.</a:t>
            </a:r>
          </a:p>
          <a:p>
            <a:r>
              <a:rPr lang="tr-TR" dirty="0" smtClean="0"/>
              <a:t>Öğrenci bir davranış problemi sergiliyorsa öğretmen ona karşı fevri yaklaşmamalı ve problemin illa ki bir nedeni olduğunu bilmeli ve bunu araştırma yoluna girmelidir.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06" y="3466582"/>
            <a:ext cx="3201488" cy="237977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06286" y="3722915"/>
            <a:ext cx="6096000" cy="17204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Çözemediği veya alanı olmayan bir problem durumuyla karşılaşan öğretmen, rehberlik servisi ile iş birliği içinde olmalıdır.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tr-TR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Rehberlik Servisi Şiddeti Önleme Konusunda Nasıl Bir Rol Oynar?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9904" y="4674953"/>
            <a:ext cx="9601196" cy="3318936"/>
          </a:xfrm>
        </p:spPr>
        <p:txBody>
          <a:bodyPr/>
          <a:lstStyle/>
          <a:p>
            <a:r>
              <a:rPr lang="tr-TR" dirty="0" smtClean="0"/>
              <a:t>Öğretmenlere ve idarecilere yönelik çocuğun gelişimsel dönemlerini dikkate alacakları şekilde uygulayabilecekleri disiplin yöntemleriyle ilgili eğitimler vermelidir.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50" y="2678289"/>
            <a:ext cx="3176448" cy="184708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399904" y="2556932"/>
            <a:ext cx="6096000" cy="2089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Rehberlik servisi tüm bu süreç içinde idareyle, öğretmenlerle ve aileyle iş birliği içinde olmalıdır.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Ebeveynlere yönelik şiddeti önleme hakkında bilgilendirici seminerler düzenlemelidir.</a:t>
            </a:r>
          </a:p>
        </p:txBody>
      </p:sp>
    </p:spTree>
    <p:extLst>
      <p:ext uri="{BB962C8B-B14F-4D97-AF65-F5344CB8AC3E}">
        <p14:creationId xmlns:p14="http://schemas.microsoft.com/office/powerpoint/2010/main" val="29540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Risk grubundaki çocuklar ile bireysel veya grupsal rehberlik yapmalıdır.</a:t>
            </a:r>
          </a:p>
          <a:p>
            <a:r>
              <a:rPr lang="tr-TR" dirty="0" smtClean="0"/>
              <a:t>Yapacağı rehberlik çalışmalarında etkili iletişim, problem çözme becerisi, atılganlık gibi konulara mutlaka yer vermelidir.</a:t>
            </a:r>
          </a:p>
          <a:p>
            <a:r>
              <a:rPr lang="tr-TR" dirty="0" smtClean="0"/>
              <a:t>Herhangi bir krizin neticesinde oluşabilecek travmaya yönelik olarak çocuklarla bireysel veya grupsal psikolojik danışma yapmalıdır.</a:t>
            </a:r>
          </a:p>
          <a:p>
            <a:r>
              <a:rPr lang="tr-TR" dirty="0" smtClean="0"/>
              <a:t>Şiddeti uygulayan birer yine öğrenciyse onunla da bireysel psikolojik </a:t>
            </a:r>
            <a:r>
              <a:rPr lang="tr-TR" smtClean="0"/>
              <a:t>danışma yapılmalıdır.</a:t>
            </a:r>
            <a:endParaRPr lang="tr-TR" dirty="0" smtClean="0"/>
          </a:p>
          <a:p>
            <a:r>
              <a:rPr lang="tr-TR" dirty="0" smtClean="0"/>
              <a:t>Alanı olmayan durumlarla ilgili olarak psikoloğa veya psikiyatriye yönlendirme yapmalıdır.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1" y="1293223"/>
            <a:ext cx="3992576" cy="427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8387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Okul İdaresi Şiddeti Önleme Konusunda </a:t>
            </a:r>
            <a:br>
              <a:rPr lang="tr-TR" dirty="0" smtClean="0"/>
            </a:br>
            <a:r>
              <a:rPr lang="tr-TR" dirty="0" smtClean="0"/>
              <a:t>Nasıl Bir Rol Oynar?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32021"/>
          </a:xfrm>
        </p:spPr>
        <p:txBody>
          <a:bodyPr/>
          <a:lstStyle/>
          <a:p>
            <a:r>
              <a:rPr lang="tr-TR" dirty="0" smtClean="0"/>
              <a:t>Öncelikle okullarda krize müdahale ekipleri kurulmalı ve bir krize müdahale planı geliştirilmelidir. Ortaya çıkabilecek herhangi bir kriz durumunda her personel kendine düşen görevin ne olduğunu bilmeli ve uygulamalıdır.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9" y="3897176"/>
            <a:ext cx="2851780" cy="21198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95401" y="3888953"/>
            <a:ext cx="6096000" cy="2089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Okul idaresi işlenen suçların kayıt ve takibini yapmalıdır.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Yasal uygulama ne ise idare onu uygulamalı ve tutarsız disiplin çalışmalarından uzak durmalıdır.</a:t>
            </a:r>
          </a:p>
        </p:txBody>
      </p:sp>
    </p:spTree>
    <p:extLst>
      <p:ext uri="{BB962C8B-B14F-4D97-AF65-F5344CB8AC3E}">
        <p14:creationId xmlns:p14="http://schemas.microsoft.com/office/powerpoint/2010/main" val="6317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149532" y="1240972"/>
            <a:ext cx="7511142" cy="3030582"/>
          </a:xfrm>
        </p:spPr>
        <p:txBody>
          <a:bodyPr>
            <a:normAutofit/>
          </a:bodyPr>
          <a:lstStyle/>
          <a:p>
            <a:r>
              <a:rPr lang="tr-TR" dirty="0" smtClean="0"/>
              <a:t>Okul idaresi polisle işbirliği içinde olmalıdır.</a:t>
            </a:r>
          </a:p>
          <a:p>
            <a:r>
              <a:rPr lang="tr-TR" dirty="0" smtClean="0"/>
              <a:t>İdare öğrencilere ders dışı etkinlikler sunarak öğrencilerin sanat, spor gibi alanlarda yeteneklerini keşfetmelerini ve geliştirmelerini sağlamalıdır.</a:t>
            </a:r>
          </a:p>
          <a:p>
            <a:r>
              <a:rPr lang="tr-TR" dirty="0" smtClean="0"/>
              <a:t>Okul çalışanlarına kendi güvenliklerini sağlayabilmek amacıyla eğitimler verilmelidir.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4" y="1142590"/>
            <a:ext cx="2429692" cy="24296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49531" y="4028833"/>
            <a:ext cx="885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Yasal uygulamalara ilişkin broşürler hazırlanarak öğrenciye, öğretmene ve veliye dağıtılmalı ve herkesten ne gibi olumlu davranışlar beklendiği karşı tarafa aktarılmalıdır.</a:t>
            </a:r>
          </a:p>
        </p:txBody>
      </p:sp>
    </p:spTree>
    <p:extLst>
      <p:ext uri="{BB962C8B-B14F-4D97-AF65-F5344CB8AC3E}">
        <p14:creationId xmlns:p14="http://schemas.microsoft.com/office/powerpoint/2010/main" val="1289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Okula giriş çıkışlar kontrol altına alınmalı, mümkünse alarm, kamera gibi dijital güvenlik önlemleri alınmalıdır.</a:t>
            </a:r>
          </a:p>
          <a:p>
            <a:r>
              <a:rPr lang="tr-TR" dirty="0" smtClean="0"/>
              <a:t>Okula gelen ziyaretçiler titizlikle okula alınmalı ve gözlenmelidir.</a:t>
            </a:r>
          </a:p>
          <a:p>
            <a:r>
              <a:rPr lang="tr-TR" dirty="0" smtClean="0"/>
              <a:t>Okula giriş ve çıkış saatlerinde artan öğrenci sayısı sebebiyle gözetim arttırılmalıdır.</a:t>
            </a:r>
          </a:p>
          <a:p>
            <a:r>
              <a:rPr lang="tr-TR" dirty="0" smtClean="0"/>
              <a:t>Okulda kullanılmayan alanlar kapatılmalı, oraya girilmesine müsaade edilmemelidir.</a:t>
            </a:r>
          </a:p>
        </p:txBody>
      </p:sp>
    </p:spTree>
    <p:extLst>
      <p:ext uri="{BB962C8B-B14F-4D97-AF65-F5344CB8AC3E}">
        <p14:creationId xmlns:p14="http://schemas.microsoft.com/office/powerpoint/2010/main" val="27282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295400" y="885417"/>
            <a:ext cx="9601200" cy="3317875"/>
          </a:xfrm>
        </p:spPr>
        <p:txBody>
          <a:bodyPr/>
          <a:lstStyle/>
          <a:p>
            <a:r>
              <a:rPr lang="tr-TR" dirty="0"/>
              <a:t>Öğrencilere çatışma çözme, sorumluluk alma gibi olumlu davranış uyandırıcı eğitimler verilmelidir.</a:t>
            </a:r>
          </a:p>
          <a:p>
            <a:r>
              <a:rPr lang="tr-TR" dirty="0" smtClean="0"/>
              <a:t>Öğrenciler arasında akran danışmanlığı/akran arabuluculuğu  uygulamaları yapılmalıdır.</a:t>
            </a:r>
          </a:p>
          <a:p>
            <a:r>
              <a:rPr lang="tr-TR" dirty="0" smtClean="0"/>
              <a:t>İdare, tüm süreç boyunca rehberlik servisi ile iş birliği içinde olmalıdır.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4" y="3472500"/>
            <a:ext cx="5487489" cy="2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384663" y="885417"/>
            <a:ext cx="9601200" cy="3317875"/>
          </a:xfrm>
        </p:spPr>
        <p:txBody>
          <a:bodyPr/>
          <a:lstStyle/>
          <a:p>
            <a:r>
              <a:rPr lang="tr-TR" dirty="0" smtClean="0"/>
              <a:t>Son olarak herhangi bir şiddet veya suç durumunda idare, öğretmen ve rehberlik servisi yasal sorumluluğunu bilmeli ve bunu göz ardı etmeden gerekli birimlere ulaşmalıdır.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98" y="2090057"/>
            <a:ext cx="8301221" cy="40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521009" y="3688782"/>
            <a:ext cx="9601200" cy="3319462"/>
          </a:xfrm>
        </p:spPr>
        <p:txBody>
          <a:bodyPr>
            <a:normAutofit/>
          </a:bodyPr>
          <a:lstStyle/>
          <a:p>
            <a:r>
              <a:rPr lang="tr-TR" dirty="0"/>
              <a:t>Okullarda şiddet bir öğrencinin bir kişiye (öğrenci, öğretmen, yönetici gibi); küfür etmesi, fiziksel zarar vermesi, sözlü tehditte bulunması, tecavüz etmesi veya teşebbüsünde bulunması ve uyuşturucu / alkol alarak okula gelmesi şeklinde olabilir.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 b="25573"/>
          <a:stretch/>
        </p:blipFill>
        <p:spPr>
          <a:xfrm>
            <a:off x="1521009" y="1249896"/>
            <a:ext cx="3157176" cy="195050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781006" y="1368757"/>
            <a:ext cx="6100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tr-TR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Eğitim öğretim ortamı için istenilen her zaman huzurlu ve demokratik bir ortam olmasıdır. Ancak bazı sebeplerle okulda zaman zaman şiddet olayları veya krizler yaşanabilmektedir.</a:t>
            </a:r>
          </a:p>
        </p:txBody>
      </p:sp>
    </p:spTree>
    <p:extLst>
      <p:ext uri="{BB962C8B-B14F-4D97-AF65-F5344CB8AC3E}">
        <p14:creationId xmlns:p14="http://schemas.microsoft.com/office/powerpoint/2010/main" val="39394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Okullarda Şiddeti Önleme Üzerine Videolar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Okulda Şiddet Türleri;</a:t>
            </a:r>
          </a:p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m.bianet.org/bianet/egitim/204786-dunya-egitim-forumu-nda-okul-ici-siddetle-mucadele-cagrisi-siddeteson</a:t>
            </a:r>
            <a:endParaRPr lang="tr-TR" dirty="0" smtClean="0"/>
          </a:p>
          <a:p>
            <a:r>
              <a:rPr lang="tr-TR" dirty="0"/>
              <a:t>Okulda Şiddet ile İlgili Sayısal Veriler;</a:t>
            </a:r>
          </a:p>
          <a:p>
            <a:r>
              <a:rPr lang="tr-TR" dirty="0">
                <a:hlinkClick r:id="rId3"/>
              </a:rPr>
              <a:t>https://www.dha.com.tr/egitim/ogrencilerin-yuzde-74u-okullardaki-siddetten-yuzde-38si-akran-zorbaligindan/haber-1599001/video</a:t>
            </a:r>
            <a:r>
              <a:rPr lang="tr-TR" dirty="0" smtClean="0">
                <a:hlinkClick r:id="rId3"/>
              </a:rPr>
              <a:t>/</a:t>
            </a:r>
            <a:endParaRPr lang="tr-TR" dirty="0"/>
          </a:p>
          <a:p>
            <a:r>
              <a:rPr lang="tr-TR" dirty="0" smtClean="0"/>
              <a:t>Şiddeti </a:t>
            </a:r>
            <a:r>
              <a:rPr lang="tr-TR" dirty="0"/>
              <a:t>Önlemek Adına Stratejiler;</a:t>
            </a:r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</a:t>
            </a:r>
            <a:r>
              <a:rPr lang="tr-TR" dirty="0" smtClean="0">
                <a:hlinkClick r:id="rId4"/>
              </a:rPr>
              <a:t>www.youtube.com/watch?v=IpMTmMfd_AE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2138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Şiddet dediğimizde akla yalnızca fiziksel şiddet gelmemelidir. Bir kimsenin </a:t>
            </a:r>
            <a:r>
              <a:rPr lang="tr-TR" dirty="0" smtClean="0"/>
              <a:t>varlığını </a:t>
            </a:r>
            <a:r>
              <a:rPr lang="tr-TR" dirty="0"/>
              <a:t>reddetmek, onu aşağılamak, yıldırmak veya yalnızlaştırmak da birer şiddet türüdür.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13" y="3568436"/>
            <a:ext cx="5025390" cy="24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Çocukta Şiddet Davranışının Sebepleri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Çocukların davranış ve dürtülerini kontrol etmekte zorlanması,</a:t>
            </a:r>
          </a:p>
          <a:p>
            <a:r>
              <a:rPr lang="tr-TR" dirty="0" smtClean="0"/>
              <a:t>Bireyin hayal kırıklığına karşı toleransının düşük olması ve hemen saldırıda bulunması,</a:t>
            </a:r>
          </a:p>
          <a:p>
            <a:r>
              <a:rPr lang="tr-TR" dirty="0" smtClean="0"/>
              <a:t>Çocuğun sosyal becerilerinin zayıf veya kazanılmamış olması sonucunda çatışma çözme yetisine sahip olmaması,</a:t>
            </a:r>
          </a:p>
          <a:p>
            <a:r>
              <a:rPr lang="tr-TR" dirty="0" smtClean="0"/>
              <a:t>Çocukların öfke kontrolünün zayıf olması,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7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319349" y="1267325"/>
            <a:ext cx="5695405" cy="4702401"/>
          </a:xfrm>
        </p:spPr>
        <p:txBody>
          <a:bodyPr>
            <a:normAutofit/>
          </a:bodyPr>
          <a:lstStyle/>
          <a:p>
            <a:r>
              <a:rPr lang="tr-TR" dirty="0" smtClean="0"/>
              <a:t>Çocukların iletişim kurmada ve kendisini sözel olarak ifade etmede güçlük yaşaması,</a:t>
            </a:r>
          </a:p>
          <a:p>
            <a:r>
              <a:rPr lang="tr-TR" dirty="0" smtClean="0"/>
              <a:t>Ailelerin tutarsız ve sert disiplin uygulamaları,</a:t>
            </a:r>
          </a:p>
          <a:p>
            <a:r>
              <a:rPr lang="tr-TR" dirty="0" smtClean="0"/>
              <a:t>Ebeveynlerim çocuklarının eğitimlerini ihmal etmesi, </a:t>
            </a:r>
          </a:p>
          <a:p>
            <a:r>
              <a:rPr lang="tr-TR" dirty="0" smtClean="0"/>
              <a:t>Aile içinde çatışma, şiddet ve istismar olması ve çocuğun bunları örnek alması,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02" y="1267325"/>
            <a:ext cx="2965541" cy="41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35035" y="1121763"/>
            <a:ext cx="9601196" cy="3318936"/>
          </a:xfrm>
        </p:spPr>
        <p:txBody>
          <a:bodyPr/>
          <a:lstStyle/>
          <a:p>
            <a:r>
              <a:rPr lang="tr-TR" dirty="0" smtClean="0"/>
              <a:t>Çocuğun bölünmüş aile neticesinde sevgi eksikliği yaşaması,</a:t>
            </a:r>
          </a:p>
          <a:p>
            <a:r>
              <a:rPr lang="tr-TR" dirty="0" err="1" smtClean="0"/>
              <a:t>Tv</a:t>
            </a:r>
            <a:r>
              <a:rPr lang="tr-TR" dirty="0" smtClean="0"/>
              <a:t> ve sosyal medyada şiddetin özendirilmesi.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31" y="2781231"/>
            <a:ext cx="5808890" cy="29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01" y="849539"/>
            <a:ext cx="7573327" cy="5301493"/>
          </a:xfrm>
        </p:spPr>
      </p:pic>
    </p:spTree>
    <p:extLst>
      <p:ext uri="{BB962C8B-B14F-4D97-AF65-F5344CB8AC3E}">
        <p14:creationId xmlns:p14="http://schemas.microsoft.com/office/powerpoint/2010/main" val="33208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8" y="660557"/>
            <a:ext cx="8617605" cy="55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631</TotalTime>
  <Words>1212</Words>
  <Application>Microsoft Office PowerPoint</Application>
  <PresentationFormat>Geniş ekran</PresentationFormat>
  <Paragraphs>98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Organik</vt:lpstr>
      <vt:lpstr>OKULLARDA ŞİDDETİN ÖNLENMESİ</vt:lpstr>
      <vt:lpstr>Şiddet Nedir?</vt:lpstr>
      <vt:lpstr>PowerPoint Sunusu</vt:lpstr>
      <vt:lpstr>PowerPoint Sunusu</vt:lpstr>
      <vt:lpstr>Çocukta Şiddet Davranışının Sebepleri</vt:lpstr>
      <vt:lpstr>PowerPoint Sunusu</vt:lpstr>
      <vt:lpstr>PowerPoint Sunusu</vt:lpstr>
      <vt:lpstr>PowerPoint Sunusu</vt:lpstr>
      <vt:lpstr>PowerPoint Sunusu</vt:lpstr>
      <vt:lpstr>PowerPoint Sunusu</vt:lpstr>
      <vt:lpstr>Şiddetin Erken Uyarı İşaretleri</vt:lpstr>
      <vt:lpstr>PowerPoint Sunusu</vt:lpstr>
      <vt:lpstr>PowerPoint Sunusu</vt:lpstr>
      <vt:lpstr>Şiddetin Son Dakika Uyarı İşaretleri</vt:lpstr>
      <vt:lpstr>ŞİDDETİ ÖNLEME STRATEJİLERİ</vt:lpstr>
      <vt:lpstr>Veliler Şiddeti Önleme Konusunda Nasıl Bir Rol Oynar?</vt:lpstr>
      <vt:lpstr>PowerPoint Sunusu</vt:lpstr>
      <vt:lpstr>PowerPoint Sunusu</vt:lpstr>
      <vt:lpstr>Öğretmenler Şiddeti Önleme Konusunda  Nasıl Bir Rol Oynar?</vt:lpstr>
      <vt:lpstr>PowerPoint Sunusu</vt:lpstr>
      <vt:lpstr>PowerPoint Sunusu</vt:lpstr>
      <vt:lpstr>PowerPoint Sunusu</vt:lpstr>
      <vt:lpstr>Rehberlik Servisi Şiddeti Önleme Konusunda Nasıl Bir Rol Oynar?</vt:lpstr>
      <vt:lpstr>PowerPoint Sunusu</vt:lpstr>
      <vt:lpstr>Okul İdaresi Şiddeti Önleme Konusunda  Nasıl Bir Rol Oynar?</vt:lpstr>
      <vt:lpstr>PowerPoint Sunusu</vt:lpstr>
      <vt:lpstr>PowerPoint Sunusu</vt:lpstr>
      <vt:lpstr>PowerPoint Sunusu</vt:lpstr>
      <vt:lpstr>PowerPoint Sunusu</vt:lpstr>
      <vt:lpstr>Okullarda Şiddeti Önleme Üzerine Videolar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OKULLARDA ŞİDDETİN ÖNLENMESİ</dc:title>
  <dc:creator>mehveş ..</dc:creator>
  <cp:lastModifiedBy>mehveş ..</cp:lastModifiedBy>
  <cp:revision>74</cp:revision>
  <dcterms:created xsi:type="dcterms:W3CDTF">2019-09-19T10:46:51Z</dcterms:created>
  <dcterms:modified xsi:type="dcterms:W3CDTF">2019-09-25T13:34:56Z</dcterms:modified>
</cp:coreProperties>
</file>