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80" r:id="rId16"/>
    <p:sldId id="276" r:id="rId17"/>
    <p:sldId id="283" r:id="rId18"/>
    <p:sldId id="284" r:id="rId19"/>
    <p:sldId id="281" r:id="rId20"/>
    <p:sldId id="286" r:id="rId21"/>
    <p:sldId id="285" r:id="rId22"/>
    <p:sldId id="287" r:id="rId23"/>
    <p:sldId id="288" r:id="rId24"/>
    <p:sldId id="292" r:id="rId25"/>
    <p:sldId id="282" r:id="rId26"/>
    <p:sldId id="290" r:id="rId27"/>
    <p:sldId id="289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6699"/>
    <a:srgbClr val="FF99FF"/>
    <a:srgbClr val="CC0000"/>
    <a:srgbClr val="33CC33"/>
    <a:srgbClr val="FFFF99"/>
    <a:srgbClr val="FFFF66"/>
    <a:srgbClr val="CCFF99"/>
    <a:srgbClr val="0066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E27F1-2F03-4B09-8F8E-972ADDEDBCDD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14755FC-9D6E-48AC-9CF9-140DD45395D2}">
      <dgm:prSet phldrT="[Metin]" custT="1"/>
      <dgm:spPr/>
      <dgm:t>
        <a:bodyPr/>
        <a:lstStyle/>
        <a:p>
          <a:r>
            <a:rPr lang="tr-TR" sz="2300" b="1" dirty="0" smtClean="0">
              <a:solidFill>
                <a:schemeClr val="tx1"/>
              </a:solidFill>
            </a:rPr>
            <a:t>SINAV KAYGISININ BELİRTİLERİ</a:t>
          </a:r>
          <a:endParaRPr lang="tr-TR" sz="2300" b="1" dirty="0">
            <a:solidFill>
              <a:schemeClr val="tx1"/>
            </a:solidFill>
          </a:endParaRPr>
        </a:p>
      </dgm:t>
    </dgm:pt>
    <dgm:pt modelId="{6E926E96-06A4-4A30-8B1E-674C5944EC9C}" type="parTrans" cxnId="{5C135E3E-5DB3-4087-B3D4-21E66A52A1DC}">
      <dgm:prSet/>
      <dgm:spPr/>
      <dgm:t>
        <a:bodyPr/>
        <a:lstStyle/>
        <a:p>
          <a:endParaRPr lang="tr-TR"/>
        </a:p>
      </dgm:t>
    </dgm:pt>
    <dgm:pt modelId="{2B90F4BB-4342-4EA0-8000-1A928DC98709}" type="sibTrans" cxnId="{5C135E3E-5DB3-4087-B3D4-21E66A52A1DC}">
      <dgm:prSet/>
      <dgm:spPr/>
      <dgm:t>
        <a:bodyPr/>
        <a:lstStyle/>
        <a:p>
          <a:endParaRPr lang="tr-TR"/>
        </a:p>
      </dgm:t>
    </dgm:pt>
    <dgm:pt modelId="{E3873B72-581E-43AD-8CD0-0E0104F0EEF1}">
      <dgm:prSet phldrT="[Metin]" custT="1"/>
      <dgm:spPr/>
      <dgm:t>
        <a:bodyPr/>
        <a:lstStyle/>
        <a:p>
          <a:r>
            <a:rPr lang="tr-TR" sz="1600" b="1" dirty="0" smtClean="0"/>
            <a:t>PSİKOLOJİK</a:t>
          </a:r>
          <a:endParaRPr lang="tr-TR" sz="1600" b="1" dirty="0"/>
        </a:p>
      </dgm:t>
    </dgm:pt>
    <dgm:pt modelId="{E7F0A03F-718A-40FB-9A93-280A684EE5BB}" type="parTrans" cxnId="{7FC2CBE7-E576-4E23-92C5-C77D06FDBA31}">
      <dgm:prSet/>
      <dgm:spPr/>
      <dgm:t>
        <a:bodyPr/>
        <a:lstStyle/>
        <a:p>
          <a:endParaRPr lang="tr-TR"/>
        </a:p>
      </dgm:t>
    </dgm:pt>
    <dgm:pt modelId="{E144DD34-A493-48E9-B97E-176ADB33A7ED}" type="sibTrans" cxnId="{7FC2CBE7-E576-4E23-92C5-C77D06FDBA31}">
      <dgm:prSet/>
      <dgm:spPr/>
      <dgm:t>
        <a:bodyPr/>
        <a:lstStyle/>
        <a:p>
          <a:endParaRPr lang="tr-TR"/>
        </a:p>
      </dgm:t>
    </dgm:pt>
    <dgm:pt modelId="{B180E3A5-0F57-4E46-8142-C0D59B3089B2}">
      <dgm:prSet phldrT="[Metin]" custT="1"/>
      <dgm:spPr/>
      <dgm:t>
        <a:bodyPr/>
        <a:lstStyle/>
        <a:p>
          <a:r>
            <a:rPr lang="tr-TR" sz="2000" b="1" dirty="0" smtClean="0"/>
            <a:t>BİLİŞSEL</a:t>
          </a:r>
          <a:endParaRPr lang="tr-TR" sz="2000" b="1" dirty="0"/>
        </a:p>
      </dgm:t>
    </dgm:pt>
    <dgm:pt modelId="{B7AA4E57-8AD7-43E9-82F3-55255FD74C02}" type="parTrans" cxnId="{E4CEB59E-B60F-476B-953C-38476965CAB2}">
      <dgm:prSet/>
      <dgm:spPr/>
      <dgm:t>
        <a:bodyPr/>
        <a:lstStyle/>
        <a:p>
          <a:endParaRPr lang="tr-TR"/>
        </a:p>
      </dgm:t>
    </dgm:pt>
    <dgm:pt modelId="{D7923B15-BADA-495B-8A36-760A517282B0}" type="sibTrans" cxnId="{E4CEB59E-B60F-476B-953C-38476965CAB2}">
      <dgm:prSet/>
      <dgm:spPr/>
      <dgm:t>
        <a:bodyPr/>
        <a:lstStyle/>
        <a:p>
          <a:endParaRPr lang="tr-TR"/>
        </a:p>
      </dgm:t>
    </dgm:pt>
    <dgm:pt modelId="{17F7DF5E-C79B-47EF-B4AC-C97C088ADCDA}">
      <dgm:prSet phldrT="[Metin]" custT="1"/>
      <dgm:spPr/>
      <dgm:t>
        <a:bodyPr/>
        <a:lstStyle/>
        <a:p>
          <a:r>
            <a:rPr lang="tr-TR" sz="1400" b="1" dirty="0" smtClean="0"/>
            <a:t>DAVRANIŞSAL</a:t>
          </a:r>
          <a:endParaRPr lang="tr-TR" sz="1400" b="1" dirty="0"/>
        </a:p>
      </dgm:t>
    </dgm:pt>
    <dgm:pt modelId="{1E164290-0E01-4646-BE19-DB680414F304}" type="parTrans" cxnId="{50DE73F6-9B74-41DE-8E54-672E49B1344B}">
      <dgm:prSet/>
      <dgm:spPr/>
      <dgm:t>
        <a:bodyPr/>
        <a:lstStyle/>
        <a:p>
          <a:endParaRPr lang="tr-TR"/>
        </a:p>
      </dgm:t>
    </dgm:pt>
    <dgm:pt modelId="{0CCFB2F0-C75F-4D33-ADE1-F2A0E5309169}" type="sibTrans" cxnId="{50DE73F6-9B74-41DE-8E54-672E49B1344B}">
      <dgm:prSet/>
      <dgm:spPr/>
      <dgm:t>
        <a:bodyPr/>
        <a:lstStyle/>
        <a:p>
          <a:endParaRPr lang="tr-TR"/>
        </a:p>
      </dgm:t>
    </dgm:pt>
    <dgm:pt modelId="{FD7FD431-A1B6-4512-B319-0C440A85D99C}">
      <dgm:prSet phldrT="[Metin]" custT="1"/>
      <dgm:spPr/>
      <dgm:t>
        <a:bodyPr/>
        <a:lstStyle/>
        <a:p>
          <a:r>
            <a:rPr lang="tr-TR" sz="2000" b="1" dirty="0" smtClean="0"/>
            <a:t>FİZİKSEL</a:t>
          </a:r>
          <a:endParaRPr lang="tr-TR" sz="2000" b="1" dirty="0"/>
        </a:p>
      </dgm:t>
    </dgm:pt>
    <dgm:pt modelId="{46A2730C-0A93-48E8-A97B-CE1D9FEF1D8B}" type="parTrans" cxnId="{C3798CCB-E7FB-4428-B756-A275216F34E2}">
      <dgm:prSet/>
      <dgm:spPr/>
      <dgm:t>
        <a:bodyPr/>
        <a:lstStyle/>
        <a:p>
          <a:endParaRPr lang="tr-TR"/>
        </a:p>
      </dgm:t>
    </dgm:pt>
    <dgm:pt modelId="{E546801D-C300-462E-8D56-61FDD6D501D1}" type="sibTrans" cxnId="{C3798CCB-E7FB-4428-B756-A275216F34E2}">
      <dgm:prSet/>
      <dgm:spPr/>
      <dgm:t>
        <a:bodyPr/>
        <a:lstStyle/>
        <a:p>
          <a:endParaRPr lang="tr-TR"/>
        </a:p>
      </dgm:t>
    </dgm:pt>
    <dgm:pt modelId="{D8F93DC5-FCAA-4F2F-9F5B-EEFCE039B89A}" type="pres">
      <dgm:prSet presAssocID="{AE8E27F1-2F03-4B09-8F8E-972ADDEDBC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5F1B33-AF22-4231-9AA0-34E39727C936}" type="pres">
      <dgm:prSet presAssocID="{714755FC-9D6E-48AC-9CF9-140DD45395D2}" presName="centerShape" presStyleLbl="node0" presStyleIdx="0" presStyleCnt="1" custScaleX="115129"/>
      <dgm:spPr/>
      <dgm:t>
        <a:bodyPr/>
        <a:lstStyle/>
        <a:p>
          <a:endParaRPr lang="tr-TR"/>
        </a:p>
      </dgm:t>
    </dgm:pt>
    <dgm:pt modelId="{DBD10288-9B03-4829-910E-0858793BC84F}" type="pres">
      <dgm:prSet presAssocID="{E3873B72-581E-43AD-8CD0-0E0104F0EEF1}" presName="node" presStyleLbl="node1" presStyleIdx="0" presStyleCnt="4" custScaleX="115999" custScaleY="1164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84B2DB-F7F5-4820-A430-233561F9A521}" type="pres">
      <dgm:prSet presAssocID="{E3873B72-581E-43AD-8CD0-0E0104F0EEF1}" presName="dummy" presStyleCnt="0"/>
      <dgm:spPr/>
    </dgm:pt>
    <dgm:pt modelId="{60EC0A1F-C080-4199-96BA-4EA6AC95AF43}" type="pres">
      <dgm:prSet presAssocID="{E144DD34-A493-48E9-B97E-176ADB33A7ED}" presName="sibTrans" presStyleLbl="sibTrans2D1" presStyleIdx="0" presStyleCnt="4"/>
      <dgm:spPr/>
      <dgm:t>
        <a:bodyPr/>
        <a:lstStyle/>
        <a:p>
          <a:endParaRPr lang="tr-TR"/>
        </a:p>
      </dgm:t>
    </dgm:pt>
    <dgm:pt modelId="{98FAA2A0-6B41-4648-BCB0-DCC326EB8BD8}" type="pres">
      <dgm:prSet presAssocID="{B180E3A5-0F57-4E46-8142-C0D59B3089B2}" presName="node" presStyleLbl="node1" presStyleIdx="1" presStyleCnt="4" custScaleX="109241" custScaleY="1135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B10CCA-14DA-4288-A30A-847E81E1FD6B}" type="pres">
      <dgm:prSet presAssocID="{B180E3A5-0F57-4E46-8142-C0D59B3089B2}" presName="dummy" presStyleCnt="0"/>
      <dgm:spPr/>
    </dgm:pt>
    <dgm:pt modelId="{C2671C2D-4D34-465D-9044-0A18743EA002}" type="pres">
      <dgm:prSet presAssocID="{D7923B15-BADA-495B-8A36-760A517282B0}" presName="sibTrans" presStyleLbl="sibTrans2D1" presStyleIdx="1" presStyleCnt="4"/>
      <dgm:spPr/>
      <dgm:t>
        <a:bodyPr/>
        <a:lstStyle/>
        <a:p>
          <a:endParaRPr lang="tr-TR"/>
        </a:p>
      </dgm:t>
    </dgm:pt>
    <dgm:pt modelId="{59267917-2C8B-40CB-AAD7-BB821D50BFD6}" type="pres">
      <dgm:prSet presAssocID="{17F7DF5E-C79B-47EF-B4AC-C97C088ADCDA}" presName="node" presStyleLbl="node1" presStyleIdx="2" presStyleCnt="4" custScaleX="121097" custScaleY="1249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CEF52B-3814-478C-B6CC-92B181E13D26}" type="pres">
      <dgm:prSet presAssocID="{17F7DF5E-C79B-47EF-B4AC-C97C088ADCDA}" presName="dummy" presStyleCnt="0"/>
      <dgm:spPr/>
    </dgm:pt>
    <dgm:pt modelId="{3857263E-2913-408E-AC9F-65041BC7E4D8}" type="pres">
      <dgm:prSet presAssocID="{0CCFB2F0-C75F-4D33-ADE1-F2A0E5309169}" presName="sibTrans" presStyleLbl="sibTrans2D1" presStyleIdx="2" presStyleCnt="4"/>
      <dgm:spPr/>
      <dgm:t>
        <a:bodyPr/>
        <a:lstStyle/>
        <a:p>
          <a:endParaRPr lang="tr-TR"/>
        </a:p>
      </dgm:t>
    </dgm:pt>
    <dgm:pt modelId="{38038E3F-27D8-46E7-855B-96E07AB89D62}" type="pres">
      <dgm:prSet presAssocID="{FD7FD431-A1B6-4512-B319-0C440A85D99C}" presName="node" presStyleLbl="node1" presStyleIdx="3" presStyleCnt="4" custScaleX="112002" custScaleY="1113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1AFA6-46C4-4710-9017-80E588D1A765}" type="pres">
      <dgm:prSet presAssocID="{FD7FD431-A1B6-4512-B319-0C440A85D99C}" presName="dummy" presStyleCnt="0"/>
      <dgm:spPr/>
    </dgm:pt>
    <dgm:pt modelId="{4CC63ADC-7840-47A6-BD7F-1FF0CA021EB2}" type="pres">
      <dgm:prSet presAssocID="{E546801D-C300-462E-8D56-61FDD6D501D1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E4CEB59E-B60F-476B-953C-38476965CAB2}" srcId="{714755FC-9D6E-48AC-9CF9-140DD45395D2}" destId="{B180E3A5-0F57-4E46-8142-C0D59B3089B2}" srcOrd="1" destOrd="0" parTransId="{B7AA4E57-8AD7-43E9-82F3-55255FD74C02}" sibTransId="{D7923B15-BADA-495B-8A36-760A517282B0}"/>
    <dgm:cxn modelId="{0CE67DC9-5F4C-4ED8-8631-A9DF56149CB6}" type="presOf" srcId="{714755FC-9D6E-48AC-9CF9-140DD45395D2}" destId="{F85F1B33-AF22-4231-9AA0-34E39727C936}" srcOrd="0" destOrd="0" presId="urn:microsoft.com/office/officeart/2005/8/layout/radial6"/>
    <dgm:cxn modelId="{D55B7D57-4F5F-478F-8084-6D3A5CFEFEC6}" type="presOf" srcId="{D7923B15-BADA-495B-8A36-760A517282B0}" destId="{C2671C2D-4D34-465D-9044-0A18743EA002}" srcOrd="0" destOrd="0" presId="urn:microsoft.com/office/officeart/2005/8/layout/radial6"/>
    <dgm:cxn modelId="{50DE73F6-9B74-41DE-8E54-672E49B1344B}" srcId="{714755FC-9D6E-48AC-9CF9-140DD45395D2}" destId="{17F7DF5E-C79B-47EF-B4AC-C97C088ADCDA}" srcOrd="2" destOrd="0" parTransId="{1E164290-0E01-4646-BE19-DB680414F304}" sibTransId="{0CCFB2F0-C75F-4D33-ADE1-F2A0E5309169}"/>
    <dgm:cxn modelId="{C3798CCB-E7FB-4428-B756-A275216F34E2}" srcId="{714755FC-9D6E-48AC-9CF9-140DD45395D2}" destId="{FD7FD431-A1B6-4512-B319-0C440A85D99C}" srcOrd="3" destOrd="0" parTransId="{46A2730C-0A93-48E8-A97B-CE1D9FEF1D8B}" sibTransId="{E546801D-C300-462E-8D56-61FDD6D501D1}"/>
    <dgm:cxn modelId="{7FC2CBE7-E576-4E23-92C5-C77D06FDBA31}" srcId="{714755FC-9D6E-48AC-9CF9-140DD45395D2}" destId="{E3873B72-581E-43AD-8CD0-0E0104F0EEF1}" srcOrd="0" destOrd="0" parTransId="{E7F0A03F-718A-40FB-9A93-280A684EE5BB}" sibTransId="{E144DD34-A493-48E9-B97E-176ADB33A7ED}"/>
    <dgm:cxn modelId="{A7F7B5FF-322B-4572-B781-48A63C1BE412}" type="presOf" srcId="{FD7FD431-A1B6-4512-B319-0C440A85D99C}" destId="{38038E3F-27D8-46E7-855B-96E07AB89D62}" srcOrd="0" destOrd="0" presId="urn:microsoft.com/office/officeart/2005/8/layout/radial6"/>
    <dgm:cxn modelId="{CB0C47C8-7521-4832-B08E-B032CCF1AA23}" type="presOf" srcId="{0CCFB2F0-C75F-4D33-ADE1-F2A0E5309169}" destId="{3857263E-2913-408E-AC9F-65041BC7E4D8}" srcOrd="0" destOrd="0" presId="urn:microsoft.com/office/officeart/2005/8/layout/radial6"/>
    <dgm:cxn modelId="{5C135E3E-5DB3-4087-B3D4-21E66A52A1DC}" srcId="{AE8E27F1-2F03-4B09-8F8E-972ADDEDBCDD}" destId="{714755FC-9D6E-48AC-9CF9-140DD45395D2}" srcOrd="0" destOrd="0" parTransId="{6E926E96-06A4-4A30-8B1E-674C5944EC9C}" sibTransId="{2B90F4BB-4342-4EA0-8000-1A928DC98709}"/>
    <dgm:cxn modelId="{484FA310-59AF-4BAF-B4F4-B3B67EC17817}" type="presOf" srcId="{E3873B72-581E-43AD-8CD0-0E0104F0EEF1}" destId="{DBD10288-9B03-4829-910E-0858793BC84F}" srcOrd="0" destOrd="0" presId="urn:microsoft.com/office/officeart/2005/8/layout/radial6"/>
    <dgm:cxn modelId="{72861CFA-827A-4495-8224-28D893216E68}" type="presOf" srcId="{B180E3A5-0F57-4E46-8142-C0D59B3089B2}" destId="{98FAA2A0-6B41-4648-BCB0-DCC326EB8BD8}" srcOrd="0" destOrd="0" presId="urn:microsoft.com/office/officeart/2005/8/layout/radial6"/>
    <dgm:cxn modelId="{BA3EE6E4-7A69-446B-84D5-703B1A9BEFAE}" type="presOf" srcId="{17F7DF5E-C79B-47EF-B4AC-C97C088ADCDA}" destId="{59267917-2C8B-40CB-AAD7-BB821D50BFD6}" srcOrd="0" destOrd="0" presId="urn:microsoft.com/office/officeart/2005/8/layout/radial6"/>
    <dgm:cxn modelId="{AC517B2A-2075-457F-8E1E-00C7749BDA24}" type="presOf" srcId="{E144DD34-A493-48E9-B97E-176ADB33A7ED}" destId="{60EC0A1F-C080-4199-96BA-4EA6AC95AF43}" srcOrd="0" destOrd="0" presId="urn:microsoft.com/office/officeart/2005/8/layout/radial6"/>
    <dgm:cxn modelId="{6FB14E73-8A66-4B59-AA22-B979273E6F4B}" type="presOf" srcId="{E546801D-C300-462E-8D56-61FDD6D501D1}" destId="{4CC63ADC-7840-47A6-BD7F-1FF0CA021EB2}" srcOrd="0" destOrd="0" presId="urn:microsoft.com/office/officeart/2005/8/layout/radial6"/>
    <dgm:cxn modelId="{F801A6F4-FF05-4DBB-A644-2E13EACCC03A}" type="presOf" srcId="{AE8E27F1-2F03-4B09-8F8E-972ADDEDBCDD}" destId="{D8F93DC5-FCAA-4F2F-9F5B-EEFCE039B89A}" srcOrd="0" destOrd="0" presId="urn:microsoft.com/office/officeart/2005/8/layout/radial6"/>
    <dgm:cxn modelId="{A2FDF4E6-5420-4371-BB7F-2A7A5C1FDBB1}" type="presParOf" srcId="{D8F93DC5-FCAA-4F2F-9F5B-EEFCE039B89A}" destId="{F85F1B33-AF22-4231-9AA0-34E39727C936}" srcOrd="0" destOrd="0" presId="urn:microsoft.com/office/officeart/2005/8/layout/radial6"/>
    <dgm:cxn modelId="{7114808D-99C9-4B02-8EBE-2973AFFB3966}" type="presParOf" srcId="{D8F93DC5-FCAA-4F2F-9F5B-EEFCE039B89A}" destId="{DBD10288-9B03-4829-910E-0858793BC84F}" srcOrd="1" destOrd="0" presId="urn:microsoft.com/office/officeart/2005/8/layout/radial6"/>
    <dgm:cxn modelId="{1206DB69-2CEE-47CA-BF1C-434759D05DBE}" type="presParOf" srcId="{D8F93DC5-FCAA-4F2F-9F5B-EEFCE039B89A}" destId="{AF84B2DB-F7F5-4820-A430-233561F9A521}" srcOrd="2" destOrd="0" presId="urn:microsoft.com/office/officeart/2005/8/layout/radial6"/>
    <dgm:cxn modelId="{AA6A9764-627C-4330-BE86-602E6D7FC3D4}" type="presParOf" srcId="{D8F93DC5-FCAA-4F2F-9F5B-EEFCE039B89A}" destId="{60EC0A1F-C080-4199-96BA-4EA6AC95AF43}" srcOrd="3" destOrd="0" presId="urn:microsoft.com/office/officeart/2005/8/layout/radial6"/>
    <dgm:cxn modelId="{7BB9DE80-FB22-499D-95D6-36276D17BF95}" type="presParOf" srcId="{D8F93DC5-FCAA-4F2F-9F5B-EEFCE039B89A}" destId="{98FAA2A0-6B41-4648-BCB0-DCC326EB8BD8}" srcOrd="4" destOrd="0" presId="urn:microsoft.com/office/officeart/2005/8/layout/radial6"/>
    <dgm:cxn modelId="{B8D54C84-6FBE-48F7-862E-B9CDFF122870}" type="presParOf" srcId="{D8F93DC5-FCAA-4F2F-9F5B-EEFCE039B89A}" destId="{3FB10CCA-14DA-4288-A30A-847E81E1FD6B}" srcOrd="5" destOrd="0" presId="urn:microsoft.com/office/officeart/2005/8/layout/radial6"/>
    <dgm:cxn modelId="{18F9A1A7-1F6E-4EBC-9CC8-9F0E5516A764}" type="presParOf" srcId="{D8F93DC5-FCAA-4F2F-9F5B-EEFCE039B89A}" destId="{C2671C2D-4D34-465D-9044-0A18743EA002}" srcOrd="6" destOrd="0" presId="urn:microsoft.com/office/officeart/2005/8/layout/radial6"/>
    <dgm:cxn modelId="{D9F5EB92-AC46-4C6F-A88B-EDB803300C7A}" type="presParOf" srcId="{D8F93DC5-FCAA-4F2F-9F5B-EEFCE039B89A}" destId="{59267917-2C8B-40CB-AAD7-BB821D50BFD6}" srcOrd="7" destOrd="0" presId="urn:microsoft.com/office/officeart/2005/8/layout/radial6"/>
    <dgm:cxn modelId="{C1F8983E-9601-43EB-BA4B-7AD625E313D5}" type="presParOf" srcId="{D8F93DC5-FCAA-4F2F-9F5B-EEFCE039B89A}" destId="{5BCEF52B-3814-478C-B6CC-92B181E13D26}" srcOrd="8" destOrd="0" presId="urn:microsoft.com/office/officeart/2005/8/layout/radial6"/>
    <dgm:cxn modelId="{9C60886D-7260-492D-A5A7-FFAAA5263878}" type="presParOf" srcId="{D8F93DC5-FCAA-4F2F-9F5B-EEFCE039B89A}" destId="{3857263E-2913-408E-AC9F-65041BC7E4D8}" srcOrd="9" destOrd="0" presId="urn:microsoft.com/office/officeart/2005/8/layout/radial6"/>
    <dgm:cxn modelId="{504E175C-FD89-4B4B-B6C2-220DE5D92336}" type="presParOf" srcId="{D8F93DC5-FCAA-4F2F-9F5B-EEFCE039B89A}" destId="{38038E3F-27D8-46E7-855B-96E07AB89D62}" srcOrd="10" destOrd="0" presId="urn:microsoft.com/office/officeart/2005/8/layout/radial6"/>
    <dgm:cxn modelId="{1E271782-437A-44F0-AA17-2E891EDC2FD9}" type="presParOf" srcId="{D8F93DC5-FCAA-4F2F-9F5B-EEFCE039B89A}" destId="{DC51AFA6-46C4-4710-9017-80E588D1A765}" srcOrd="11" destOrd="0" presId="urn:microsoft.com/office/officeart/2005/8/layout/radial6"/>
    <dgm:cxn modelId="{EA4EB1FA-8571-455E-9136-4B5B18287F6F}" type="presParOf" srcId="{D8F93DC5-FCAA-4F2F-9F5B-EEFCE039B89A}" destId="{4CC63ADC-7840-47A6-BD7F-1FF0CA021EB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80AB8-99E7-4DCC-9C5D-C2DB18F61A5C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109161E-6D3D-47A3-AC1B-F9429FF29D4E}">
      <dgm:prSet phldrT="[Metin]"/>
      <dgm:spPr/>
      <dgm:t>
        <a:bodyPr/>
        <a:lstStyle/>
        <a:p>
          <a:r>
            <a:rPr lang="tr-TR" dirty="0" smtClean="0"/>
            <a:t>Gerçekçi olmayan beklenti </a:t>
          </a:r>
          <a:endParaRPr lang="tr-TR" dirty="0"/>
        </a:p>
      </dgm:t>
    </dgm:pt>
    <dgm:pt modelId="{E14451AB-8977-4A5D-8F12-62A9C2184DD6}" type="parTrans" cxnId="{7D8D82DC-6CC8-4800-A6D9-5C7A7780AE00}">
      <dgm:prSet/>
      <dgm:spPr/>
      <dgm:t>
        <a:bodyPr/>
        <a:lstStyle/>
        <a:p>
          <a:endParaRPr lang="tr-TR"/>
        </a:p>
      </dgm:t>
    </dgm:pt>
    <dgm:pt modelId="{0DA3A53D-0AFA-44E4-95D7-BA7E9702D7AA}" type="sibTrans" cxnId="{7D8D82DC-6CC8-4800-A6D9-5C7A7780AE00}">
      <dgm:prSet/>
      <dgm:spPr/>
      <dgm:t>
        <a:bodyPr/>
        <a:lstStyle/>
        <a:p>
          <a:endParaRPr lang="tr-TR"/>
        </a:p>
      </dgm:t>
    </dgm:pt>
    <dgm:pt modelId="{5E23F7B7-7FAB-41B9-A628-E04CF4F17842}">
      <dgm:prSet phldrT="[Metin]"/>
      <dgm:spPr/>
      <dgm:t>
        <a:bodyPr/>
        <a:lstStyle/>
        <a:p>
          <a:r>
            <a:rPr lang="tr-TR" dirty="0" smtClean="0"/>
            <a:t>Bu beklentiye göre düşünme</a:t>
          </a:r>
          <a:endParaRPr lang="tr-TR" dirty="0"/>
        </a:p>
      </dgm:t>
    </dgm:pt>
    <dgm:pt modelId="{CCB86F05-556B-47BF-878A-C8FB80A7DFB3}" type="parTrans" cxnId="{493DD58E-00BE-47B6-9E13-4EEF8C232219}">
      <dgm:prSet/>
      <dgm:spPr/>
      <dgm:t>
        <a:bodyPr/>
        <a:lstStyle/>
        <a:p>
          <a:endParaRPr lang="tr-TR"/>
        </a:p>
      </dgm:t>
    </dgm:pt>
    <dgm:pt modelId="{9A66F1FE-A9BB-46FA-A58F-9DCCD11588FA}" type="sibTrans" cxnId="{493DD58E-00BE-47B6-9E13-4EEF8C232219}">
      <dgm:prSet/>
      <dgm:spPr/>
      <dgm:t>
        <a:bodyPr/>
        <a:lstStyle/>
        <a:p>
          <a:endParaRPr lang="tr-TR"/>
        </a:p>
      </dgm:t>
    </dgm:pt>
    <dgm:pt modelId="{851C4860-3CD5-4F7B-B280-57157818C5D2}">
      <dgm:prSet phldrT="[Metin]"/>
      <dgm:spPr/>
      <dgm:t>
        <a:bodyPr/>
        <a:lstStyle/>
        <a:p>
          <a:r>
            <a:rPr lang="tr-TR" dirty="0" smtClean="0"/>
            <a:t>Davranışa yansıması</a:t>
          </a:r>
          <a:endParaRPr lang="tr-TR" dirty="0"/>
        </a:p>
      </dgm:t>
    </dgm:pt>
    <dgm:pt modelId="{30D16809-BEB5-41BC-A90C-884EF1043BE4}" type="parTrans" cxnId="{7AFB3EF4-11F8-49D0-962E-9CD2FCF38DEC}">
      <dgm:prSet/>
      <dgm:spPr/>
      <dgm:t>
        <a:bodyPr/>
        <a:lstStyle/>
        <a:p>
          <a:endParaRPr lang="tr-TR"/>
        </a:p>
      </dgm:t>
    </dgm:pt>
    <dgm:pt modelId="{2BCC9104-EC58-429F-B4DD-A93258A0B887}" type="sibTrans" cxnId="{7AFB3EF4-11F8-49D0-962E-9CD2FCF38DEC}">
      <dgm:prSet/>
      <dgm:spPr/>
      <dgm:t>
        <a:bodyPr/>
        <a:lstStyle/>
        <a:p>
          <a:endParaRPr lang="tr-TR"/>
        </a:p>
      </dgm:t>
    </dgm:pt>
    <dgm:pt modelId="{64FE4667-3463-4AF4-B574-F6163D70CD4E}">
      <dgm:prSet phldrT="[Metin]"/>
      <dgm:spPr/>
      <dgm:t>
        <a:bodyPr/>
        <a:lstStyle/>
        <a:p>
          <a:r>
            <a:rPr lang="tr-TR" dirty="0" smtClean="0"/>
            <a:t>Düşük başarı</a:t>
          </a:r>
          <a:endParaRPr lang="tr-TR" dirty="0"/>
        </a:p>
      </dgm:t>
    </dgm:pt>
    <dgm:pt modelId="{E0B0D51F-48A7-4C5F-95A9-AE4D38B6A1B8}" type="parTrans" cxnId="{A8880173-65A6-4737-968E-629E5DFB23F4}">
      <dgm:prSet/>
      <dgm:spPr/>
      <dgm:t>
        <a:bodyPr/>
        <a:lstStyle/>
        <a:p>
          <a:endParaRPr lang="tr-TR"/>
        </a:p>
      </dgm:t>
    </dgm:pt>
    <dgm:pt modelId="{75E3993F-3390-4132-AE57-10FC115EBEB6}" type="sibTrans" cxnId="{A8880173-65A6-4737-968E-629E5DFB23F4}">
      <dgm:prSet/>
      <dgm:spPr/>
      <dgm:t>
        <a:bodyPr/>
        <a:lstStyle/>
        <a:p>
          <a:endParaRPr lang="tr-TR"/>
        </a:p>
      </dgm:t>
    </dgm:pt>
    <dgm:pt modelId="{57561E1A-6376-40AD-B267-567FC3503516}" type="pres">
      <dgm:prSet presAssocID="{80E80AB8-99E7-4DCC-9C5D-C2DB18F61A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0DC4F09-5A94-4339-B880-B70DA89B6979}" type="pres">
      <dgm:prSet presAssocID="{C109161E-6D3D-47A3-AC1B-F9429FF29D4E}" presName="dummy" presStyleCnt="0"/>
      <dgm:spPr/>
    </dgm:pt>
    <dgm:pt modelId="{A17ABFF1-BE91-414A-98AE-227BCDCEC3F2}" type="pres">
      <dgm:prSet presAssocID="{C109161E-6D3D-47A3-AC1B-F9429FF29D4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C65FBB-1CE3-4B40-BCCE-557055A550D1}" type="pres">
      <dgm:prSet presAssocID="{0DA3A53D-0AFA-44E4-95D7-BA7E9702D7AA}" presName="sibTrans" presStyleLbl="node1" presStyleIdx="0" presStyleCnt="4"/>
      <dgm:spPr/>
      <dgm:t>
        <a:bodyPr/>
        <a:lstStyle/>
        <a:p>
          <a:endParaRPr lang="tr-TR"/>
        </a:p>
      </dgm:t>
    </dgm:pt>
    <dgm:pt modelId="{D5331B8A-61D7-4285-8DCC-22A6E6E0C28D}" type="pres">
      <dgm:prSet presAssocID="{5E23F7B7-7FAB-41B9-A628-E04CF4F17842}" presName="dummy" presStyleCnt="0"/>
      <dgm:spPr/>
    </dgm:pt>
    <dgm:pt modelId="{A40A0567-C852-4211-BCF0-4833A5AF5655}" type="pres">
      <dgm:prSet presAssocID="{5E23F7B7-7FAB-41B9-A628-E04CF4F1784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FDE26C-E6C6-449D-85BA-6E57A1544F42}" type="pres">
      <dgm:prSet presAssocID="{9A66F1FE-A9BB-46FA-A58F-9DCCD11588FA}" presName="sibTrans" presStyleLbl="node1" presStyleIdx="1" presStyleCnt="4"/>
      <dgm:spPr/>
      <dgm:t>
        <a:bodyPr/>
        <a:lstStyle/>
        <a:p>
          <a:endParaRPr lang="tr-TR"/>
        </a:p>
      </dgm:t>
    </dgm:pt>
    <dgm:pt modelId="{B562A1F8-7250-4CED-906D-3C52EE8AA348}" type="pres">
      <dgm:prSet presAssocID="{851C4860-3CD5-4F7B-B280-57157818C5D2}" presName="dummy" presStyleCnt="0"/>
      <dgm:spPr/>
    </dgm:pt>
    <dgm:pt modelId="{8C4BFD66-07A5-4CDE-9785-C399B0E2F7FF}" type="pres">
      <dgm:prSet presAssocID="{851C4860-3CD5-4F7B-B280-57157818C5D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5512B0-EE3F-4A8C-893A-C2C7C9811047}" type="pres">
      <dgm:prSet presAssocID="{2BCC9104-EC58-429F-B4DD-A93258A0B887}" presName="sibTrans" presStyleLbl="node1" presStyleIdx="2" presStyleCnt="4"/>
      <dgm:spPr/>
      <dgm:t>
        <a:bodyPr/>
        <a:lstStyle/>
        <a:p>
          <a:endParaRPr lang="tr-TR"/>
        </a:p>
      </dgm:t>
    </dgm:pt>
    <dgm:pt modelId="{4FAD6810-0283-4D10-82F8-A7179DFD4E74}" type="pres">
      <dgm:prSet presAssocID="{64FE4667-3463-4AF4-B574-F6163D70CD4E}" presName="dummy" presStyleCnt="0"/>
      <dgm:spPr/>
    </dgm:pt>
    <dgm:pt modelId="{A7352B98-0AEA-423B-BB33-D3EEE30D692A}" type="pres">
      <dgm:prSet presAssocID="{64FE4667-3463-4AF4-B574-F6163D70CD4E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C46F3A-E33A-41E0-932B-4F773902C6D3}" type="pres">
      <dgm:prSet presAssocID="{75E3993F-3390-4132-AE57-10FC115EBEB6}" presName="sibTrans" presStyleLbl="node1" presStyleIdx="3" presStyleCnt="4"/>
      <dgm:spPr/>
      <dgm:t>
        <a:bodyPr/>
        <a:lstStyle/>
        <a:p>
          <a:endParaRPr lang="tr-TR"/>
        </a:p>
      </dgm:t>
    </dgm:pt>
  </dgm:ptLst>
  <dgm:cxnLst>
    <dgm:cxn modelId="{F35E1AE6-EAFA-4C57-BD63-ED9DE13FA481}" type="presOf" srcId="{C109161E-6D3D-47A3-AC1B-F9429FF29D4E}" destId="{A17ABFF1-BE91-414A-98AE-227BCDCEC3F2}" srcOrd="0" destOrd="0" presId="urn:microsoft.com/office/officeart/2005/8/layout/cycle1"/>
    <dgm:cxn modelId="{D93D2A02-FCFD-44FC-AEBD-677633E39A8B}" type="presOf" srcId="{64FE4667-3463-4AF4-B574-F6163D70CD4E}" destId="{A7352B98-0AEA-423B-BB33-D3EEE30D692A}" srcOrd="0" destOrd="0" presId="urn:microsoft.com/office/officeart/2005/8/layout/cycle1"/>
    <dgm:cxn modelId="{F99BC792-A79E-4B06-B0D1-FA26E89D5C3D}" type="presOf" srcId="{75E3993F-3390-4132-AE57-10FC115EBEB6}" destId="{BDC46F3A-E33A-41E0-932B-4F773902C6D3}" srcOrd="0" destOrd="0" presId="urn:microsoft.com/office/officeart/2005/8/layout/cycle1"/>
    <dgm:cxn modelId="{493DD58E-00BE-47B6-9E13-4EEF8C232219}" srcId="{80E80AB8-99E7-4DCC-9C5D-C2DB18F61A5C}" destId="{5E23F7B7-7FAB-41B9-A628-E04CF4F17842}" srcOrd="1" destOrd="0" parTransId="{CCB86F05-556B-47BF-878A-C8FB80A7DFB3}" sibTransId="{9A66F1FE-A9BB-46FA-A58F-9DCCD11588FA}"/>
    <dgm:cxn modelId="{0F30C977-7E52-4D9A-B8C9-5673331C6D93}" type="presOf" srcId="{851C4860-3CD5-4F7B-B280-57157818C5D2}" destId="{8C4BFD66-07A5-4CDE-9785-C399B0E2F7FF}" srcOrd="0" destOrd="0" presId="urn:microsoft.com/office/officeart/2005/8/layout/cycle1"/>
    <dgm:cxn modelId="{55952A9B-2B14-43A9-85D0-B20EAFFF24D3}" type="presOf" srcId="{0DA3A53D-0AFA-44E4-95D7-BA7E9702D7AA}" destId="{F5C65FBB-1CE3-4B40-BCCE-557055A550D1}" srcOrd="0" destOrd="0" presId="urn:microsoft.com/office/officeart/2005/8/layout/cycle1"/>
    <dgm:cxn modelId="{7AFB3EF4-11F8-49D0-962E-9CD2FCF38DEC}" srcId="{80E80AB8-99E7-4DCC-9C5D-C2DB18F61A5C}" destId="{851C4860-3CD5-4F7B-B280-57157818C5D2}" srcOrd="2" destOrd="0" parTransId="{30D16809-BEB5-41BC-A90C-884EF1043BE4}" sibTransId="{2BCC9104-EC58-429F-B4DD-A93258A0B887}"/>
    <dgm:cxn modelId="{230CF9C6-C67D-4341-BDEB-FFF87CFF8B62}" type="presOf" srcId="{5E23F7B7-7FAB-41B9-A628-E04CF4F17842}" destId="{A40A0567-C852-4211-BCF0-4833A5AF5655}" srcOrd="0" destOrd="0" presId="urn:microsoft.com/office/officeart/2005/8/layout/cycle1"/>
    <dgm:cxn modelId="{B787B696-2A13-4068-9F39-28FC61EA3316}" type="presOf" srcId="{80E80AB8-99E7-4DCC-9C5D-C2DB18F61A5C}" destId="{57561E1A-6376-40AD-B267-567FC3503516}" srcOrd="0" destOrd="0" presId="urn:microsoft.com/office/officeart/2005/8/layout/cycle1"/>
    <dgm:cxn modelId="{AFF09C00-69F9-4821-9D34-05B5CA6B8D70}" type="presOf" srcId="{2BCC9104-EC58-429F-B4DD-A93258A0B887}" destId="{CA5512B0-EE3F-4A8C-893A-C2C7C9811047}" srcOrd="0" destOrd="0" presId="urn:microsoft.com/office/officeart/2005/8/layout/cycle1"/>
    <dgm:cxn modelId="{A8880173-65A6-4737-968E-629E5DFB23F4}" srcId="{80E80AB8-99E7-4DCC-9C5D-C2DB18F61A5C}" destId="{64FE4667-3463-4AF4-B574-F6163D70CD4E}" srcOrd="3" destOrd="0" parTransId="{E0B0D51F-48A7-4C5F-95A9-AE4D38B6A1B8}" sibTransId="{75E3993F-3390-4132-AE57-10FC115EBEB6}"/>
    <dgm:cxn modelId="{D0239E67-4D37-40F4-849B-6B6E25A70BEF}" type="presOf" srcId="{9A66F1FE-A9BB-46FA-A58F-9DCCD11588FA}" destId="{49FDE26C-E6C6-449D-85BA-6E57A1544F42}" srcOrd="0" destOrd="0" presId="urn:microsoft.com/office/officeart/2005/8/layout/cycle1"/>
    <dgm:cxn modelId="{7D8D82DC-6CC8-4800-A6D9-5C7A7780AE00}" srcId="{80E80AB8-99E7-4DCC-9C5D-C2DB18F61A5C}" destId="{C109161E-6D3D-47A3-AC1B-F9429FF29D4E}" srcOrd="0" destOrd="0" parTransId="{E14451AB-8977-4A5D-8F12-62A9C2184DD6}" sibTransId="{0DA3A53D-0AFA-44E4-95D7-BA7E9702D7AA}"/>
    <dgm:cxn modelId="{9261AF2C-FCFB-4573-B3F0-584D55E30525}" type="presParOf" srcId="{57561E1A-6376-40AD-B267-567FC3503516}" destId="{60DC4F09-5A94-4339-B880-B70DA89B6979}" srcOrd="0" destOrd="0" presId="urn:microsoft.com/office/officeart/2005/8/layout/cycle1"/>
    <dgm:cxn modelId="{858BA376-A432-47E3-B36A-BE12B847AE6F}" type="presParOf" srcId="{57561E1A-6376-40AD-B267-567FC3503516}" destId="{A17ABFF1-BE91-414A-98AE-227BCDCEC3F2}" srcOrd="1" destOrd="0" presId="urn:microsoft.com/office/officeart/2005/8/layout/cycle1"/>
    <dgm:cxn modelId="{7037C957-8D32-4B7C-A5F3-4E3DFDF2A07A}" type="presParOf" srcId="{57561E1A-6376-40AD-B267-567FC3503516}" destId="{F5C65FBB-1CE3-4B40-BCCE-557055A550D1}" srcOrd="2" destOrd="0" presId="urn:microsoft.com/office/officeart/2005/8/layout/cycle1"/>
    <dgm:cxn modelId="{C854B7B5-AAFB-4057-B1E3-7DCB4FC7AB28}" type="presParOf" srcId="{57561E1A-6376-40AD-B267-567FC3503516}" destId="{D5331B8A-61D7-4285-8DCC-22A6E6E0C28D}" srcOrd="3" destOrd="0" presId="urn:microsoft.com/office/officeart/2005/8/layout/cycle1"/>
    <dgm:cxn modelId="{2BCC274C-3EB0-44B8-90D2-2733672CC4D9}" type="presParOf" srcId="{57561E1A-6376-40AD-B267-567FC3503516}" destId="{A40A0567-C852-4211-BCF0-4833A5AF5655}" srcOrd="4" destOrd="0" presId="urn:microsoft.com/office/officeart/2005/8/layout/cycle1"/>
    <dgm:cxn modelId="{57EA7E8C-1CD8-41CE-8661-A61A467EDDB8}" type="presParOf" srcId="{57561E1A-6376-40AD-B267-567FC3503516}" destId="{49FDE26C-E6C6-449D-85BA-6E57A1544F42}" srcOrd="5" destOrd="0" presId="urn:microsoft.com/office/officeart/2005/8/layout/cycle1"/>
    <dgm:cxn modelId="{7A229268-5973-4074-9DFD-BD1EF92C17C6}" type="presParOf" srcId="{57561E1A-6376-40AD-B267-567FC3503516}" destId="{B562A1F8-7250-4CED-906D-3C52EE8AA348}" srcOrd="6" destOrd="0" presId="urn:microsoft.com/office/officeart/2005/8/layout/cycle1"/>
    <dgm:cxn modelId="{DADBB234-C7D7-412F-8B4D-C307BF20B5B8}" type="presParOf" srcId="{57561E1A-6376-40AD-B267-567FC3503516}" destId="{8C4BFD66-07A5-4CDE-9785-C399B0E2F7FF}" srcOrd="7" destOrd="0" presId="urn:microsoft.com/office/officeart/2005/8/layout/cycle1"/>
    <dgm:cxn modelId="{9400310B-8E77-475A-A281-53AD1DB9EA74}" type="presParOf" srcId="{57561E1A-6376-40AD-B267-567FC3503516}" destId="{CA5512B0-EE3F-4A8C-893A-C2C7C9811047}" srcOrd="8" destOrd="0" presId="urn:microsoft.com/office/officeart/2005/8/layout/cycle1"/>
    <dgm:cxn modelId="{1F1DBC12-5593-4645-ABCB-EFD630867BE7}" type="presParOf" srcId="{57561E1A-6376-40AD-B267-567FC3503516}" destId="{4FAD6810-0283-4D10-82F8-A7179DFD4E74}" srcOrd="9" destOrd="0" presId="urn:microsoft.com/office/officeart/2005/8/layout/cycle1"/>
    <dgm:cxn modelId="{31869F2D-0568-40C4-8F5F-BF8C1A08BE1E}" type="presParOf" srcId="{57561E1A-6376-40AD-B267-567FC3503516}" destId="{A7352B98-0AEA-423B-BB33-D3EEE30D692A}" srcOrd="10" destOrd="0" presId="urn:microsoft.com/office/officeart/2005/8/layout/cycle1"/>
    <dgm:cxn modelId="{DC7A4937-BB84-49A0-A178-FF4FC64F009B}" type="presParOf" srcId="{57561E1A-6376-40AD-B267-567FC3503516}" destId="{BDC46F3A-E33A-41E0-932B-4F773902C6D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3ADC-7840-47A6-BD7F-1FF0CA021EB2}">
      <dsp:nvSpPr>
        <dsp:cNvPr id="0" name=""/>
        <dsp:cNvSpPr/>
      </dsp:nvSpPr>
      <dsp:spPr>
        <a:xfrm>
          <a:off x="3432358" y="717597"/>
          <a:ext cx="5017917" cy="5017917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19114680"/>
                <a:satOff val="-40837"/>
                <a:lumOff val="-1705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9114680"/>
                <a:satOff val="-40837"/>
                <a:lumOff val="-1705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9114680"/>
                <a:satOff val="-40837"/>
                <a:lumOff val="-1705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57263E-2913-408E-AC9F-65041BC7E4D8}">
      <dsp:nvSpPr>
        <dsp:cNvPr id="0" name=""/>
        <dsp:cNvSpPr/>
      </dsp:nvSpPr>
      <dsp:spPr>
        <a:xfrm>
          <a:off x="3432358" y="717597"/>
          <a:ext cx="5017917" cy="5017917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5">
                <a:hueOff val="12743121"/>
                <a:satOff val="-27225"/>
                <a:lumOff val="-1137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2743121"/>
                <a:satOff val="-27225"/>
                <a:lumOff val="-1137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2743121"/>
                <a:satOff val="-27225"/>
                <a:lumOff val="-1137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671C2D-4D34-465D-9044-0A18743EA002}">
      <dsp:nvSpPr>
        <dsp:cNvPr id="0" name=""/>
        <dsp:cNvSpPr/>
      </dsp:nvSpPr>
      <dsp:spPr>
        <a:xfrm>
          <a:off x="3432358" y="717597"/>
          <a:ext cx="5017917" cy="5017917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5">
                <a:hueOff val="6371560"/>
                <a:satOff val="-13612"/>
                <a:lumOff val="-568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6371560"/>
                <a:satOff val="-13612"/>
                <a:lumOff val="-568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6371560"/>
                <a:satOff val="-13612"/>
                <a:lumOff val="-568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EC0A1F-C080-4199-96BA-4EA6AC95AF43}">
      <dsp:nvSpPr>
        <dsp:cNvPr id="0" name=""/>
        <dsp:cNvSpPr/>
      </dsp:nvSpPr>
      <dsp:spPr>
        <a:xfrm>
          <a:off x="3432358" y="717597"/>
          <a:ext cx="5017917" cy="5017917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5F1B33-AF22-4231-9AA0-34E39727C936}">
      <dsp:nvSpPr>
        <dsp:cNvPr id="0" name=""/>
        <dsp:cNvSpPr/>
      </dsp:nvSpPr>
      <dsp:spPr>
        <a:xfrm>
          <a:off x="4611189" y="2071219"/>
          <a:ext cx="2660256" cy="23106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SINAV KAYGISININ BELİRTİLERİ</a:t>
          </a:r>
          <a:endParaRPr lang="tr-TR" sz="2300" b="1" kern="1200" dirty="0">
            <a:solidFill>
              <a:schemeClr val="tx1"/>
            </a:solidFill>
          </a:endParaRPr>
        </a:p>
      </dsp:txBody>
      <dsp:txXfrm>
        <a:off x="5000774" y="2409609"/>
        <a:ext cx="1881086" cy="1633894"/>
      </dsp:txXfrm>
    </dsp:sp>
    <dsp:sp modelId="{DBD10288-9B03-4829-910E-0858793BC84F}">
      <dsp:nvSpPr>
        <dsp:cNvPr id="0" name=""/>
        <dsp:cNvSpPr/>
      </dsp:nvSpPr>
      <dsp:spPr>
        <a:xfrm>
          <a:off x="5003191" y="-165792"/>
          <a:ext cx="1876251" cy="18832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PSİKOLOJİK</a:t>
          </a:r>
          <a:endParaRPr lang="tr-TR" sz="1600" b="1" kern="1200" dirty="0"/>
        </a:p>
      </dsp:txBody>
      <dsp:txXfrm>
        <a:off x="5277962" y="110002"/>
        <a:ext cx="1326709" cy="1331651"/>
      </dsp:txXfrm>
    </dsp:sp>
    <dsp:sp modelId="{98FAA2A0-6B41-4648-BCB0-DCC326EB8BD8}">
      <dsp:nvSpPr>
        <dsp:cNvPr id="0" name=""/>
        <dsp:cNvSpPr/>
      </dsp:nvSpPr>
      <dsp:spPr>
        <a:xfrm>
          <a:off x="7508575" y="2307961"/>
          <a:ext cx="1766943" cy="1837189"/>
        </a:xfrm>
        <a:prstGeom prst="ellipse">
          <a:avLst/>
        </a:prstGeom>
        <a:gradFill rotWithShape="0">
          <a:gsLst>
            <a:gs pos="0">
              <a:schemeClr val="accent5">
                <a:hueOff val="6371560"/>
                <a:satOff val="-13612"/>
                <a:lumOff val="-568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6371560"/>
                <a:satOff val="-13612"/>
                <a:lumOff val="-568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6371560"/>
                <a:satOff val="-13612"/>
                <a:lumOff val="-568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BİLİŞSEL</a:t>
          </a:r>
          <a:endParaRPr lang="tr-TR" sz="2000" b="1" kern="1200" dirty="0"/>
        </a:p>
      </dsp:txBody>
      <dsp:txXfrm>
        <a:off x="7767338" y="2577011"/>
        <a:ext cx="1249417" cy="1299089"/>
      </dsp:txXfrm>
    </dsp:sp>
    <dsp:sp modelId="{59267917-2C8B-40CB-AAD7-BB821D50BFD6}">
      <dsp:nvSpPr>
        <dsp:cNvPr id="0" name=""/>
        <dsp:cNvSpPr/>
      </dsp:nvSpPr>
      <dsp:spPr>
        <a:xfrm>
          <a:off x="4961962" y="4666956"/>
          <a:ext cx="1958710" cy="2020659"/>
        </a:xfrm>
        <a:prstGeom prst="ellipse">
          <a:avLst/>
        </a:prstGeom>
        <a:gradFill rotWithShape="0">
          <a:gsLst>
            <a:gs pos="0">
              <a:schemeClr val="accent5">
                <a:hueOff val="12743121"/>
                <a:satOff val="-27225"/>
                <a:lumOff val="-1137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2743121"/>
                <a:satOff val="-27225"/>
                <a:lumOff val="-1137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2743121"/>
                <a:satOff val="-27225"/>
                <a:lumOff val="-1137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DAVRANIŞSAL</a:t>
          </a:r>
          <a:endParaRPr lang="tr-TR" sz="1400" b="1" kern="1200" dirty="0"/>
        </a:p>
      </dsp:txBody>
      <dsp:txXfrm>
        <a:off x="5248808" y="4962875"/>
        <a:ext cx="1385018" cy="1428821"/>
      </dsp:txXfrm>
    </dsp:sp>
    <dsp:sp modelId="{38038E3F-27D8-46E7-855B-96E07AB89D62}">
      <dsp:nvSpPr>
        <dsp:cNvPr id="0" name=""/>
        <dsp:cNvSpPr/>
      </dsp:nvSpPr>
      <dsp:spPr>
        <a:xfrm>
          <a:off x="2584786" y="2325915"/>
          <a:ext cx="1811601" cy="1801281"/>
        </a:xfrm>
        <a:prstGeom prst="ellipse">
          <a:avLst/>
        </a:prstGeom>
        <a:gradFill rotWithShape="0">
          <a:gsLst>
            <a:gs pos="0">
              <a:schemeClr val="accent5">
                <a:hueOff val="19114680"/>
                <a:satOff val="-40837"/>
                <a:lumOff val="-1705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9114680"/>
                <a:satOff val="-40837"/>
                <a:lumOff val="-1705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9114680"/>
                <a:satOff val="-40837"/>
                <a:lumOff val="-1705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FİZİKSEL</a:t>
          </a:r>
          <a:endParaRPr lang="tr-TR" sz="2000" b="1" kern="1200" dirty="0"/>
        </a:p>
      </dsp:txBody>
      <dsp:txXfrm>
        <a:off x="2850089" y="2589706"/>
        <a:ext cx="1280995" cy="127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ABFF1-BE91-414A-98AE-227BCDCEC3F2}">
      <dsp:nvSpPr>
        <dsp:cNvPr id="0" name=""/>
        <dsp:cNvSpPr/>
      </dsp:nvSpPr>
      <dsp:spPr>
        <a:xfrm>
          <a:off x="4735144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Gerçekçi olmayan beklenti </a:t>
          </a:r>
          <a:endParaRPr lang="tr-TR" sz="2800" kern="1200" dirty="0"/>
        </a:p>
      </dsp:txBody>
      <dsp:txXfrm>
        <a:off x="4735144" y="121283"/>
        <a:ext cx="1916906" cy="1916906"/>
      </dsp:txXfrm>
    </dsp:sp>
    <dsp:sp modelId="{F5C65FBB-1CE3-4B40-BCCE-557055A550D1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A0567-C852-4211-BCF0-4833A5AF5655}">
      <dsp:nvSpPr>
        <dsp:cNvPr id="0" name=""/>
        <dsp:cNvSpPr/>
      </dsp:nvSpPr>
      <dsp:spPr>
        <a:xfrm>
          <a:off x="4735144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Bu beklentiye göre düşünme</a:t>
          </a:r>
          <a:endParaRPr lang="tr-TR" sz="2800" kern="1200" dirty="0"/>
        </a:p>
      </dsp:txBody>
      <dsp:txXfrm>
        <a:off x="4735144" y="3380477"/>
        <a:ext cx="1916906" cy="1916906"/>
      </dsp:txXfrm>
    </dsp:sp>
    <dsp:sp modelId="{49FDE26C-E6C6-449D-85BA-6E57A1544F42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BFD66-07A5-4CDE-9785-C399B0E2F7FF}">
      <dsp:nvSpPr>
        <dsp:cNvPr id="0" name=""/>
        <dsp:cNvSpPr/>
      </dsp:nvSpPr>
      <dsp:spPr>
        <a:xfrm>
          <a:off x="1475949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Davranışa yansıması</a:t>
          </a:r>
          <a:endParaRPr lang="tr-TR" sz="2800" kern="1200" dirty="0"/>
        </a:p>
      </dsp:txBody>
      <dsp:txXfrm>
        <a:off x="1475949" y="3380477"/>
        <a:ext cx="1916906" cy="1916906"/>
      </dsp:txXfrm>
    </dsp:sp>
    <dsp:sp modelId="{CA5512B0-EE3F-4A8C-893A-C2C7C9811047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52B98-0AEA-423B-BB33-D3EEE30D692A}">
      <dsp:nvSpPr>
        <dsp:cNvPr id="0" name=""/>
        <dsp:cNvSpPr/>
      </dsp:nvSpPr>
      <dsp:spPr>
        <a:xfrm>
          <a:off x="1475949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Düşük başarı</a:t>
          </a:r>
          <a:endParaRPr lang="tr-TR" sz="2800" kern="1200" dirty="0"/>
        </a:p>
      </dsp:txBody>
      <dsp:txXfrm>
        <a:off x="1475949" y="121283"/>
        <a:ext cx="1916906" cy="1916906"/>
      </dsp:txXfrm>
    </dsp:sp>
    <dsp:sp modelId="{BDC46F3A-E33A-41E0-932B-4F773902C6D3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0E357-75B0-47E7-80A9-A726D6377826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9CA1-9895-4DB1-B14A-15EF1AC97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26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55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083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smtClean="0"/>
              <a:t>Sınav kaygısı </a:t>
            </a:r>
            <a:br>
              <a:rPr lang="tr-TR" sz="6000" dirty="0" smtClean="0"/>
            </a:br>
            <a:r>
              <a:rPr lang="tr-TR" sz="6000" dirty="0" smtClean="0"/>
              <a:t>ve </a:t>
            </a:r>
            <a:br>
              <a:rPr lang="tr-TR" sz="6000" dirty="0" smtClean="0"/>
            </a:br>
            <a:r>
              <a:rPr lang="tr-TR" sz="6000" dirty="0" smtClean="0"/>
              <a:t>başa çıkma yöntemleri</a:t>
            </a:r>
            <a:endParaRPr lang="tr-TR" sz="6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757" y="0"/>
            <a:ext cx="2341243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4069830" cy="291840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fiziksel BELİRTİLER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76367" y="3283070"/>
            <a:ext cx="5898629" cy="5055325"/>
          </a:xfrm>
        </p:spPr>
        <p:txBody>
          <a:bodyPr>
            <a:normAutofit/>
          </a:bodyPr>
          <a:lstStyle/>
          <a:p>
            <a:pPr>
              <a:buFontTx/>
              <a:buChar char="»"/>
            </a:pP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Baş ağrısı, </a:t>
            </a:r>
            <a:endParaRPr lang="tr-TR" sz="24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</a:t>
            </a: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abahları </a:t>
            </a: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kendini yorgun ve halsiz hissetme, </a:t>
            </a:r>
            <a:endParaRPr lang="tr-TR" sz="24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U</a:t>
            </a: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yumakta </a:t>
            </a: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zorlanma, </a:t>
            </a:r>
            <a:endParaRPr lang="tr-TR" sz="24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</a:t>
            </a: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ide </a:t>
            </a: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ve bağırsak sistemine ait sıkıntılar, </a:t>
            </a:r>
            <a:endParaRPr lang="tr-TR" sz="24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İ</a:t>
            </a: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ştahsızlık</a:t>
            </a: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, </a:t>
            </a:r>
            <a:endParaRPr lang="tr-TR" sz="24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K</a:t>
            </a: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albin </a:t>
            </a: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hızlı </a:t>
            </a: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çarpması</a:t>
            </a: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, </a:t>
            </a:r>
            <a:endParaRPr lang="tr-TR" sz="24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</a:t>
            </a: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llerin </a:t>
            </a: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soğuk ve terli </a:t>
            </a: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olması</a:t>
            </a:r>
            <a:endParaRPr lang="tr-TR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3919928" cy="2870481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Bilişsel belirtiler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179" y="3064807"/>
            <a:ext cx="7112833" cy="4846319"/>
          </a:xfrm>
        </p:spPr>
        <p:txBody>
          <a:bodyPr>
            <a:normAutofit/>
          </a:bodyPr>
          <a:lstStyle/>
          <a:p>
            <a:pPr>
              <a:buFontTx/>
              <a:buChar char="»"/>
            </a:pPr>
            <a:r>
              <a:rPr lang="id-ID" sz="2800" dirty="0">
                <a:latin typeface="Bahnschrift SemiCondensed" panose="020B0502040204020203" pitchFamily="34" charset="0"/>
              </a:rPr>
              <a:t>Odaklanamama</a:t>
            </a:r>
            <a:r>
              <a:rPr lang="tr-TR" sz="2800" dirty="0">
                <a:latin typeface="Bahnschrift SemiCondensed" panose="020B0502040204020203" pitchFamily="34" charset="0"/>
              </a:rPr>
              <a:t>, dikkatin dağılması</a:t>
            </a:r>
            <a:endParaRPr lang="id-ID" sz="2800" dirty="0"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id-ID" sz="2800" dirty="0">
                <a:latin typeface="Bahnschrift SemiCondensed" panose="020B0502040204020203" pitchFamily="34" charset="0"/>
              </a:rPr>
              <a:t>İyi bildiklerini bile hatırlayamama,</a:t>
            </a:r>
          </a:p>
          <a:p>
            <a:pPr>
              <a:buFontTx/>
              <a:buChar char="»"/>
            </a:pPr>
            <a:r>
              <a:rPr lang="id-ID" sz="2800" dirty="0">
                <a:latin typeface="Bahnschrift SemiCondensed" panose="020B0502040204020203" pitchFamily="34" charset="0"/>
              </a:rPr>
              <a:t>Soruların yerine sınav sonucunu </a:t>
            </a:r>
            <a:r>
              <a:rPr lang="id-ID" sz="2800" dirty="0" smtClean="0">
                <a:latin typeface="Bahnschrift SemiCondensed" panose="020B0502040204020203" pitchFamily="34" charset="0"/>
              </a:rPr>
              <a:t>düşünme</a:t>
            </a:r>
            <a:endParaRPr lang="id-ID" sz="2800" dirty="0"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id-ID" sz="2800" dirty="0">
                <a:latin typeface="Bahnschrift SemiCondensed" panose="020B0502040204020203" pitchFamily="34" charset="0"/>
              </a:rPr>
              <a:t>Okuduğunu anlamama,</a:t>
            </a:r>
            <a:r>
              <a:rPr lang="tr-TR" sz="2800" dirty="0">
                <a:latin typeface="Bahnschrift SemiCondensed" panose="020B0502040204020203" pitchFamily="34" charset="0"/>
              </a:rPr>
              <a:t> yanlış okuma</a:t>
            </a:r>
            <a:endParaRPr lang="id-ID" sz="2800" dirty="0"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800" dirty="0">
                <a:latin typeface="Bahnschrift SemiCondensed" panose="020B0502040204020203" pitchFamily="34" charset="0"/>
              </a:rPr>
              <a:t>Basit işlem hataları yapma</a:t>
            </a:r>
            <a:endParaRPr lang="id-ID" sz="2800" dirty="0"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endParaRPr lang="tr-TR" sz="280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59" y="0"/>
            <a:ext cx="5431241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4414603" cy="285549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Davranışsal belirtiler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220" y="2532888"/>
            <a:ext cx="7712440" cy="4325112"/>
          </a:xfrm>
        </p:spPr>
        <p:txBody>
          <a:bodyPr>
            <a:normAutofit/>
          </a:bodyPr>
          <a:lstStyle/>
          <a:p>
            <a:pPr>
              <a:buFontTx/>
              <a:buChar char="»"/>
            </a:pPr>
            <a:endParaRPr lang="tr-TR" sz="2800" dirty="0"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800" dirty="0">
                <a:latin typeface="Bahnschrift SemiCondensed" panose="020B0502040204020203" pitchFamily="34" charset="0"/>
              </a:rPr>
              <a:t>Aşırı hareketlilik veya hareketlerde yavaşlama </a:t>
            </a:r>
          </a:p>
          <a:p>
            <a:pPr>
              <a:buFontTx/>
              <a:buChar char="»"/>
            </a:pPr>
            <a:r>
              <a:rPr lang="tr-TR" sz="2800" dirty="0" smtClean="0">
                <a:latin typeface="Bahnschrift SemiCondensed" panose="020B0502040204020203" pitchFamily="34" charset="0"/>
              </a:rPr>
              <a:t>Kaçınma </a:t>
            </a:r>
            <a:endParaRPr lang="tr-TR" sz="2800" dirty="0"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800" dirty="0" smtClean="0">
                <a:latin typeface="Bahnschrift SemiCondensed" panose="020B0502040204020203" pitchFamily="34" charset="0"/>
              </a:rPr>
              <a:t>Günlük </a:t>
            </a:r>
            <a:r>
              <a:rPr lang="tr-TR" sz="2800" dirty="0">
                <a:latin typeface="Bahnschrift SemiCondensed" panose="020B0502040204020203" pitchFamily="34" charset="0"/>
              </a:rPr>
              <a:t>aktivitelerinden uzaklaşma </a:t>
            </a:r>
          </a:p>
          <a:p>
            <a:pPr>
              <a:buFontTx/>
              <a:buChar char="»"/>
            </a:pPr>
            <a:r>
              <a:rPr lang="tr-TR" sz="2800" dirty="0" smtClean="0">
                <a:latin typeface="Bahnschrift SemiCondensed" panose="020B0502040204020203" pitchFamily="34" charset="0"/>
              </a:rPr>
              <a:t>Zamanı </a:t>
            </a:r>
            <a:r>
              <a:rPr lang="tr-TR" sz="2800" dirty="0">
                <a:latin typeface="Bahnschrift SemiCondensed" panose="020B0502040204020203" pitchFamily="34" charset="0"/>
              </a:rPr>
              <a:t>kullanamama </a:t>
            </a:r>
          </a:p>
          <a:p>
            <a:pPr>
              <a:buFontTx/>
              <a:buChar char="»"/>
            </a:pPr>
            <a:r>
              <a:rPr lang="tr-TR" sz="2800" dirty="0" smtClean="0">
                <a:latin typeface="Bahnschrift SemiCondensed" panose="020B0502040204020203" pitchFamily="34" charset="0"/>
              </a:rPr>
              <a:t>Riskli </a:t>
            </a:r>
            <a:r>
              <a:rPr lang="tr-TR" sz="2800" dirty="0">
                <a:latin typeface="Bahnschrift SemiCondensed" panose="020B0502040204020203" pitchFamily="34" charset="0"/>
              </a:rPr>
              <a:t>davranışların artması </a:t>
            </a:r>
          </a:p>
          <a:p>
            <a:pPr>
              <a:buFontTx/>
              <a:buChar char="»"/>
            </a:pPr>
            <a:endParaRPr lang="tr-TR" sz="280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55" y="652071"/>
            <a:ext cx="4640382" cy="4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839449" y="425993"/>
            <a:ext cx="10178322" cy="1492132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3333FF"/>
                </a:solidFill>
              </a:rPr>
              <a:t>Sınav kaygısının etkileri</a:t>
            </a:r>
            <a:endParaRPr lang="tr-TR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264409"/>
            <a:ext cx="10178322" cy="3593591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Öğrenilen bilgiler transfer edilemez, </a:t>
            </a:r>
          </a:p>
          <a:p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Okuduğunu anlama ve düşünceleri organize etmede zorluk yaşanır, </a:t>
            </a:r>
          </a:p>
          <a:p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Dikkatte bir daralma ve azalma olur, dikkat sınavın içeriğine değil sınavın kendisine bağlı olarak yaşananlara odaklanır, </a:t>
            </a:r>
          </a:p>
          <a:p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Zihinsel beceriler zayıflar, bilgilerin hatırlanmasını engeller , </a:t>
            </a:r>
          </a:p>
          <a:p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Enerji tükenir ve israf edilmiş olur, </a:t>
            </a:r>
          </a:p>
          <a:p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Fiziksel rahatsızlıkların ortaya çıkmasına neden olur. </a:t>
            </a:r>
          </a:p>
        </p:txBody>
      </p:sp>
    </p:spTree>
    <p:extLst>
      <p:ext uri="{BB962C8B-B14F-4D97-AF65-F5344CB8AC3E}">
        <p14:creationId xmlns:p14="http://schemas.microsoft.com/office/powerpoint/2010/main" val="22317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922224" y="1802836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725015" y="5593047"/>
            <a:ext cx="212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Yüksek Kaygı 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Unvan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Kaygı düzeyi grafiği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2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87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Bahnschrift SemiCondensed" panose="020B0502040204020203" pitchFamily="34" charset="0"/>
              </a:rPr>
              <a:t>Sınava iyi hazırlanın. Çalışmayı son güne bırakmayın.</a:t>
            </a:r>
            <a:endParaRPr lang="id-ID" b="1" dirty="0">
              <a:latin typeface="Bahnschrift Semi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Bahnschrift SemiCondensed" panose="020B05020402040202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Bahnschrift SemiCondensed" panose="020B05020402040202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Bahnschrift SemiCondensed" panose="020B0502040204020203" pitchFamily="34" charset="0"/>
              </a:rPr>
              <a:t>yiyeceklerden uzak durun.</a:t>
            </a:r>
            <a:endParaRPr lang="id-ID" b="1" dirty="0">
              <a:latin typeface="Bahnschrift Semi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Bahnschrift SemiCondensed" panose="020B0502040204020203" pitchFamily="34" charset="0"/>
              </a:rPr>
              <a:t>Uykunuzu iyi alın.</a:t>
            </a:r>
            <a:endParaRPr lang="id-ID" b="1" dirty="0">
              <a:latin typeface="Bahnschrift Semi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887" y="5236596"/>
            <a:ext cx="3004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Bahnschrift SemiCondensed" panose="020B05020402040202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Bahnschrift SemiCondensed" panose="020B0502040204020203" pitchFamily="34" charset="0"/>
              </a:rPr>
              <a:t> ve gevşeme egzersizleri yapın.</a:t>
            </a:r>
            <a:endParaRPr lang="id-ID" b="1" dirty="0">
              <a:latin typeface="Bahnschrift SemiCondensed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01149" y="247941"/>
            <a:ext cx="6346532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6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91" y="3520630"/>
            <a:ext cx="4094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Yapamadığınız sorularda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2099" y="5135617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52343" y="374275"/>
            <a:ext cx="5781453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105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251678" y="382385"/>
            <a:ext cx="5689449" cy="283187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666699"/>
                </a:solidFill>
              </a:rPr>
              <a:t>Düşünceleri durdurma tekniği</a:t>
            </a:r>
            <a:endParaRPr lang="tr-TR" dirty="0">
              <a:solidFill>
                <a:srgbClr val="666699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71599" y="2847341"/>
            <a:ext cx="4738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Kaygı, kendiliğinden olumsuz düşünceleri ortaya çıkarır (“Hiçbir şey yapamayacağım, sınav kötü geçecek” gibi). Bu düşünceler başladığında kendinize “DUR” deyin. </a:t>
            </a:r>
          </a:p>
          <a:p>
            <a:r>
              <a:rPr lang="tr-TR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Kırmızı ışık yandığında durduğunuz gibi aklınızdan bu olumsuz düşüncelerin geçişini de </a:t>
            </a:r>
            <a:r>
              <a:rPr lang="tr-TR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durdurun.</a:t>
            </a:r>
            <a:endParaRPr lang="tr-TR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059783" y="1233055"/>
            <a:ext cx="3696788" cy="3783080"/>
          </a:xfrm>
        </p:spPr>
        <p:txBody>
          <a:bodyPr>
            <a:noAutofit/>
          </a:bodyPr>
          <a:lstStyle/>
          <a:p>
            <a:r>
              <a:rPr lang="tr-TR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Sınav kaygısı yaşıyor musunuz?</a:t>
            </a:r>
            <a:br>
              <a:rPr lang="tr-TR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</a:br>
            <a:endParaRPr lang="tr-TR" sz="44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60549" y="710035"/>
            <a:ext cx="6158418" cy="616236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latin typeface="Bahnschrift SemiCondensed" panose="020B0502040204020203" pitchFamily="34" charset="0"/>
              </a:rPr>
              <a:t>Çalışmanıza rağmen kötü notlar alıyor ve kendinize olan güveninizi kaybediyor musunuz?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Dikkatsizlik yüzünden çok sayıda hata yapıyor musunuz?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Sınav sırasında soğuk terleme, baş ve mide vb. ağrıları çekiyor musunuz?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Sınav sırasında bildiklerinizi de unutuyor musunuz?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Sınavdan bir önceki gece uyuyamıyor musunuz?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Sınav sırasında zihninizin donduğunu ve tam olarak düşünemediğini hissediyor musunuz?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Sınav sırasında soruları olduğundan zor düzeyde algılıyor musunuz?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Ders çalışmayı erteleme isteği ve sınav hakkında soru sorulmasından rahatsız oluyor, konuşmak istemiyor musunuz?</a:t>
            </a:r>
          </a:p>
          <a:p>
            <a:endParaRPr lang="tr-TR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Dikkatini başka noktalara odaklama tekniği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5554" y="2036151"/>
            <a:ext cx="4654446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Bahnschrift SemiCondensed" panose="020B0502040204020203" pitchFamily="34" charset="0"/>
              </a:rPr>
              <a:t>Kaygınız arttığında etrafınıza bakın ve dikkatinizi ortamdaki başka noktalara yoğunlaştırın.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4" y="2036151"/>
            <a:ext cx="6071016" cy="40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7496" y="243840"/>
            <a:ext cx="5259958" cy="90608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Kendi kendine telkin etme tekniği</a:t>
            </a:r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71" y="1420671"/>
            <a:ext cx="6575666" cy="3885621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5096" y="3165765"/>
            <a:ext cx="4608795" cy="3061854"/>
          </a:xfrm>
        </p:spPr>
        <p:txBody>
          <a:bodyPr/>
          <a:lstStyle/>
          <a:p>
            <a:pPr marL="0" indent="0">
              <a:buNone/>
            </a:pPr>
            <a:endParaRPr lang="tr-TR" dirty="0" smtClean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Bahnschrift SemiCondensed" panose="020B0502040204020203" pitchFamily="34" charset="0"/>
              </a:rPr>
              <a:t>Yoğun </a:t>
            </a:r>
            <a:r>
              <a:rPr lang="tr-TR" dirty="0">
                <a:latin typeface="Bahnschrift SemiCondensed" panose="020B0502040204020203" pitchFamily="34" charset="0"/>
              </a:rPr>
              <a:t>kaygı hissettiğinizde derin bir nefes alarak</a:t>
            </a:r>
            <a:r>
              <a:rPr lang="tr-TR" dirty="0" smtClean="0">
                <a:latin typeface="Bahnschrift SemiCondensed" panose="020B0502040204020203" pitchFamily="34" charset="0"/>
              </a:rPr>
              <a:t>“ Bu </a:t>
            </a:r>
            <a:r>
              <a:rPr lang="tr-TR" dirty="0">
                <a:latin typeface="Bahnschrift SemiCondensed" panose="020B0502040204020203" pitchFamily="34" charset="0"/>
              </a:rPr>
              <a:t>sadece bir sınav</a:t>
            </a:r>
            <a:r>
              <a:rPr lang="tr-TR" dirty="0" smtClean="0">
                <a:latin typeface="Bahnschrift SemiCondensed" panose="020B0502040204020203" pitchFamily="34" charset="0"/>
              </a:rPr>
              <a:t>. Sakin </a:t>
            </a:r>
            <a:r>
              <a:rPr lang="tr-TR" dirty="0">
                <a:latin typeface="Bahnschrift SemiCondensed" panose="020B0502040204020203" pitchFamily="34" charset="0"/>
              </a:rPr>
              <a:t>ol ve rahatla”, “ne var bu kadar heyecanlanacak?”, “kaygılanma zamanı geçti</a:t>
            </a:r>
            <a:r>
              <a:rPr lang="tr-TR" dirty="0" smtClean="0">
                <a:latin typeface="Bahnschrift SemiCondensed" panose="020B0502040204020203" pitchFamily="34" charset="0"/>
              </a:rPr>
              <a:t>, şimdi </a:t>
            </a:r>
            <a:r>
              <a:rPr lang="tr-TR" dirty="0">
                <a:latin typeface="Bahnschrift SemiCondensed" panose="020B0502040204020203" pitchFamily="34" charset="0"/>
              </a:rPr>
              <a:t>sınav zamanı” gibi cümleleri tekrarlayın</a:t>
            </a:r>
            <a:br>
              <a:rPr lang="tr-TR" dirty="0">
                <a:latin typeface="Bahnschrift SemiCondensed" panose="020B0502040204020203" pitchFamily="34" charset="0"/>
              </a:rPr>
            </a:br>
            <a:endParaRPr lang="tr-TR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Köprü objeler kullanma tekniği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85212" y="1291199"/>
            <a:ext cx="6617704" cy="3593591"/>
          </a:xfrm>
        </p:spPr>
        <p:txBody>
          <a:bodyPr/>
          <a:lstStyle/>
          <a:p>
            <a:pPr marL="109728" indent="0">
              <a:buNone/>
            </a:pPr>
            <a:r>
              <a:rPr lang="tr-TR" sz="1600" dirty="0">
                <a:latin typeface="Bahnschrift SemiCondensed" panose="020B0502040204020203" pitchFamily="34" charset="0"/>
              </a:rPr>
              <a:t>1. Ellerinizle gözlerinize dokunmamaya dikkat ederek, avuç içinizle gözlerinizi kapatın.</a:t>
            </a:r>
          </a:p>
          <a:p>
            <a:pPr marL="109728" indent="0">
              <a:buNone/>
            </a:pPr>
            <a:r>
              <a:rPr lang="tr-TR" sz="1600" dirty="0">
                <a:latin typeface="Bahnschrift SemiCondensed" panose="020B0502040204020203" pitchFamily="34" charset="0"/>
              </a:rPr>
              <a:t>2. Öğrendiğiniz doğru nefes alma tekniklerini uygulayın ve gevşemeye çalışın.</a:t>
            </a:r>
          </a:p>
          <a:p>
            <a:pPr marL="109728" indent="0">
              <a:buNone/>
            </a:pPr>
            <a:r>
              <a:rPr lang="tr-TR" sz="1600" dirty="0">
                <a:latin typeface="Bahnschrift SemiCondensed" panose="020B0502040204020203" pitchFamily="34" charset="0"/>
              </a:rPr>
              <a:t>3. Rahatlatıcı bir sahne ya da gitmekten hoşlandığınız sakin bir yer düşünün. Seçtiğiniz yer gerçek ya da hayali olabilir.</a:t>
            </a:r>
          </a:p>
          <a:p>
            <a:pPr marL="109728" indent="0">
              <a:buNone/>
            </a:pPr>
            <a:r>
              <a:rPr lang="tr-TR" sz="1600" dirty="0">
                <a:latin typeface="Bahnschrift SemiCondensed" panose="020B0502040204020203" pitchFamily="34" charset="0"/>
              </a:rPr>
              <a:t>4. Rahatlatıcı, sakin bir yerde kendinizi hayal edin.</a:t>
            </a:r>
          </a:p>
          <a:p>
            <a:pPr marL="109728" indent="0">
              <a:buNone/>
            </a:pPr>
            <a:r>
              <a:rPr lang="tr-TR" sz="1600" dirty="0">
                <a:latin typeface="Bahnschrift SemiCondensed" panose="020B0502040204020203" pitchFamily="34" charset="0"/>
              </a:rPr>
              <a:t>5. Birkaç dakika boyunca rahatladığınızı hissedene kadar bu hayali devam ettirin.</a:t>
            </a:r>
          </a:p>
          <a:p>
            <a:endParaRPr lang="tr-TR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İç-diyaloğu kurma tekniği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1240" y="1477173"/>
            <a:ext cx="5426213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Kişinin iç diyaloğunda neler söylediği, yaşadığı duyguları ve performansını etkiler. Bu </a:t>
            </a: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iç-diyalogda olumsuz </a:t>
            </a:r>
            <a:r>
              <a:rPr lang="tr-TR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mesajlar vermek yerine olumlu </a:t>
            </a: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mesajlarla değiştirmek, olumlu düşünmek ve kendinize, sadece olumlu mesajlar göndermek sizi motive eder, kaygınızın azalmasına yardımcı olur.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1477173"/>
            <a:ext cx="5117035" cy="4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Kendini Gerçekleştiren Kehanet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2286001"/>
            <a:ext cx="5135267" cy="359359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Bahnschrift SemiCondensed" panose="020B0502040204020203" pitchFamily="34" charset="0"/>
              </a:rPr>
              <a:t>Kişinin başına gelebileceklerle ilgili öngördüğü şeylerin bir biçime gerçekleşmesidir.</a:t>
            </a:r>
          </a:p>
          <a:p>
            <a:pPr marL="0" indent="0">
              <a:buNone/>
            </a:pPr>
            <a:r>
              <a:rPr lang="tr-TR" dirty="0" smtClean="0">
                <a:latin typeface="Bahnschrift SemiCondensed" panose="020B0502040204020203" pitchFamily="34" charset="0"/>
              </a:rPr>
              <a:t>Çoğu zaman bilinçli bir durum değildir.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971634956"/>
              </p:ext>
            </p:extLst>
          </p:nvPr>
        </p:nvGraphicFramePr>
        <p:xfrm>
          <a:off x="4539672" y="11284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97190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n</a:t>
              </a:r>
              <a:r>
                <a:rPr lang="id-ID" sz="2000" b="1" dirty="0" smtClean="0">
                  <a:solidFill>
                    <a:schemeClr val="bg1"/>
                  </a:solidFill>
                </a:rPr>
                <a:t>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36589" y="2207877"/>
              <a:ext cx="1180819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 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12447" y="2207878"/>
              <a:ext cx="1429107" cy="10468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</a:t>
              </a:r>
              <a:r>
                <a:rPr lang="tr-TR" sz="2000" b="1" smtClean="0">
                  <a:solidFill>
                    <a:schemeClr val="bg1"/>
                  </a:solidFill>
                </a:rPr>
                <a:t>geleceğimi belirleyecek.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Düşüncelerini Değiştir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96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625" y="1657931"/>
            <a:ext cx="7027303" cy="4666004"/>
          </a:xfrm>
        </p:spPr>
        <p:txBody>
          <a:bodyPr>
            <a:normAutofit fontScale="85000" lnSpcReduction="10000"/>
          </a:bodyPr>
          <a:lstStyle/>
          <a:p>
            <a:r>
              <a:rPr lang="tr-TR" dirty="0">
                <a:latin typeface="Bahnschrift SemiCondensed" panose="020B0502040204020203" pitchFamily="34" charset="0"/>
              </a:rPr>
              <a:t>Sınav anında ya da kendinizi kaygılı hissettiğiniz bir başka anda: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Nefes </a:t>
            </a:r>
            <a:r>
              <a:rPr lang="tr-TR" dirty="0">
                <a:latin typeface="Bahnschrift SemiCondensed" panose="020B0502040204020203" pitchFamily="34" charset="0"/>
              </a:rPr>
              <a:t>alma egzersizine başlamadan önce sağ avucunuzu göbeğinizin hemen altına, sol elinizi göğsünüzün üstüne (göğüs hizasına) koyun ve gözlerinizi kapatın. </a:t>
            </a:r>
          </a:p>
          <a:p>
            <a:r>
              <a:rPr lang="tr-TR" dirty="0">
                <a:latin typeface="Bahnschrift SemiCondensed" panose="020B0502040204020203" pitchFamily="34" charset="0"/>
              </a:rPr>
              <a:t>Nefes almadan önce ciğerinizi iyice boşaltın. (nefesi verirken ciğerler zorlanmamalı ve nefes itilmeden kendiliğinden çıkmalı.) </a:t>
            </a:r>
          </a:p>
          <a:p>
            <a:r>
              <a:rPr lang="tr-TR" dirty="0">
                <a:latin typeface="Bahnschrift SemiCondensed" panose="020B0502040204020203" pitchFamily="34" charset="0"/>
              </a:rPr>
              <a:t>Nefes alırken ağır ve derin nefes almalı, omuzlar kalkmalı, karın şişmeli. </a:t>
            </a:r>
          </a:p>
          <a:p>
            <a:r>
              <a:rPr lang="tr-TR" dirty="0">
                <a:latin typeface="Bahnschrift SemiCondensed" panose="020B0502040204020203" pitchFamily="34" charset="0"/>
              </a:rPr>
              <a:t>Nefes aldığınızda sağ eliniz hareket ediyorsa doğru nefes alıyorsunuz demektir. 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Burnunuzdan 2 saniye sürecek şekilde derin bir nefes alın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Aldığınız nefesi 6 saniye boyunca ciğerlerinizin tamamını dolduracak şekilde içinizde tutun.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Ağzınızdan 4 saniye içerisinde kesik kesik olmak koşuluyla dışarı verin.</a:t>
            </a:r>
          </a:p>
          <a:p>
            <a:r>
              <a:rPr lang="tr-TR" dirty="0" smtClean="0">
                <a:latin typeface="Bahnschrift SemiCondensed" panose="020B0502040204020203" pitchFamily="34" charset="0"/>
              </a:rPr>
              <a:t>Bunu 4-5 kez yapın.</a:t>
            </a:r>
            <a:endParaRPr lang="tr-TR" dirty="0">
              <a:latin typeface="Bahnschrift SemiCondensed" panose="020B0502040204020203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53" y="1256752"/>
            <a:ext cx="3484366" cy="5323935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45096" y="493221"/>
            <a:ext cx="8169413" cy="874367"/>
          </a:xfrm>
        </p:spPr>
        <p:txBody>
          <a:bodyPr/>
          <a:lstStyle/>
          <a:p>
            <a:r>
              <a:rPr lang="tr-TR" dirty="0" smtClean="0"/>
              <a:t>Doğru nefes alma tekniği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4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9897" y="368530"/>
            <a:ext cx="5398504" cy="891800"/>
          </a:xfrm>
        </p:spPr>
        <p:txBody>
          <a:bodyPr/>
          <a:lstStyle/>
          <a:p>
            <a:r>
              <a:rPr lang="tr-TR" dirty="0" smtClean="0"/>
              <a:t>Gevşeme tekniği</a:t>
            </a:r>
            <a:endParaRPr lang="tr-TR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740551" y="1675967"/>
            <a:ext cx="5884141" cy="491879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 </a:t>
            </a:r>
            <a:r>
              <a:rPr lang="tr-TR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1. </a:t>
            </a: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Sağ yumruğunuzu sıkın, bir süre tutun ve gevşetin. El kaslarınızın eliniz sıkılıyken ve daha sonra gevşeyince, nasıl hissettiğine dikkat edin.</a:t>
            </a:r>
            <a:b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/>
            </a:r>
            <a:b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 </a:t>
            </a:r>
            <a:r>
              <a:rPr lang="tr-TR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2. </a:t>
            </a: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Aynı yumruğunuzu yavaş yavaş sıkın ve bir süre sonra yavaş yavaş gevşetin. Yine dikkatinizi kaslarınızdan ayırmayın yumruk sıkılırken ve gevşerken nasıl bir değişiklik olduğunu gözleyin.</a:t>
            </a:r>
            <a:b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/>
            </a:r>
            <a:b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 </a:t>
            </a:r>
            <a:r>
              <a:rPr lang="tr-TR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3. </a:t>
            </a: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Şimdi sol yumruğunuzu sıkın, bir süre tutun ve gevşetin.</a:t>
            </a:r>
            <a:b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/>
            </a:r>
            <a:b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 </a:t>
            </a:r>
            <a:r>
              <a:rPr lang="tr-TR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4. </a:t>
            </a:r>
            <a:r>
              <a:rPr lang="tr-TR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Sol yumruğunuzu yavaş yavaş sıkın ve bir süre öyle tuttuktan sonra yavaş yavaş gevşetin</a:t>
            </a:r>
            <a:r>
              <a:rPr lang="tr-TR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.</a:t>
            </a:r>
          </a:p>
          <a:p>
            <a:pPr marL="109728" indent="0">
              <a:buNone/>
            </a:pPr>
            <a:r>
              <a:rPr lang="tr-TR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Günde 10-20 dakika düzenli egzersiz yapmanın sınavlara hazırlanan gence sağlayacağı yararlardan birincisi kaygıyı azaltması, ikincisi öğrenmede etkinliğin artması.</a:t>
            </a:r>
          </a:p>
          <a:p>
            <a:endParaRPr lang="tr-TR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251678" y="845127"/>
            <a:ext cx="10178322" cy="5034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5400" dirty="0" smtClean="0"/>
          </a:p>
          <a:p>
            <a:pPr marL="0" indent="0">
              <a:buNone/>
            </a:pPr>
            <a:endParaRPr lang="tr-TR" sz="5400" dirty="0" smtClean="0">
              <a:latin typeface="+mj-lt"/>
            </a:endParaRPr>
          </a:p>
          <a:p>
            <a:pPr marL="0" indent="0">
              <a:buNone/>
            </a:pPr>
            <a:r>
              <a:rPr lang="tr-TR" sz="5400" dirty="0" smtClean="0">
                <a:latin typeface="+mj-lt"/>
              </a:rPr>
              <a:t>DİNLEDİĞİNİZ İÇİN </a:t>
            </a:r>
          </a:p>
          <a:p>
            <a:pPr marL="0" indent="0">
              <a:buNone/>
            </a:pPr>
            <a:r>
              <a:rPr lang="tr-TR" sz="5400" dirty="0">
                <a:latin typeface="+mj-lt"/>
              </a:rPr>
              <a:t> </a:t>
            </a:r>
            <a:r>
              <a:rPr lang="tr-TR" sz="5400" dirty="0" smtClean="0">
                <a:latin typeface="+mj-lt"/>
              </a:rPr>
              <a:t>				TEŞEKKÜRLER..</a:t>
            </a:r>
          </a:p>
          <a:p>
            <a:pPr marL="0" indent="0">
              <a:buNone/>
            </a:pPr>
            <a:endParaRPr lang="tr-TR" sz="5400" dirty="0">
              <a:latin typeface="+mj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1" y="0"/>
            <a:ext cx="2208697" cy="16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996043" y="1640685"/>
            <a:ext cx="4800600" cy="632529"/>
          </a:xfrm>
        </p:spPr>
        <p:txBody>
          <a:bodyPr/>
          <a:lstStyle/>
          <a:p>
            <a:pPr algn="ctr"/>
            <a:r>
              <a:rPr lang="tr-TR" sz="4800" dirty="0" smtClean="0">
                <a:latin typeface="+mj-lt"/>
              </a:rPr>
              <a:t>KORKU</a:t>
            </a:r>
            <a:endParaRPr lang="tr-TR" sz="4800" dirty="0">
              <a:latin typeface="+mj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996043" y="2625492"/>
            <a:ext cx="4800600" cy="1767829"/>
          </a:xfrm>
          <a:solidFill>
            <a:srgbClr val="FFCC6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 smtClean="0">
                <a:latin typeface="Bahnschrift SemiCondensed" panose="020B0502040204020203" pitchFamily="34" charset="0"/>
              </a:rPr>
              <a:t> Bir </a:t>
            </a:r>
            <a:r>
              <a:rPr lang="tr-TR" sz="2800" dirty="0">
                <a:latin typeface="Bahnschrift SemiCondensed" panose="020B0502040204020203" pitchFamily="34" charset="0"/>
              </a:rPr>
              <a:t>tehlike veya tehlike düşüncesi karşısında duyulan </a:t>
            </a:r>
            <a:r>
              <a:rPr lang="tr-TR" sz="2800" dirty="0" smtClean="0">
                <a:latin typeface="Bahnschrift SemiCondensed" panose="020B0502040204020203" pitchFamily="34" charset="0"/>
              </a:rPr>
              <a:t>endişedir.</a:t>
            </a:r>
            <a:endParaRPr lang="tr-TR" sz="2800" dirty="0" smtClean="0">
              <a:latin typeface="Bahnschrift SemiCondensed" panose="020B0502040204020203" pitchFamily="34" charset="0"/>
            </a:endParaRPr>
          </a:p>
          <a:p>
            <a:pPr algn="ctr"/>
            <a:endParaRPr lang="tr-TR" sz="2800" dirty="0">
              <a:latin typeface="Bahnschrift SemiCondensed" panose="020B0502040204020203" pitchFamily="34" charset="0"/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6633864" y="1640685"/>
            <a:ext cx="4800600" cy="632529"/>
          </a:xfrm>
        </p:spPr>
        <p:txBody>
          <a:bodyPr/>
          <a:lstStyle/>
          <a:p>
            <a:pPr algn="ctr"/>
            <a:r>
              <a:rPr lang="tr-TR" sz="4800" dirty="0" smtClean="0">
                <a:latin typeface="+mj-lt"/>
              </a:rPr>
              <a:t>KAYGI</a:t>
            </a:r>
            <a:endParaRPr lang="tr-TR" sz="4800" dirty="0">
              <a:latin typeface="+mj-lt"/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6345882" y="2625492"/>
            <a:ext cx="5376564" cy="2157573"/>
          </a:xfrm>
          <a:solidFill>
            <a:srgbClr val="FFCC66">
              <a:alpha val="98824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>
                <a:latin typeface="Bahnschrift SemiCondensed" panose="020B0502040204020203" pitchFamily="34" charset="0"/>
              </a:rPr>
              <a:t>K</a:t>
            </a:r>
            <a:r>
              <a:rPr lang="tr-TR" sz="2400" dirty="0" smtClean="0">
                <a:latin typeface="Bahnschrift SemiCondensed" panose="020B0502040204020203" pitchFamily="34" charset="0"/>
              </a:rPr>
              <a:t>aynağı </a:t>
            </a:r>
            <a:r>
              <a:rPr lang="tr-TR" sz="2400" dirty="0">
                <a:latin typeface="Bahnschrift SemiCondensed" panose="020B0502040204020203" pitchFamily="34" charset="0"/>
              </a:rPr>
              <a:t>tam olarak kestirilemeyen, kendimize yönelik olarak algıladığımız ve bunun neticesinde bazı belirtilerle (psikolojik</a:t>
            </a:r>
            <a:r>
              <a:rPr lang="tr-TR" sz="2400" dirty="0" smtClean="0">
                <a:latin typeface="Bahnschrift SemiCondensed" panose="020B0502040204020203" pitchFamily="34" charset="0"/>
              </a:rPr>
              <a:t>, fiziksel, davranışsal</a:t>
            </a:r>
            <a:r>
              <a:rPr lang="tr-TR" sz="2400" dirty="0">
                <a:latin typeface="Bahnschrift SemiCondensed" panose="020B0502040204020203" pitchFamily="34" charset="0"/>
              </a:rPr>
              <a:t>) kendini gösteren bir </a:t>
            </a:r>
            <a:r>
              <a:rPr lang="tr-TR" sz="2400" dirty="0" smtClean="0">
                <a:latin typeface="Bahnschrift SemiCondensed" panose="020B0502040204020203" pitchFamily="34" charset="0"/>
              </a:rPr>
              <a:t>durumdur.</a:t>
            </a:r>
            <a:endParaRPr lang="tr-TR" sz="2400" dirty="0">
              <a:latin typeface="Bahnschrift SemiCondensed" panose="020B0502040204020203" pitchFamily="34" charset="0"/>
            </a:endParaRPr>
          </a:p>
          <a:p>
            <a:pPr algn="ctr"/>
            <a:endParaRPr lang="tr-TR" sz="24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877060"/>
            <a:ext cx="10178322" cy="921759"/>
          </a:xfrm>
        </p:spPr>
        <p:txBody>
          <a:bodyPr/>
          <a:lstStyle/>
          <a:p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KORKU VE KAYGI ARASINDAKİ FARK</a:t>
            </a:r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2286001"/>
            <a:ext cx="5024431" cy="3593591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Bahnschrift SemiCondensed" panose="020B0502040204020203" pitchFamily="34" charset="0"/>
              </a:rPr>
              <a:t> Gerçekten korkutucu bir nedeni olan korkular normaldir. Korkutucu bir nedeni olmayan korkular ise </a:t>
            </a:r>
            <a:r>
              <a:rPr lang="tr-TR" sz="2800" dirty="0" err="1">
                <a:latin typeface="Bahnschrift SemiCondensed" panose="020B0502040204020203" pitchFamily="34" charset="0"/>
              </a:rPr>
              <a:t>hastalıksal</a:t>
            </a:r>
            <a:r>
              <a:rPr lang="tr-TR" sz="2800" dirty="0">
                <a:latin typeface="Bahnschrift SemiCondensed" panose="020B0502040204020203" pitchFamily="34" charset="0"/>
              </a:rPr>
              <a:t>. Kaygı, belli bir nesnesi (objesi) olmayan korkudur</a:t>
            </a:r>
            <a:r>
              <a:rPr lang="tr-TR" sz="2800" dirty="0" smtClean="0">
                <a:latin typeface="Bahnschrift SemiCondensed" panose="020B0502040204020203" pitchFamily="34" charset="0"/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99" y="1954546"/>
            <a:ext cx="5242038" cy="39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93" y="374073"/>
            <a:ext cx="7312399" cy="539212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038109" y="3070135"/>
            <a:ext cx="4267200" cy="2246769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Bahnschrift SemiCondensed" panose="020B0502040204020203" pitchFamily="34" charset="0"/>
              </a:rPr>
              <a:t>Örnek verecek olursak bir kişinin köpek görünce korkması </a:t>
            </a:r>
            <a:r>
              <a:rPr lang="tr-TR" sz="2800" b="1" dirty="0">
                <a:latin typeface="Bahnschrift SemiCondensed" panose="020B0502040204020203" pitchFamily="34" charset="0"/>
              </a:rPr>
              <a:t>korku, </a:t>
            </a:r>
            <a:r>
              <a:rPr lang="tr-TR" sz="2800" dirty="0">
                <a:latin typeface="Bahnschrift SemiCondensed" panose="020B0502040204020203" pitchFamily="34" charset="0"/>
              </a:rPr>
              <a:t>ya bugün köpek gelirse deyip huzursuzlanması </a:t>
            </a:r>
            <a:r>
              <a:rPr lang="tr-TR" sz="2800" b="1" dirty="0">
                <a:latin typeface="Bahnschrift SemiCondensed" panose="020B0502040204020203" pitchFamily="34" charset="0"/>
              </a:rPr>
              <a:t>kaygıdır. </a:t>
            </a:r>
            <a:endParaRPr lang="tr-TR" sz="28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3666" y="479754"/>
            <a:ext cx="4249712" cy="846808"/>
          </a:xfrm>
        </p:spPr>
        <p:txBody>
          <a:bodyPr/>
          <a:lstStyle/>
          <a:p>
            <a:r>
              <a:rPr lang="tr-TR" dirty="0" smtClean="0">
                <a:solidFill>
                  <a:srgbClr val="006666"/>
                </a:solidFill>
              </a:rPr>
              <a:t>SINAV KAYGISI</a:t>
            </a:r>
            <a:endParaRPr lang="tr-TR" dirty="0">
              <a:solidFill>
                <a:srgbClr val="006666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39" y="0"/>
            <a:ext cx="6847561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6054" y="1806316"/>
            <a:ext cx="5517438" cy="2271009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800" dirty="0">
                <a:latin typeface="Bahnschrift SemiCondensed" panose="020B0502040204020203" pitchFamily="34" charset="0"/>
              </a:rPr>
              <a:t>Sınav öncesinde öğrenilen bilginin, sınav sırasında etkili bir biçimde kullanılmasına engel olan ve başarının düşmesine yol açan </a:t>
            </a:r>
            <a:r>
              <a:rPr lang="tr-TR" sz="2800" b="1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</a:rPr>
              <a:t>yoğun kaygıya </a:t>
            </a:r>
            <a:r>
              <a:rPr lang="tr-TR" sz="2800" b="1" dirty="0">
                <a:latin typeface="Bahnschrift SemiCondensed" panose="020B0502040204020203" pitchFamily="34" charset="0"/>
              </a:rPr>
              <a:t>sınav kaygısı </a:t>
            </a:r>
            <a:r>
              <a:rPr lang="tr-TR" sz="2800" dirty="0">
                <a:latin typeface="Bahnschrift SemiCondensed" panose="020B0502040204020203" pitchFamily="34" charset="0"/>
              </a:rPr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272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9" y="0"/>
            <a:ext cx="6888481" cy="6858000"/>
          </a:xfrm>
        </p:spPr>
      </p:pic>
      <p:sp>
        <p:nvSpPr>
          <p:cNvPr id="8" name="Metin kutusu 7"/>
          <p:cNvSpPr txBox="1"/>
          <p:nvPr/>
        </p:nvSpPr>
        <p:spPr>
          <a:xfrm>
            <a:off x="953587" y="1371600"/>
            <a:ext cx="4349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Bahnschrift SemiCondensed" panose="020B0502040204020203" pitchFamily="34" charset="0"/>
              </a:rPr>
              <a:t>1.Aile tutumları (Çocuktan yüksek başarı beklentileri)</a:t>
            </a:r>
          </a:p>
          <a:p>
            <a:r>
              <a:rPr lang="tr-TR" dirty="0">
                <a:latin typeface="Bahnschrift SemiCondensed" panose="020B0502040204020203" pitchFamily="34" charset="0"/>
              </a:rPr>
              <a:t>2.Kişilik özellikleri (Kişinin rekabetçi, takıntılı olması)</a:t>
            </a:r>
          </a:p>
          <a:p>
            <a:r>
              <a:rPr lang="tr-TR" dirty="0">
                <a:latin typeface="Bahnschrift SemiCondensed" panose="020B0502040204020203" pitchFamily="34" charset="0"/>
              </a:rPr>
              <a:t>3.Sosyal nedenler (Çevrenin yanlış tutumları; kıyas, takdir etmeme)</a:t>
            </a:r>
          </a:p>
          <a:p>
            <a:r>
              <a:rPr lang="tr-TR" dirty="0">
                <a:latin typeface="Bahnschrift SemiCondensed" panose="020B0502040204020203" pitchFamily="34" charset="0"/>
              </a:rPr>
              <a:t>4.Bilgi ihtiyaçları (Doğru yöntemler ile çalışmama; tekrar etmeme)</a:t>
            </a:r>
          </a:p>
          <a:p>
            <a:r>
              <a:rPr lang="tr-TR" dirty="0">
                <a:latin typeface="Bahnschrift SemiCondensed" panose="020B0502040204020203" pitchFamily="34" charset="0"/>
              </a:rPr>
              <a:t>5.Zihinsel faktörler (Ne yaparsam yapayım başarısız olacağım)</a:t>
            </a:r>
          </a:p>
          <a:p>
            <a:endParaRPr lang="tr-TR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302247"/>
              </p:ext>
            </p:extLst>
          </p:nvPr>
        </p:nvGraphicFramePr>
        <p:xfrm>
          <a:off x="0" y="147919"/>
          <a:ext cx="11860306" cy="652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2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4586" y="3452053"/>
            <a:ext cx="3359160" cy="279634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psikolojik BELİRTİLER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5588" y="0"/>
            <a:ext cx="3670016" cy="3726873"/>
          </a:xfrm>
        </p:spPr>
        <p:txBody>
          <a:bodyPr>
            <a:noAutofit/>
          </a:bodyPr>
          <a:lstStyle/>
          <a:p>
            <a:endParaRPr lang="tr-TR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Kontrolü kaybedeceği hissi </a:t>
            </a:r>
          </a:p>
          <a:p>
            <a:pPr>
              <a:buFontTx/>
              <a:buChar char="»"/>
            </a:pP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Güvensizlik </a:t>
            </a:r>
            <a:endParaRPr lang="tr-TR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Endişe </a:t>
            </a:r>
            <a:endParaRPr lang="tr-TR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Huzursuzluk </a:t>
            </a:r>
            <a:endParaRPr lang="tr-TR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»"/>
            </a:pPr>
            <a:r>
              <a:rPr lang="tr-TR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İçe </a:t>
            </a:r>
            <a:r>
              <a:rPr lang="tr-TR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kapanıklık </a:t>
            </a:r>
          </a:p>
          <a:p>
            <a:endParaRPr lang="tr-TR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84585" y="273362"/>
            <a:ext cx="3147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»"/>
            </a:pPr>
            <a:r>
              <a:rPr lang="tr-TR" sz="2400" dirty="0">
                <a:latin typeface="Bahnschrift SemiCondensed" panose="020B0502040204020203" pitchFamily="34" charset="0"/>
              </a:rPr>
              <a:t>Öfke </a:t>
            </a:r>
          </a:p>
          <a:p>
            <a:pPr>
              <a:buFontTx/>
              <a:buChar char="»"/>
            </a:pPr>
            <a:r>
              <a:rPr lang="tr-TR" sz="2400" dirty="0">
                <a:latin typeface="Bahnschrift SemiCondensed" panose="020B0502040204020203" pitchFamily="34" charset="0"/>
              </a:rPr>
              <a:t>Kızgınlık </a:t>
            </a:r>
          </a:p>
          <a:p>
            <a:pPr>
              <a:buFontTx/>
              <a:buChar char="»"/>
            </a:pPr>
            <a:r>
              <a:rPr lang="tr-TR" sz="2400" dirty="0">
                <a:latin typeface="Bahnschrift SemiCondensed" panose="020B0502040204020203" pitchFamily="34" charset="0"/>
              </a:rPr>
              <a:t>Korku </a:t>
            </a:r>
          </a:p>
          <a:p>
            <a:pPr>
              <a:buFontTx/>
              <a:buChar char="»"/>
            </a:pPr>
            <a:r>
              <a:rPr lang="tr-TR" sz="2400" dirty="0">
                <a:latin typeface="Bahnschrift SemiCondensed" panose="020B0502040204020203" pitchFamily="34" charset="0"/>
              </a:rPr>
              <a:t>Ümitsizlik </a:t>
            </a:r>
          </a:p>
          <a:p>
            <a:pPr>
              <a:buFontTx/>
              <a:buChar char="»"/>
            </a:pPr>
            <a:r>
              <a:rPr lang="tr-TR" sz="2400" dirty="0">
                <a:latin typeface="Bahnschrift SemiCondensed" panose="020B0502040204020203" pitchFamily="34" charset="0"/>
              </a:rPr>
              <a:t>Hayal kırıklığı </a:t>
            </a:r>
          </a:p>
          <a:p>
            <a:pPr>
              <a:buFontTx/>
              <a:buChar char="»"/>
            </a:pPr>
            <a:r>
              <a:rPr lang="tr-TR" sz="2400" dirty="0">
                <a:latin typeface="Bahnschrift SemiCondensed" panose="020B0502040204020203" pitchFamily="34" charset="0"/>
              </a:rPr>
              <a:t>Suçluluk </a:t>
            </a:r>
          </a:p>
          <a:p>
            <a:pPr>
              <a:buFontTx/>
              <a:buChar char="»"/>
            </a:pPr>
            <a:r>
              <a:rPr lang="tr-TR" sz="2400" dirty="0">
                <a:latin typeface="Bahnschrift SemiCondensed" panose="020B0502040204020203" pitchFamily="34" charset="0"/>
              </a:rPr>
              <a:t>Mutsuzluk </a:t>
            </a:r>
          </a:p>
        </p:txBody>
      </p:sp>
    </p:spTree>
    <p:extLst>
      <p:ext uri="{BB962C8B-B14F-4D97-AF65-F5344CB8AC3E}">
        <p14:creationId xmlns:p14="http://schemas.microsoft.com/office/powerpoint/2010/main" val="18222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1096</TotalTime>
  <Words>882</Words>
  <Application>Microsoft Office PowerPoint</Application>
  <PresentationFormat>Geniş ekran</PresentationFormat>
  <Paragraphs>170</Paragraphs>
  <Slides>28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Arial</vt:lpstr>
      <vt:lpstr>Bahnschrift SemiCondensed</vt:lpstr>
      <vt:lpstr>Calibri</vt:lpstr>
      <vt:lpstr>Gill Sans MT</vt:lpstr>
      <vt:lpstr>Impact</vt:lpstr>
      <vt:lpstr>Raleway</vt:lpstr>
      <vt:lpstr>Wingdings</vt:lpstr>
      <vt:lpstr>Badge</vt:lpstr>
      <vt:lpstr>Sınav kaygısı  ve  başa çıkma yöntemleri</vt:lpstr>
      <vt:lpstr>Sınav kaygısı yaşıyor musunuz? </vt:lpstr>
      <vt:lpstr>PowerPoint Sunusu</vt:lpstr>
      <vt:lpstr>KORKU VE KAYGI ARASINDAKİ FARK</vt:lpstr>
      <vt:lpstr>PowerPoint Sunusu</vt:lpstr>
      <vt:lpstr>SINAV KAYGISI</vt:lpstr>
      <vt:lpstr>PowerPoint Sunusu</vt:lpstr>
      <vt:lpstr>PowerPoint Sunusu</vt:lpstr>
      <vt:lpstr> psikolojik BELİRTİLER</vt:lpstr>
      <vt:lpstr>  fiziksel BELİRTİLER</vt:lpstr>
      <vt:lpstr> Bilişsel belirtiler</vt:lpstr>
      <vt:lpstr> Davranışsal belirtiler</vt:lpstr>
      <vt:lpstr>Sınav kaygısının etkileri</vt:lpstr>
      <vt:lpstr>Kaygı düzeyi grafiği</vt:lpstr>
      <vt:lpstr>PowerPoint Sunusu</vt:lpstr>
      <vt:lpstr>PowerPoint Sunusu</vt:lpstr>
      <vt:lpstr>Sınavdan Önce</vt:lpstr>
      <vt:lpstr>Sınav Anında</vt:lpstr>
      <vt:lpstr>Düşünceleri durdurma tekniği</vt:lpstr>
      <vt:lpstr>Dikkatini başka noktalara odaklama tekniği</vt:lpstr>
      <vt:lpstr>Kendi kendine telkin etme tekniği</vt:lpstr>
      <vt:lpstr>Köprü objeler kullanma tekniği</vt:lpstr>
      <vt:lpstr>İç-diyaloğu kurma tekniği</vt:lpstr>
      <vt:lpstr>Kendini Gerçekleştiren Kehanet</vt:lpstr>
      <vt:lpstr>Düşüncelerini Değiştir</vt:lpstr>
      <vt:lpstr>Doğru nefes alma tekniği</vt:lpstr>
      <vt:lpstr>Gevşeme tekniği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Sınav kaygısı</dc:title>
  <dc:creator>hp1</dc:creator>
  <cp:lastModifiedBy>hp1</cp:lastModifiedBy>
  <cp:revision>66</cp:revision>
  <dcterms:created xsi:type="dcterms:W3CDTF">2020-02-26T05:59:48Z</dcterms:created>
  <dcterms:modified xsi:type="dcterms:W3CDTF">2020-03-03T11:06:17Z</dcterms:modified>
</cp:coreProperties>
</file>