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sldIdLst>
    <p:sldId id="296" r:id="rId2"/>
    <p:sldId id="261" r:id="rId3"/>
    <p:sldId id="256" r:id="rId4"/>
    <p:sldId id="289" r:id="rId5"/>
    <p:sldId id="272" r:id="rId6"/>
    <p:sldId id="318" r:id="rId7"/>
    <p:sldId id="286" r:id="rId8"/>
    <p:sldId id="284" r:id="rId9"/>
    <p:sldId id="290" r:id="rId10"/>
    <p:sldId id="264" r:id="rId11"/>
    <p:sldId id="275" r:id="rId12"/>
    <p:sldId id="260" r:id="rId13"/>
    <p:sldId id="322" r:id="rId14"/>
    <p:sldId id="324" r:id="rId15"/>
    <p:sldId id="293" r:id="rId16"/>
    <p:sldId id="294" r:id="rId17"/>
    <p:sldId id="295" r:id="rId18"/>
    <p:sldId id="279" r:id="rId19"/>
    <p:sldId id="263" r:id="rId20"/>
    <p:sldId id="269" r:id="rId21"/>
    <p:sldId id="270" r:id="rId22"/>
    <p:sldId id="271" r:id="rId23"/>
    <p:sldId id="281" r:id="rId24"/>
    <p:sldId id="277" r:id="rId25"/>
    <p:sldId id="280" r:id="rId26"/>
    <p:sldId id="257" r:id="rId27"/>
    <p:sldId id="301" r:id="rId28"/>
    <p:sldId id="303" r:id="rId29"/>
    <p:sldId id="302" r:id="rId30"/>
    <p:sldId id="310" r:id="rId31"/>
    <p:sldId id="312" r:id="rId32"/>
    <p:sldId id="308" r:id="rId33"/>
    <p:sldId id="274" r:id="rId34"/>
    <p:sldId id="305" r:id="rId35"/>
    <p:sldId id="306" r:id="rId36"/>
    <p:sldId id="307" r:id="rId37"/>
    <p:sldId id="285" r:id="rId38"/>
    <p:sldId id="309" r:id="rId39"/>
    <p:sldId id="311" r:id="rId40"/>
    <p:sldId id="327"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1026" autoAdjust="0"/>
  </p:normalViewPr>
  <p:slideViewPr>
    <p:cSldViewPr snapToGrid="0">
      <p:cViewPr varScale="1">
        <p:scale>
          <a:sx n="60" d="100"/>
          <a:sy n="60" d="100"/>
        </p:scale>
        <p:origin x="1098" y="72"/>
      </p:cViewPr>
      <p:guideLst>
        <p:guide orient="horz" pos="2160"/>
        <p:guide pos="3840"/>
      </p:guideLst>
    </p:cSldViewPr>
  </p:slideViewPr>
  <p:outlineViewPr>
    <p:cViewPr>
      <p:scale>
        <a:sx n="33" d="100"/>
        <a:sy n="33" d="100"/>
      </p:scale>
      <p:origin x="0" y="-18906"/>
    </p:cViewPr>
  </p:outlineViewPr>
  <p:notesTextViewPr>
    <p:cViewPr>
      <p:scale>
        <a:sx n="1" d="1"/>
        <a:sy n="1" d="1"/>
      </p:scale>
      <p:origin x="0" y="0"/>
    </p:cViewPr>
  </p:notesTextViewPr>
  <p:sorterViewPr>
    <p:cViewPr>
      <p:scale>
        <a:sx n="100" d="100"/>
        <a:sy n="100" d="100"/>
      </p:scale>
      <p:origin x="0" y="-4656"/>
    </p:cViewPr>
  </p:sorterViewPr>
  <p:notesViewPr>
    <p:cSldViewPr snapToGrid="0">
      <p:cViewPr varScale="1">
        <p:scale>
          <a:sx n="65" d="100"/>
          <a:sy n="65" d="100"/>
        </p:scale>
        <p:origin x="26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1E98-0F53-4E81-AD1C-E659935BF5B0}" type="datetimeFigureOut">
              <a:rPr lang="tr-TR" smtClean="0"/>
              <a:t>28.02.2020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D6CB4-1B95-421F-873D-382B5E3A822B}" type="slidenum">
              <a:rPr lang="tr-TR" smtClean="0"/>
              <a:t>‹#›</a:t>
            </a:fld>
            <a:endParaRPr lang="tr-TR"/>
          </a:p>
        </p:txBody>
      </p:sp>
    </p:spTree>
    <p:extLst>
      <p:ext uri="{BB962C8B-B14F-4D97-AF65-F5344CB8AC3E}">
        <p14:creationId xmlns:p14="http://schemas.microsoft.com/office/powerpoint/2010/main" val="253311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Görev süresince karşılaştığı stresli, zorlu</a:t>
            </a:r>
            <a:r>
              <a:rPr lang="tr-TR" baseline="0" dirty="0" smtClean="0"/>
              <a:t> durumlar</a:t>
            </a:r>
            <a:r>
              <a:rPr lang="tr-TR" dirty="0" smtClean="0"/>
              <a:t>, mağdurun yaşadığı öfke, suçlunun durumu gibi koşullar problemli durumları beraberinde getirir. Haliyle polisin görevini yerine getirirken kişilerarası problemler yaşama olasılığı da yüksektir. Özellikle polislerin meslek yaşamlarında suç sayılabilecek çok çeşitli olaylarla karşılaşmaları ve bu olaylara müdahale etmek durumunda kalmaları, onların </a:t>
            </a:r>
            <a:r>
              <a:rPr lang="tr-TR" b="1" dirty="0" smtClean="0"/>
              <a:t>etkili problem çözme becerilerine sahip olmalarını zorunlu kılar.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 polis açısından bakıldığında öfke, hem günlük yaşamda hem de meslek hayatında sıklıkla karşılaşılabilecek bir duygudur. Polisin karşılaşabileceği mesleki yaşantılar ve zorluklar dikkate alındığında, bir polis için </a:t>
            </a:r>
            <a:r>
              <a:rPr lang="tr-TR" b="1" dirty="0" smtClean="0"/>
              <a:t>öfke duygusunun doğru şekilde ifade edil</a:t>
            </a:r>
            <a:r>
              <a:rPr lang="tr-TR" dirty="0" smtClean="0"/>
              <a:t>mesi veya bir başka ifadeyle, </a:t>
            </a:r>
            <a:r>
              <a:rPr lang="tr-TR" b="1" dirty="0" smtClean="0"/>
              <a:t>öfkenin kontrol altına alınması </a:t>
            </a:r>
            <a:r>
              <a:rPr lang="tr-TR" dirty="0" smtClean="0"/>
              <a:t>çok daha da önemli hale gelmektedir. </a:t>
            </a:r>
          </a:p>
        </p:txBody>
      </p:sp>
      <p:sp>
        <p:nvSpPr>
          <p:cNvPr id="4" name="Slayt Numarası Yer Tutucusu 3"/>
          <p:cNvSpPr>
            <a:spLocks noGrp="1"/>
          </p:cNvSpPr>
          <p:nvPr>
            <p:ph type="sldNum" sz="quarter" idx="10"/>
          </p:nvPr>
        </p:nvSpPr>
        <p:spPr/>
        <p:txBody>
          <a:bodyPr/>
          <a:lstStyle/>
          <a:p>
            <a:fld id="{B65D6CB4-1B95-421F-873D-382B5E3A822B}" type="slidenum">
              <a:rPr lang="tr-TR" smtClean="0"/>
              <a:t>3</a:t>
            </a:fld>
            <a:endParaRPr lang="tr-TR"/>
          </a:p>
        </p:txBody>
      </p:sp>
    </p:spTree>
    <p:extLst>
      <p:ext uri="{BB962C8B-B14F-4D97-AF65-F5344CB8AC3E}">
        <p14:creationId xmlns:p14="http://schemas.microsoft.com/office/powerpoint/2010/main" val="155205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65D6CB4-1B95-421F-873D-382B5E3A822B}" type="slidenum">
              <a:rPr lang="tr-TR" smtClean="0"/>
              <a:t>7</a:t>
            </a:fld>
            <a:endParaRPr lang="tr-TR"/>
          </a:p>
        </p:txBody>
      </p:sp>
    </p:spTree>
    <p:extLst>
      <p:ext uri="{BB962C8B-B14F-4D97-AF65-F5344CB8AC3E}">
        <p14:creationId xmlns:p14="http://schemas.microsoft.com/office/powerpoint/2010/main" val="420279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65D6CB4-1B95-421F-873D-382B5E3A822B}" type="slidenum">
              <a:rPr lang="tr-TR" smtClean="0"/>
              <a:t>15</a:t>
            </a:fld>
            <a:endParaRPr lang="tr-TR"/>
          </a:p>
        </p:txBody>
      </p:sp>
    </p:spTree>
    <p:extLst>
      <p:ext uri="{BB962C8B-B14F-4D97-AF65-F5344CB8AC3E}">
        <p14:creationId xmlns:p14="http://schemas.microsoft.com/office/powerpoint/2010/main" val="399893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65D6CB4-1B95-421F-873D-382B5E3A822B}" type="slidenum">
              <a:rPr lang="tr-TR" smtClean="0"/>
              <a:t>16</a:t>
            </a:fld>
            <a:endParaRPr lang="tr-TR"/>
          </a:p>
        </p:txBody>
      </p:sp>
    </p:spTree>
    <p:extLst>
      <p:ext uri="{BB962C8B-B14F-4D97-AF65-F5344CB8AC3E}">
        <p14:creationId xmlns:p14="http://schemas.microsoft.com/office/powerpoint/2010/main" val="249266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24914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122457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5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27824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80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378988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1978696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189789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320423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B16E0C-EE4E-4058-A1A0-F20EE23BDE81}" type="datetimeFigureOut">
              <a:rPr lang="tr-TR" smtClean="0"/>
              <a:t>28.02.2020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209323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5B16E0C-EE4E-4058-A1A0-F20EE23BDE81}" type="datetimeFigureOut">
              <a:rPr lang="tr-TR" smtClean="0"/>
              <a:t>28.02.2020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368161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5B16E0C-EE4E-4058-A1A0-F20EE23BDE81}" type="datetimeFigureOut">
              <a:rPr lang="tr-TR" smtClean="0"/>
              <a:t>28.02.2020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358263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B16E0C-EE4E-4058-A1A0-F20EE23BDE81}" type="datetimeFigureOut">
              <a:rPr lang="tr-TR" smtClean="0"/>
              <a:t>28.02.2020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249933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16E0C-EE4E-4058-A1A0-F20EE23BDE81}" type="datetimeFigureOut">
              <a:rPr lang="tr-TR" smtClean="0"/>
              <a:t>28.02.2020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250436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B16E0C-EE4E-4058-A1A0-F20EE23BDE81}" type="datetimeFigureOut">
              <a:rPr lang="tr-TR" smtClean="0"/>
              <a:t>28.02.2020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89883D-BA75-4A3D-9C5A-035D625B7175}" type="slidenum">
              <a:rPr lang="tr-TR" smtClean="0"/>
              <a:t>‹#›</a:t>
            </a:fld>
            <a:endParaRPr lang="tr-TR"/>
          </a:p>
        </p:txBody>
      </p:sp>
    </p:spTree>
    <p:extLst>
      <p:ext uri="{BB962C8B-B14F-4D97-AF65-F5344CB8AC3E}">
        <p14:creationId xmlns:p14="http://schemas.microsoft.com/office/powerpoint/2010/main" val="350046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89883D-BA75-4A3D-9C5A-035D625B7175}" type="slidenum">
              <a:rPr lang="tr-TR" smtClean="0"/>
              <a:t>‹#›</a:t>
            </a:fld>
            <a:endParaRPr lang="tr-TR"/>
          </a:p>
        </p:txBody>
      </p:sp>
      <p:sp>
        <p:nvSpPr>
          <p:cNvPr id="5" name="Date Placeholder 4"/>
          <p:cNvSpPr>
            <a:spLocks noGrp="1"/>
          </p:cNvSpPr>
          <p:nvPr>
            <p:ph type="dt" sz="half" idx="10"/>
          </p:nvPr>
        </p:nvSpPr>
        <p:spPr/>
        <p:txBody>
          <a:bodyPr/>
          <a:lstStyle/>
          <a:p>
            <a:fld id="{D5B16E0C-EE4E-4058-A1A0-F20EE23BDE81}" type="datetimeFigureOut">
              <a:rPr lang="tr-TR" smtClean="0"/>
              <a:t>28.02.2020</a:t>
            </a:fld>
            <a:endParaRPr lang="tr-TR"/>
          </a:p>
        </p:txBody>
      </p:sp>
    </p:spTree>
    <p:extLst>
      <p:ext uri="{BB962C8B-B14F-4D97-AF65-F5344CB8AC3E}">
        <p14:creationId xmlns:p14="http://schemas.microsoft.com/office/powerpoint/2010/main" val="30464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B16E0C-EE4E-4058-A1A0-F20EE23BDE81}" type="datetimeFigureOut">
              <a:rPr lang="tr-TR" smtClean="0"/>
              <a:t>28.02.2020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B89883D-BA75-4A3D-9C5A-035D625B7175}" type="slidenum">
              <a:rPr lang="tr-TR" smtClean="0"/>
              <a:t>‹#›</a:t>
            </a:fld>
            <a:endParaRPr lang="tr-TR"/>
          </a:p>
        </p:txBody>
      </p:sp>
    </p:spTree>
    <p:extLst>
      <p:ext uri="{BB962C8B-B14F-4D97-AF65-F5344CB8AC3E}">
        <p14:creationId xmlns:p14="http://schemas.microsoft.com/office/powerpoint/2010/main" val="26037387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ikihow.com.tr/%C3%96fke-Nas%C4%B1l-Kontrol-Edilir#/Dosya:Control-Anger-Step-3-Version-4.jp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wikihow.com.tr/%C3%96fke-Nas%C4%B1l-Kontrol-Edilir#/Dosya:Control-Anger-Step-15-Version-2.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wikihow.com.tr/%C3%96fke-Nas%C4%B1l-Kontrol-Edilir#/Dosya:Control-Anger-Step-16-Version-2.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wikihow.com.tr/%C3%96fke-Nas%C4%B1l-Kontrol-Edilir#/Dosya:Control-Anger-Step-17-Version-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wikihow.com.tr/%C3%96fke-Nas%C4%B1l-Kontrol-Edilir#/Dosya:Control-Anger-Step-1-Version-4.jpg"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wikihow.com.tr/%C3%96fke-Nas%C4%B1l-Kontrol-Edilir#/Dosya:Control-Anger-Step-11-Version-3.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wikihow.com.tr/%C3%96fke-Nas%C4%B1l-Kontrol-Edilir#/Dosya:Control-Anger-Step-10-Version-4.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wikihow.com.tr/%C3%96fke-Nas%C4%B1l-Kontrol-Edilir#/Dosya:Control-Anger-Step-12-Version-2.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07958" y="684644"/>
            <a:ext cx="10042902" cy="4154984"/>
          </a:xfrm>
          <a:prstGeom prst="rect">
            <a:avLst/>
          </a:prstGeom>
          <a:noFill/>
        </p:spPr>
        <p:txBody>
          <a:bodyPr wrap="square" lIns="91440" tIns="45720" rIns="91440" bIns="45720">
            <a:spAutoFit/>
          </a:bodyPr>
          <a:lstStyle/>
          <a:p>
            <a:pPr algn="ctr"/>
            <a:r>
              <a:rPr lang="tr-TR" sz="8800" b="1" cap="none" spc="0" dirty="0" smtClean="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Jokerman" panose="04090605060D06020702" pitchFamily="82" charset="0"/>
              </a:rPr>
              <a:t>ÖFKE </a:t>
            </a:r>
          </a:p>
          <a:p>
            <a:pPr algn="ctr"/>
            <a:r>
              <a:rPr lang="tr-TR" sz="8800" b="1" cap="none" spc="0" dirty="0" smtClean="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Jokerman" panose="04090605060D06020702" pitchFamily="82" charset="0"/>
              </a:rPr>
              <a:t>ve </a:t>
            </a:r>
          </a:p>
          <a:p>
            <a:pPr algn="ctr"/>
            <a:r>
              <a:rPr lang="tr-TR" sz="8800" b="1" cap="none" spc="0" dirty="0" smtClean="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Jokerman" panose="04090605060D06020702" pitchFamily="82" charset="0"/>
              </a:rPr>
              <a:t>ÖFKE KONTROLÜ</a:t>
            </a:r>
            <a:endParaRPr lang="tr-TR" sz="8800" b="1" cap="none" spc="0" dirty="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Jokerman" panose="04090605060D06020702" pitchFamily="82" charset="0"/>
            </a:endParaRPr>
          </a:p>
        </p:txBody>
      </p:sp>
    </p:spTree>
    <p:extLst>
      <p:ext uri="{BB962C8B-B14F-4D97-AF65-F5344CB8AC3E}">
        <p14:creationId xmlns:p14="http://schemas.microsoft.com/office/powerpoint/2010/main" val="330843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Duygusal Zeka ( EQ )</a:t>
            </a:r>
            <a:endParaRPr lang="tr-TR" dirty="0"/>
          </a:p>
        </p:txBody>
      </p:sp>
      <p:sp>
        <p:nvSpPr>
          <p:cNvPr id="3" name="İçerik Yer Tutucusu 2"/>
          <p:cNvSpPr>
            <a:spLocks noGrp="1"/>
          </p:cNvSpPr>
          <p:nvPr>
            <p:ph idx="1"/>
          </p:nvPr>
        </p:nvSpPr>
        <p:spPr>
          <a:xfrm>
            <a:off x="677334" y="1775579"/>
            <a:ext cx="10038792" cy="4176042"/>
          </a:xfrm>
        </p:spPr>
        <p:txBody>
          <a:bodyPr>
            <a:normAutofit/>
          </a:bodyPr>
          <a:lstStyle/>
          <a:p>
            <a:r>
              <a:rPr lang="tr-TR" altLang="tr-TR" dirty="0"/>
              <a:t>Son </a:t>
            </a:r>
            <a:r>
              <a:rPr lang="tr-TR" altLang="tr-TR" dirty="0" smtClean="0"/>
              <a:t>yıllarda, </a:t>
            </a:r>
            <a:r>
              <a:rPr lang="tr-TR" altLang="tr-TR" b="1" dirty="0"/>
              <a:t>“bilişsel zekanın” (IQ=</a:t>
            </a:r>
            <a:r>
              <a:rPr lang="tr-TR" altLang="tr-TR" b="1" dirty="0" err="1"/>
              <a:t>Intelligence</a:t>
            </a:r>
            <a:r>
              <a:rPr lang="tr-TR" altLang="tr-TR" b="1" dirty="0"/>
              <a:t> </a:t>
            </a:r>
            <a:r>
              <a:rPr lang="tr-TR" altLang="tr-TR" b="1" dirty="0" err="1"/>
              <a:t>Quotient</a:t>
            </a:r>
            <a:r>
              <a:rPr lang="tr-TR" altLang="tr-TR" b="1" dirty="0"/>
              <a:t>) </a:t>
            </a:r>
            <a:r>
              <a:rPr lang="tr-TR" altLang="tr-TR" dirty="0"/>
              <a:t>tek başına insan zeka düzeyini yansıtmadığı ileri sürülmüş, başkalarını anlayabilme ve insan ilişkilerinde akılcı davranmayı kapsayan </a:t>
            </a:r>
            <a:r>
              <a:rPr lang="tr-TR" altLang="tr-TR" b="1" dirty="0"/>
              <a:t>“duygusal zeka” (EQ) </a:t>
            </a:r>
            <a:r>
              <a:rPr lang="tr-TR" altLang="tr-TR" dirty="0"/>
              <a:t>kavramı ortaya atılmıştır. </a:t>
            </a:r>
          </a:p>
          <a:p>
            <a:r>
              <a:rPr lang="tr-TR" altLang="tr-TR" dirty="0"/>
              <a:t>Duygusal</a:t>
            </a:r>
            <a:r>
              <a:rPr lang="tr-TR" altLang="tr-TR" i="1" dirty="0"/>
              <a:t> zeka,</a:t>
            </a:r>
            <a:r>
              <a:rPr lang="tr-TR" altLang="tr-TR" dirty="0"/>
              <a:t> kişinin kendi duygularını bilmesi, anlaması, yönetebilmesi ve diğerlerinin de duygularını anlayabilmesi ve onlarla etkili ilişkiler kurabilmesi olarak tanımlanmaktadır.</a:t>
            </a:r>
          </a:p>
          <a:p>
            <a:r>
              <a:rPr lang="tr-TR" altLang="tr-TR" dirty="0"/>
              <a:t>Tüm duygularda olduğu gibi öfke ve öfke kontrolü de duygusal zeka ile bağlantılıdır. </a:t>
            </a:r>
            <a:endParaRPr lang="tr-TR" altLang="tr-TR" dirty="0" smtClean="0"/>
          </a:p>
          <a:p>
            <a:r>
              <a:rPr lang="tr-TR" altLang="tr-TR" b="1" dirty="0"/>
              <a:t>Özbilinç</a:t>
            </a:r>
            <a:r>
              <a:rPr lang="tr-TR" altLang="tr-TR" dirty="0"/>
              <a:t> duygusal zekanın temelidir. Kendini tanımayı, duygularının farkına varabilmeyi, bir olay karşısında hissettiği duygularını tanıyabilmeyi kapsar. </a:t>
            </a:r>
          </a:p>
          <a:p>
            <a:r>
              <a:rPr lang="tr-TR" altLang="tr-TR" dirty="0" err="1"/>
              <a:t>Özbilinci</a:t>
            </a:r>
            <a:r>
              <a:rPr lang="tr-TR" altLang="tr-TR" dirty="0"/>
              <a:t> yüksek insanlar duygularını, içinde bulundukları ruh hallerini daha iyi anlarlar ve dışarıdaki bir uyarıcıdan gelen sinyalleri doğru olarak yorumlarlar.</a:t>
            </a:r>
          </a:p>
          <a:p>
            <a:r>
              <a:rPr lang="tr-TR" altLang="tr-TR" dirty="0"/>
              <a:t>Eğer hissettiği duygular olumsuz ise duygularını ve davranışlarını değiştirmeye çalışır.</a:t>
            </a:r>
          </a:p>
          <a:p>
            <a:endParaRPr lang="tr-TR" dirty="0"/>
          </a:p>
        </p:txBody>
      </p:sp>
    </p:spTree>
    <p:extLst>
      <p:ext uri="{BB962C8B-B14F-4D97-AF65-F5344CB8AC3E}">
        <p14:creationId xmlns:p14="http://schemas.microsoft.com/office/powerpoint/2010/main" val="184537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275597" cy="823415"/>
          </a:xfrm>
        </p:spPr>
        <p:txBody>
          <a:bodyPr/>
          <a:lstStyle/>
          <a:p>
            <a:pPr algn="ctr"/>
            <a:r>
              <a:rPr lang="tr-TR" b="1" dirty="0" smtClean="0">
                <a:solidFill>
                  <a:schemeClr val="tx1"/>
                </a:solidFill>
              </a:rPr>
              <a:t>3D - Duygu / Düşünce / Davranış</a:t>
            </a:r>
            <a:endParaRPr lang="tr-TR" b="1" dirty="0">
              <a:solidFill>
                <a:schemeClr val="tx1"/>
              </a:solidFill>
            </a:endParaRPr>
          </a:p>
        </p:txBody>
      </p:sp>
      <p:pic>
        <p:nvPicPr>
          <p:cNvPr id="4" name="3 İçerik Yer Tutucusu" descr="images (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91933" y="1780083"/>
            <a:ext cx="4146147" cy="4205054"/>
          </a:xfrm>
          <a:prstGeom prst="rect">
            <a:avLst/>
          </a:prstGeom>
          <a:ln>
            <a:noFill/>
          </a:ln>
          <a:effectLst>
            <a:softEdge rad="112500"/>
          </a:effectLst>
        </p:spPr>
      </p:pic>
    </p:spTree>
    <p:extLst>
      <p:ext uri="{BB962C8B-B14F-4D97-AF65-F5344CB8AC3E}">
        <p14:creationId xmlns:p14="http://schemas.microsoft.com/office/powerpoint/2010/main" val="408565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997" y="320842"/>
            <a:ext cx="8328121" cy="667449"/>
          </a:xfrm>
        </p:spPr>
        <p:txBody>
          <a:bodyPr>
            <a:normAutofit fontScale="90000"/>
          </a:bodyPr>
          <a:lstStyle/>
          <a:p>
            <a:r>
              <a:rPr lang="tr-TR" dirty="0" smtClean="0"/>
              <a:t>Durumluk </a:t>
            </a:r>
            <a:r>
              <a:rPr lang="tr-TR" dirty="0"/>
              <a:t>ve </a:t>
            </a:r>
            <a:r>
              <a:rPr lang="tr-TR" dirty="0" smtClean="0"/>
              <a:t>Sürekli Öfke</a:t>
            </a:r>
            <a:r>
              <a:rPr lang="tr-TR" dirty="0"/>
              <a:t/>
            </a:r>
            <a:br>
              <a:rPr lang="tr-TR" dirty="0"/>
            </a:br>
            <a:endParaRPr lang="tr-TR" dirty="0"/>
          </a:p>
        </p:txBody>
      </p:sp>
      <p:sp>
        <p:nvSpPr>
          <p:cNvPr id="3" name="İçerik Yer Tutucusu 2"/>
          <p:cNvSpPr>
            <a:spLocks noGrp="1"/>
          </p:cNvSpPr>
          <p:nvPr>
            <p:ph idx="1"/>
          </p:nvPr>
        </p:nvSpPr>
        <p:spPr>
          <a:xfrm>
            <a:off x="548997" y="1277049"/>
            <a:ext cx="8745215" cy="4899161"/>
          </a:xfrm>
        </p:spPr>
        <p:txBody>
          <a:bodyPr>
            <a:normAutofit fontScale="92500" lnSpcReduction="10000"/>
          </a:bodyPr>
          <a:lstStyle/>
          <a:p>
            <a:pPr marL="0" indent="0">
              <a:buNone/>
            </a:pPr>
            <a:r>
              <a:rPr lang="tr-TR" b="1" dirty="0" smtClean="0"/>
              <a:t>Durumluk Öfke</a:t>
            </a:r>
          </a:p>
          <a:p>
            <a:r>
              <a:rPr lang="tr-TR" dirty="0"/>
              <a:t>D</a:t>
            </a:r>
            <a:r>
              <a:rPr lang="tr-TR" dirty="0" smtClean="0"/>
              <a:t>aha </a:t>
            </a:r>
            <a:r>
              <a:rPr lang="tr-TR" dirty="0"/>
              <a:t>çok fiziksel değişiklikleri içeren ve bireyin öznel duygularına karşılık gelen bir </a:t>
            </a:r>
            <a:r>
              <a:rPr lang="tr-TR" dirty="0" smtClean="0"/>
              <a:t>kavramdır.</a:t>
            </a:r>
          </a:p>
          <a:p>
            <a:pPr algn="just"/>
            <a:r>
              <a:rPr lang="tr-TR" dirty="0"/>
              <a:t>Belli bir duruma dayalı olarak ortaya çıkar ve öfkenin şiddeti bireyin algıladığı saldırı, haksızlık ya da engellenmenin şiddetine göre </a:t>
            </a:r>
            <a:r>
              <a:rPr lang="tr-TR" dirty="0" smtClean="0"/>
              <a:t>değişmektedir.</a:t>
            </a:r>
          </a:p>
          <a:p>
            <a:pPr algn="just"/>
            <a:r>
              <a:rPr lang="tr-TR" dirty="0"/>
              <a:t>Daha basit olan engellenme, üzüntü, sinirlilik gibi ılımlı duygulardan, öfke ve kızgınlık gibi aşırı duygusal yüklenme durumlarına değişen bir deneyimdir.</a:t>
            </a:r>
          </a:p>
          <a:p>
            <a:pPr algn="just"/>
            <a:r>
              <a:rPr lang="tr-TR" dirty="0" smtClean="0"/>
              <a:t>Amaca </a:t>
            </a:r>
            <a:r>
              <a:rPr lang="tr-TR" dirty="0"/>
              <a:t>yönelmiş davranışın engellenmesi veya haksızlık algılaması karşısında ne şiddette gerginlik</a:t>
            </a:r>
            <a:r>
              <a:rPr lang="tr-TR" dirty="0" smtClean="0"/>
              <a:t>, kızgınlık</a:t>
            </a:r>
            <a:r>
              <a:rPr lang="tr-TR" dirty="0"/>
              <a:t>, sinirlilik, hiddet gibi </a:t>
            </a:r>
            <a:r>
              <a:rPr lang="tr-TR" dirty="0" smtClean="0"/>
              <a:t>subjektif </a:t>
            </a:r>
            <a:r>
              <a:rPr lang="tr-TR" dirty="0"/>
              <a:t>duyumsamaların yaşandığını yansıtan bir öfke durumudur</a:t>
            </a:r>
            <a:r>
              <a:rPr lang="tr-TR" dirty="0" smtClean="0"/>
              <a:t>.</a:t>
            </a:r>
            <a:r>
              <a:rPr lang="tr-TR" dirty="0"/>
              <a:t> </a:t>
            </a:r>
            <a:endParaRPr lang="tr-TR" dirty="0" smtClean="0"/>
          </a:p>
          <a:p>
            <a:pPr algn="just"/>
            <a:endParaRPr lang="tr-TR" dirty="0" smtClean="0"/>
          </a:p>
          <a:p>
            <a:pPr marL="0" indent="0" algn="just">
              <a:buNone/>
            </a:pPr>
            <a:r>
              <a:rPr lang="tr-TR" b="1" dirty="0" smtClean="0"/>
              <a:t>Sürekli Öfke</a:t>
            </a:r>
          </a:p>
          <a:p>
            <a:pPr algn="just"/>
            <a:r>
              <a:rPr lang="tr-TR" dirty="0"/>
              <a:t>S</a:t>
            </a:r>
            <a:r>
              <a:rPr lang="en-US" dirty="0" smtClean="0"/>
              <a:t>ayısal </a:t>
            </a:r>
            <a:r>
              <a:rPr lang="en-US" dirty="0"/>
              <a:t>bir değer ifade eder ve durumluk öfkenin ne sıklıkla </a:t>
            </a:r>
            <a:r>
              <a:rPr lang="en-US" dirty="0" smtClean="0"/>
              <a:t>yaşandığını</a:t>
            </a:r>
            <a:r>
              <a:rPr lang="tr-TR" dirty="0" smtClean="0"/>
              <a:t> gösterir.</a:t>
            </a:r>
          </a:p>
          <a:p>
            <a:pPr algn="just"/>
            <a:r>
              <a:rPr lang="tr-TR" dirty="0" smtClean="0"/>
              <a:t>Ö</a:t>
            </a:r>
            <a:r>
              <a:rPr lang="en-US" dirty="0" smtClean="0"/>
              <a:t>fkeye </a:t>
            </a:r>
            <a:r>
              <a:rPr lang="en-US" dirty="0"/>
              <a:t>yatkınlık gibi durağan bir kişilik boyutuna karşılık gelen bir </a:t>
            </a:r>
            <a:r>
              <a:rPr lang="en-US" dirty="0" smtClean="0"/>
              <a:t>durumdur.</a:t>
            </a:r>
            <a:endParaRPr lang="tr-TR" dirty="0" smtClean="0"/>
          </a:p>
          <a:p>
            <a:pPr algn="just"/>
            <a:r>
              <a:rPr lang="tr-TR" dirty="0" smtClean="0"/>
              <a:t>Patolojik bir öfke durumudur, bireysel olarak uzman desteği almalıdır.</a:t>
            </a:r>
          </a:p>
          <a:p>
            <a:endParaRPr lang="tr-TR" dirty="0"/>
          </a:p>
          <a:p>
            <a:endParaRPr lang="tr-TR" dirty="0"/>
          </a:p>
        </p:txBody>
      </p:sp>
      <p:pic>
        <p:nvPicPr>
          <p:cNvPr id="4" name="Resim 3"/>
          <p:cNvPicPr>
            <a:picLocks noChangeAspect="1"/>
          </p:cNvPicPr>
          <p:nvPr/>
        </p:nvPicPr>
        <p:blipFill>
          <a:blip r:embed="rId2"/>
          <a:stretch>
            <a:fillRect/>
          </a:stretch>
        </p:blipFill>
        <p:spPr>
          <a:xfrm>
            <a:off x="8877118" y="4721361"/>
            <a:ext cx="2627604" cy="1743607"/>
          </a:xfrm>
          <a:prstGeom prst="rect">
            <a:avLst/>
          </a:prstGeom>
          <a:ln>
            <a:noFill/>
          </a:ln>
          <a:effectLst>
            <a:softEdge rad="112500"/>
          </a:effectLst>
        </p:spPr>
      </p:pic>
    </p:spTree>
    <p:extLst>
      <p:ext uri="{BB962C8B-B14F-4D97-AF65-F5344CB8AC3E}">
        <p14:creationId xmlns:p14="http://schemas.microsoft.com/office/powerpoint/2010/main" val="1703511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997" y="320842"/>
            <a:ext cx="8328121" cy="667449"/>
          </a:xfrm>
        </p:spPr>
        <p:txBody>
          <a:bodyPr>
            <a:normAutofit/>
          </a:bodyPr>
          <a:lstStyle/>
          <a:p>
            <a:r>
              <a:rPr lang="tr-TR" dirty="0" smtClean="0"/>
              <a:t>Öfkeyi İçte Tutma</a:t>
            </a:r>
            <a:endParaRPr lang="tr-TR" dirty="0"/>
          </a:p>
        </p:txBody>
      </p:sp>
      <p:sp>
        <p:nvSpPr>
          <p:cNvPr id="3" name="İçerik Yer Tutucusu 2"/>
          <p:cNvSpPr>
            <a:spLocks noGrp="1"/>
          </p:cNvSpPr>
          <p:nvPr>
            <p:ph idx="1"/>
          </p:nvPr>
        </p:nvSpPr>
        <p:spPr>
          <a:xfrm>
            <a:off x="340449" y="1373302"/>
            <a:ext cx="8745215" cy="4899161"/>
          </a:xfrm>
        </p:spPr>
        <p:txBody>
          <a:bodyPr>
            <a:normAutofit fontScale="92500" lnSpcReduction="10000"/>
          </a:bodyPr>
          <a:lstStyle/>
          <a:p>
            <a:pPr marL="0" indent="0">
              <a:buNone/>
            </a:pPr>
            <a:r>
              <a:rPr lang="tr-TR" b="1" dirty="0" smtClean="0"/>
              <a:t>Pasif Agresif </a:t>
            </a:r>
          </a:p>
          <a:p>
            <a:r>
              <a:rPr lang="tr-TR" dirty="0" smtClean="0"/>
              <a:t>Öfke </a:t>
            </a:r>
            <a:r>
              <a:rPr lang="tr-TR" dirty="0"/>
              <a:t>duygusunun </a:t>
            </a:r>
            <a:r>
              <a:rPr lang="tr-TR" b="1" dirty="0"/>
              <a:t>işlevselliğini</a:t>
            </a:r>
            <a:r>
              <a:rPr lang="tr-TR" dirty="0"/>
              <a:t> engelleyen </a:t>
            </a:r>
            <a:r>
              <a:rPr lang="tr-TR" dirty="0" smtClean="0"/>
              <a:t>şey; </a:t>
            </a:r>
            <a:r>
              <a:rPr lang="tr-TR" dirty="0"/>
              <a:t>bireyin </a:t>
            </a:r>
            <a:r>
              <a:rPr lang="tr-TR" b="1" dirty="0"/>
              <a:t>öfkesini bastırması, içe atması ya da öfkeyi kendine yöneltmesidir.</a:t>
            </a:r>
            <a:r>
              <a:rPr lang="tr-TR" dirty="0"/>
              <a:t> </a:t>
            </a:r>
            <a:endParaRPr lang="tr-TR" dirty="0" smtClean="0"/>
          </a:p>
          <a:p>
            <a:pPr algn="just"/>
            <a:r>
              <a:rPr lang="tr-TR" dirty="0" smtClean="0"/>
              <a:t>Öfkesini </a:t>
            </a:r>
            <a:r>
              <a:rPr lang="tr-TR" dirty="0"/>
              <a:t>içe yönlendiren </a:t>
            </a:r>
            <a:r>
              <a:rPr lang="tr-TR" dirty="0" smtClean="0"/>
              <a:t>bireyler; </a:t>
            </a:r>
            <a:r>
              <a:rPr lang="tr-TR" dirty="0"/>
              <a:t>öfkelerini iletişim kurmama, kendini geri çekme, somurtma, surat asma, küsme biçiminde </a:t>
            </a:r>
            <a:r>
              <a:rPr lang="tr-TR" b="1" dirty="0"/>
              <a:t>edilgen tepkilerle </a:t>
            </a:r>
            <a:r>
              <a:rPr lang="tr-TR" dirty="0"/>
              <a:t>bir nevi maskeleyebilirler ya da bu bireyler karşısındaki kişilerin akıllarını okuyarak öfkeli olduklarını anlamalarını isteyebilirler. </a:t>
            </a:r>
            <a:endParaRPr lang="tr-TR" dirty="0" smtClean="0"/>
          </a:p>
          <a:p>
            <a:pPr algn="just"/>
            <a:r>
              <a:rPr lang="tr-TR" dirty="0"/>
              <a:t>Öfkenin içe </a:t>
            </a:r>
            <a:r>
              <a:rPr lang="tr-TR" dirty="0" smtClean="0"/>
              <a:t>atılması, anlık </a:t>
            </a:r>
            <a:r>
              <a:rPr lang="tr-TR" dirty="0"/>
              <a:t>olarak sorunun ortadan kalktığını düşündürse de öfke ortadan kalkmaz ve yaşanılan problem artarak devam edebilir. </a:t>
            </a:r>
            <a:endParaRPr lang="tr-TR" dirty="0" smtClean="0"/>
          </a:p>
          <a:p>
            <a:pPr algn="just"/>
            <a:r>
              <a:rPr lang="tr-TR" dirty="0"/>
              <a:t>Öfkesini içe atan bireyler yaşadıkları olumsuz öfke olayını yok sayma, içe atma, yutma, kendini sürekli tutma eğiliminde </a:t>
            </a:r>
            <a:r>
              <a:rPr lang="tr-TR" dirty="0" smtClean="0"/>
              <a:t>olabilirler.</a:t>
            </a:r>
          </a:p>
          <a:p>
            <a:pPr algn="just"/>
            <a:r>
              <a:rPr lang="tr-TR" b="1" dirty="0" smtClean="0"/>
              <a:t>Öfkenin </a:t>
            </a:r>
            <a:r>
              <a:rPr lang="tr-TR" b="1" dirty="0"/>
              <a:t>sürekli </a:t>
            </a:r>
            <a:r>
              <a:rPr lang="en-US" b="1" dirty="0"/>
              <a:t>bastırılması ve içe atılması </a:t>
            </a:r>
            <a:r>
              <a:rPr lang="en-US" dirty="0"/>
              <a:t>ileride çeşitli bedensel, ruhsal (depresyon, psikosomatik hastalıklar) ve duygusal problemlere </a:t>
            </a:r>
            <a:r>
              <a:rPr lang="en-US" dirty="0" smtClean="0"/>
              <a:t>neden olabilir</a:t>
            </a:r>
            <a:r>
              <a:rPr lang="tr-TR" dirty="0" smtClean="0"/>
              <a:t>.</a:t>
            </a:r>
          </a:p>
          <a:p>
            <a:r>
              <a:rPr lang="tr-TR" dirty="0" smtClean="0"/>
              <a:t>Yüksek </a:t>
            </a:r>
            <a:r>
              <a:rPr lang="tr-TR" dirty="0"/>
              <a:t>tansiyon, inme (felç), kalp-damar hastalıkları, migren ve mide-bağırsak rahatsızlıkları… </a:t>
            </a:r>
          </a:p>
          <a:p>
            <a:r>
              <a:rPr lang="tr-TR" dirty="0" err="1"/>
              <a:t>Psiko</a:t>
            </a:r>
            <a:r>
              <a:rPr lang="tr-TR" dirty="0"/>
              <a:t>-somatik rahatsızlıklara karşı açık hale </a:t>
            </a:r>
            <a:r>
              <a:rPr lang="tr-TR" dirty="0" smtClean="0"/>
              <a:t>gelinmekte.</a:t>
            </a:r>
            <a:endParaRPr lang="tr-TR" dirty="0"/>
          </a:p>
          <a:p>
            <a:pPr algn="just"/>
            <a:endParaRPr lang="tr-TR" dirty="0"/>
          </a:p>
          <a:p>
            <a:endParaRPr lang="tr-TR" dirty="0"/>
          </a:p>
        </p:txBody>
      </p:sp>
      <p:pic>
        <p:nvPicPr>
          <p:cNvPr id="5" name="Resim 4"/>
          <p:cNvPicPr>
            <a:picLocks noChangeAspect="1"/>
          </p:cNvPicPr>
          <p:nvPr/>
        </p:nvPicPr>
        <p:blipFill>
          <a:blip r:embed="rId2"/>
          <a:stretch>
            <a:fillRect/>
          </a:stretch>
        </p:blipFill>
        <p:spPr>
          <a:xfrm rot="2414261">
            <a:off x="8355744" y="-850141"/>
            <a:ext cx="4060440" cy="3965622"/>
          </a:xfrm>
          <a:prstGeom prst="rect">
            <a:avLst/>
          </a:prstGeom>
        </p:spPr>
      </p:pic>
    </p:spTree>
    <p:extLst>
      <p:ext uri="{BB962C8B-B14F-4D97-AF65-F5344CB8AC3E}">
        <p14:creationId xmlns:p14="http://schemas.microsoft.com/office/powerpoint/2010/main" val="98612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997" y="320842"/>
            <a:ext cx="4039045" cy="673769"/>
          </a:xfrm>
        </p:spPr>
        <p:txBody>
          <a:bodyPr>
            <a:normAutofit/>
          </a:bodyPr>
          <a:lstStyle/>
          <a:p>
            <a:r>
              <a:rPr lang="tr-TR" dirty="0" smtClean="0"/>
              <a:t>Öfkeyi Dışa Vurma</a:t>
            </a:r>
            <a:endParaRPr lang="tr-TR" dirty="0"/>
          </a:p>
        </p:txBody>
      </p:sp>
      <p:sp>
        <p:nvSpPr>
          <p:cNvPr id="3" name="İçerik Yer Tutucusu 2"/>
          <p:cNvSpPr>
            <a:spLocks noGrp="1"/>
          </p:cNvSpPr>
          <p:nvPr>
            <p:ph idx="1"/>
          </p:nvPr>
        </p:nvSpPr>
        <p:spPr>
          <a:xfrm>
            <a:off x="548997" y="1277049"/>
            <a:ext cx="8745215" cy="4899161"/>
          </a:xfrm>
        </p:spPr>
        <p:txBody>
          <a:bodyPr>
            <a:normAutofit/>
          </a:bodyPr>
          <a:lstStyle/>
          <a:p>
            <a:pPr marL="0" indent="0">
              <a:buNone/>
            </a:pPr>
            <a:r>
              <a:rPr lang="tr-TR" b="1" dirty="0" smtClean="0"/>
              <a:t>Aktif Agresif </a:t>
            </a:r>
          </a:p>
          <a:p>
            <a:r>
              <a:rPr lang="tr-TR" dirty="0" smtClean="0"/>
              <a:t>Sözel – Fiziksel tepkiler şeklinde dışa vurulur.</a:t>
            </a:r>
          </a:p>
          <a:p>
            <a:r>
              <a:rPr lang="tr-TR" dirty="0" smtClean="0"/>
              <a:t>Birey </a:t>
            </a:r>
            <a:r>
              <a:rPr lang="tr-TR" dirty="0"/>
              <a:t>karşısındaki kişiye öfke anında saldırgan veya yıkıcı tepkilerde bulunabilir</a:t>
            </a:r>
            <a:r>
              <a:rPr lang="tr-TR" dirty="0" smtClean="0"/>
              <a:t>.</a:t>
            </a:r>
          </a:p>
          <a:p>
            <a:pPr algn="just"/>
            <a:r>
              <a:rPr lang="tr-TR" dirty="0" smtClean="0"/>
              <a:t>Karşıdaki </a:t>
            </a:r>
            <a:r>
              <a:rPr lang="tr-TR" dirty="0"/>
              <a:t>kişiye hissettirmeden alaylarla, pasif saldırganlıkla </a:t>
            </a:r>
            <a:r>
              <a:rPr lang="tr-TR" dirty="0" smtClean="0"/>
              <a:t>veyahut </a:t>
            </a:r>
            <a:r>
              <a:rPr lang="tr-TR" dirty="0"/>
              <a:t>da incitici kelimelerle </a:t>
            </a:r>
            <a:r>
              <a:rPr lang="tr-TR" dirty="0" smtClean="0"/>
              <a:t>öfkesini </a:t>
            </a:r>
            <a:r>
              <a:rPr lang="tr-TR" dirty="0"/>
              <a:t>gösterebilir. </a:t>
            </a:r>
            <a:endParaRPr lang="tr-TR" dirty="0" smtClean="0"/>
          </a:p>
          <a:p>
            <a:pPr algn="just"/>
            <a:r>
              <a:rPr lang="tr-TR" dirty="0" smtClean="0"/>
              <a:t>Yaşanan </a:t>
            </a:r>
            <a:r>
              <a:rPr lang="tr-TR" dirty="0"/>
              <a:t>bu gerginlikler çözülmediği taktirde kişilerarasında iletişim </a:t>
            </a:r>
            <a:r>
              <a:rPr lang="tr-TR" dirty="0" smtClean="0"/>
              <a:t>bozukluklarına</a:t>
            </a:r>
            <a:r>
              <a:rPr lang="tr-TR" dirty="0"/>
              <a:t>, derin ayrılıklara ve incinmelere neden </a:t>
            </a:r>
            <a:r>
              <a:rPr lang="tr-TR" dirty="0" smtClean="0"/>
              <a:t>olabilir.</a:t>
            </a:r>
          </a:p>
          <a:p>
            <a:pPr algn="just"/>
            <a:r>
              <a:rPr lang="tr-TR" dirty="0"/>
              <a:t>Birey, öfkeyi dışa vurarak bir rahatlama yaşayabilir. Ancak sonuçları itibari ile birey, derin pişmanlıklar yaşayabilir </a:t>
            </a:r>
            <a:endParaRPr lang="tr-TR" dirty="0" smtClean="0"/>
          </a:p>
          <a:p>
            <a:pPr algn="just"/>
            <a:r>
              <a:rPr lang="tr-TR" dirty="0"/>
              <a:t>sıklıkla öfke yaşayan ve yaşadıkları bu öfkeyi dışa vuran bireylerin genelde aşırı kontrol dürtüsü olan ve ben bilirimci kişiler olduğunu belirtmiştir. </a:t>
            </a:r>
            <a:endParaRPr lang="tr-TR" dirty="0" smtClean="0"/>
          </a:p>
        </p:txBody>
      </p:sp>
      <p:pic>
        <p:nvPicPr>
          <p:cNvPr id="5" name="Picture 2" descr="C:\Users\ASUS\Desktop\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916" y="-126292"/>
            <a:ext cx="3080084" cy="2806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86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5447" y="172872"/>
            <a:ext cx="8596668" cy="858982"/>
          </a:xfrm>
        </p:spPr>
        <p:txBody>
          <a:bodyPr/>
          <a:lstStyle/>
          <a:p>
            <a:r>
              <a:rPr lang="tr-TR" dirty="0" smtClean="0"/>
              <a:t>Öfke Döngüsü</a:t>
            </a:r>
            <a:endParaRPr lang="tr-TR" dirty="0"/>
          </a:p>
        </p:txBody>
      </p:sp>
      <p:sp>
        <p:nvSpPr>
          <p:cNvPr id="3" name="İçerik Yer Tutucusu 2"/>
          <p:cNvSpPr>
            <a:spLocks noGrp="1"/>
          </p:cNvSpPr>
          <p:nvPr>
            <p:ph idx="1"/>
          </p:nvPr>
        </p:nvSpPr>
        <p:spPr>
          <a:xfrm>
            <a:off x="800163" y="1031854"/>
            <a:ext cx="5023121" cy="5491776"/>
          </a:xfrm>
        </p:spPr>
        <p:txBody>
          <a:bodyPr>
            <a:normAutofit fontScale="92500" lnSpcReduction="10000"/>
          </a:bodyPr>
          <a:lstStyle/>
          <a:p>
            <a:pPr marL="0" indent="0">
              <a:buNone/>
            </a:pPr>
            <a:r>
              <a:rPr lang="tr-TR" b="1" dirty="0" smtClean="0"/>
              <a:t>1.Gerginlik Evresi ( </a:t>
            </a:r>
            <a:r>
              <a:rPr lang="tr-TR" b="1" dirty="0" err="1" smtClean="0"/>
              <a:t>Escalation</a:t>
            </a:r>
            <a:r>
              <a:rPr lang="tr-TR" b="1" dirty="0" smtClean="0"/>
              <a:t> )</a:t>
            </a:r>
          </a:p>
          <a:p>
            <a:r>
              <a:rPr lang="tr-TR" dirty="0" smtClean="0"/>
              <a:t>İnkar veya dışavurumu önemsememe</a:t>
            </a:r>
          </a:p>
          <a:p>
            <a:r>
              <a:rPr lang="tr-TR" dirty="0" smtClean="0"/>
              <a:t>Artmış düşmanlık ve gözdağı</a:t>
            </a:r>
          </a:p>
          <a:p>
            <a:r>
              <a:rPr lang="tr-TR" dirty="0" smtClean="0"/>
              <a:t>Daha sık ve yoğun öfke</a:t>
            </a:r>
          </a:p>
          <a:p>
            <a:endParaRPr lang="tr-TR" dirty="0" smtClean="0"/>
          </a:p>
          <a:p>
            <a:pPr marL="0" indent="0">
              <a:buNone/>
            </a:pPr>
            <a:r>
              <a:rPr lang="tr-TR" b="1" dirty="0" smtClean="0"/>
              <a:t>2.Patlama Evresi ( </a:t>
            </a:r>
            <a:r>
              <a:rPr lang="tr-TR" b="1" dirty="0" err="1" smtClean="0"/>
              <a:t>Explosion</a:t>
            </a:r>
            <a:r>
              <a:rPr lang="tr-TR" b="1" dirty="0" smtClean="0"/>
              <a:t> )</a:t>
            </a:r>
          </a:p>
          <a:p>
            <a:r>
              <a:rPr lang="tr-TR" dirty="0" smtClean="0"/>
              <a:t>Fiziksel ve sözel saldırganlık</a:t>
            </a:r>
          </a:p>
          <a:p>
            <a:r>
              <a:rPr lang="tr-TR" dirty="0" smtClean="0"/>
              <a:t>Gerilimin boşaltımı ( Hafif----Şiddetli)</a:t>
            </a:r>
          </a:p>
          <a:p>
            <a:r>
              <a:rPr lang="tr-TR" dirty="0" smtClean="0"/>
              <a:t>Yıkıcılık</a:t>
            </a:r>
          </a:p>
          <a:p>
            <a:endParaRPr lang="tr-TR" dirty="0" smtClean="0"/>
          </a:p>
          <a:p>
            <a:pPr marL="0" indent="0">
              <a:buNone/>
            </a:pPr>
            <a:r>
              <a:rPr lang="tr-TR" b="1" dirty="0" smtClean="0"/>
              <a:t>3.Patlama Sonrası Evre ( Post </a:t>
            </a:r>
            <a:r>
              <a:rPr lang="tr-TR" b="1" dirty="0" err="1" smtClean="0"/>
              <a:t>Explosion</a:t>
            </a:r>
            <a:r>
              <a:rPr lang="tr-TR" b="1" dirty="0" smtClean="0"/>
              <a:t>)</a:t>
            </a:r>
          </a:p>
          <a:p>
            <a:r>
              <a:rPr lang="tr-TR" dirty="0" smtClean="0"/>
              <a:t>Suçluluk ve Utanç</a:t>
            </a:r>
          </a:p>
          <a:p>
            <a:r>
              <a:rPr lang="tr-TR" dirty="0" smtClean="0"/>
              <a:t>Telafi etme, Özür dileme</a:t>
            </a:r>
          </a:p>
          <a:p>
            <a:r>
              <a:rPr lang="tr-TR" dirty="0" smtClean="0"/>
              <a:t>Karşılıklı suçlama</a:t>
            </a:r>
          </a:p>
          <a:p>
            <a:r>
              <a:rPr lang="tr-TR" dirty="0" smtClean="0"/>
              <a:t>Hırpalama, ceza, sert tepkiler</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371" y="1031854"/>
            <a:ext cx="6623952" cy="5080188"/>
          </a:xfrm>
          <a:prstGeom prst="rect">
            <a:avLst/>
          </a:prstGeom>
          <a:ln>
            <a:noFill/>
          </a:ln>
          <a:effectLst>
            <a:softEdge rad="112500"/>
          </a:effectLst>
        </p:spPr>
      </p:pic>
    </p:spTree>
    <p:extLst>
      <p:ext uri="{BB962C8B-B14F-4D97-AF65-F5344CB8AC3E}">
        <p14:creationId xmlns:p14="http://schemas.microsoft.com/office/powerpoint/2010/main" val="61133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616" y="350291"/>
            <a:ext cx="8801385" cy="1642281"/>
          </a:xfrm>
        </p:spPr>
        <p:txBody>
          <a:bodyPr>
            <a:normAutofit fontScale="90000"/>
          </a:bodyPr>
          <a:lstStyle/>
          <a:p>
            <a:r>
              <a:rPr lang="tr-TR" u="sng" dirty="0" smtClean="0"/>
              <a:t>Bir Araştırma</a:t>
            </a:r>
            <a:r>
              <a:rPr lang="tr-TR" dirty="0" smtClean="0"/>
              <a:t>: ( 2016 )</a:t>
            </a:r>
            <a:br>
              <a:rPr lang="tr-TR" dirty="0" smtClean="0"/>
            </a:br>
            <a:r>
              <a:rPr lang="en-US" dirty="0" smtClean="0"/>
              <a:t>Polislerin </a:t>
            </a:r>
            <a:r>
              <a:rPr lang="en-US" dirty="0"/>
              <a:t>Kişilerarası Problem Çözme Becerileri ile Öfke ve Öfke İfade Tarzları</a:t>
            </a:r>
            <a:endParaRPr lang="tr-TR" dirty="0"/>
          </a:p>
        </p:txBody>
      </p:sp>
      <p:sp>
        <p:nvSpPr>
          <p:cNvPr id="3" name="İçerik Yer Tutucusu 2"/>
          <p:cNvSpPr>
            <a:spLocks noGrp="1"/>
          </p:cNvSpPr>
          <p:nvPr>
            <p:ph idx="1"/>
          </p:nvPr>
        </p:nvSpPr>
        <p:spPr/>
        <p:txBody>
          <a:bodyPr>
            <a:normAutofit lnSpcReduction="10000"/>
          </a:bodyPr>
          <a:lstStyle/>
          <a:p>
            <a:r>
              <a:rPr lang="tr-TR" b="1" dirty="0" smtClean="0"/>
              <a:t>Benlik Saygısı</a:t>
            </a:r>
            <a:r>
              <a:rPr lang="tr-TR" dirty="0" smtClean="0"/>
              <a:t>; kişinin </a:t>
            </a:r>
            <a:r>
              <a:rPr lang="tr-TR" dirty="0"/>
              <a:t>kendisine karşı olumlu ve olumsuz tutumlarının toplamından </a:t>
            </a:r>
            <a:r>
              <a:rPr lang="tr-TR" dirty="0" smtClean="0"/>
              <a:t>oluşan kişisel değer kavramlarından </a:t>
            </a:r>
            <a:r>
              <a:rPr lang="tr-TR" dirty="0"/>
              <a:t>birisidir. </a:t>
            </a:r>
            <a:endParaRPr lang="tr-TR" dirty="0" smtClean="0"/>
          </a:p>
          <a:p>
            <a:r>
              <a:rPr lang="tr-TR" b="1" dirty="0" smtClean="0"/>
              <a:t>Olumlu </a:t>
            </a:r>
            <a:r>
              <a:rPr lang="tr-TR" b="1" dirty="0"/>
              <a:t>benlik saygısı</a:t>
            </a:r>
            <a:r>
              <a:rPr lang="tr-TR" dirty="0"/>
              <a:t>, bireyin kendini kabul etmesi, kendine değer vermesi ve kendine güvenmesidir. </a:t>
            </a:r>
            <a:endParaRPr lang="tr-TR" dirty="0" smtClean="0"/>
          </a:p>
          <a:p>
            <a:r>
              <a:rPr lang="tr-TR" b="1" dirty="0" smtClean="0"/>
              <a:t>Benlik </a:t>
            </a:r>
            <a:r>
              <a:rPr lang="tr-TR" b="1" dirty="0"/>
              <a:t>saygısı yüksek</a:t>
            </a:r>
            <a:r>
              <a:rPr lang="tr-TR" dirty="0"/>
              <a:t> olan kişiler </a:t>
            </a:r>
            <a:r>
              <a:rPr lang="tr-TR" i="1" dirty="0"/>
              <a:t>güçlü yönlerini tanır </a:t>
            </a:r>
            <a:r>
              <a:rPr lang="tr-TR" dirty="0"/>
              <a:t>ve kendilerini olumlu değerlendirirler. Dolayısıyla yetersiz veya zayıf oldukları yönlerini geliştirmeye çabalarlar. </a:t>
            </a:r>
            <a:endParaRPr lang="tr-TR" dirty="0" smtClean="0"/>
          </a:p>
          <a:p>
            <a:r>
              <a:rPr lang="tr-TR" b="1" dirty="0" smtClean="0"/>
              <a:t>Benlik </a:t>
            </a:r>
            <a:r>
              <a:rPr lang="tr-TR" b="1" dirty="0"/>
              <a:t>saygısı düşük</a:t>
            </a:r>
            <a:r>
              <a:rPr lang="tr-TR" dirty="0"/>
              <a:t> </a:t>
            </a:r>
            <a:r>
              <a:rPr lang="tr-TR" dirty="0" smtClean="0"/>
              <a:t>olanların, özgüveni </a:t>
            </a:r>
            <a:r>
              <a:rPr lang="tr-TR" dirty="0"/>
              <a:t>de düşük olur. Bu </a:t>
            </a:r>
            <a:r>
              <a:rPr lang="tr-TR" dirty="0" smtClean="0"/>
              <a:t>bireylerin, bir başkasına </a:t>
            </a:r>
            <a:r>
              <a:rPr lang="tr-TR" dirty="0"/>
              <a:t>bağımlı, utangaç, daha otoriter, meraksız kişiler olduğu </a:t>
            </a:r>
            <a:r>
              <a:rPr lang="tr-TR" dirty="0" smtClean="0"/>
              <a:t>vurgulanmıştır.</a:t>
            </a:r>
          </a:p>
          <a:p>
            <a:r>
              <a:rPr lang="tr-TR" b="1" dirty="0" smtClean="0"/>
              <a:t>Araştırmada; Benlik </a:t>
            </a:r>
            <a:r>
              <a:rPr lang="tr-TR" b="1" dirty="0"/>
              <a:t>saygısı yüksek </a:t>
            </a:r>
            <a:r>
              <a:rPr lang="tr-TR" b="1" dirty="0" smtClean="0"/>
              <a:t>polislerin, </a:t>
            </a:r>
            <a:r>
              <a:rPr lang="tr-TR" b="1" dirty="0"/>
              <a:t>etkili kişilerarası problem çözme becerilerini kullanmaları ve öfkelerini kontrol etmeyi daha iyi şekilde </a:t>
            </a:r>
            <a:r>
              <a:rPr lang="tr-TR" b="1" dirty="0" smtClean="0"/>
              <a:t>başardıkları…</a:t>
            </a:r>
          </a:p>
          <a:p>
            <a:endParaRPr lang="tr-TR" dirty="0" smtClean="0"/>
          </a:p>
          <a:p>
            <a:endParaRPr lang="tr-TR" dirty="0"/>
          </a:p>
        </p:txBody>
      </p:sp>
    </p:spTree>
    <p:extLst>
      <p:ext uri="{BB962C8B-B14F-4D97-AF65-F5344CB8AC3E}">
        <p14:creationId xmlns:p14="http://schemas.microsoft.com/office/powerpoint/2010/main" val="408126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1197961" cy="754251"/>
          </a:xfrm>
        </p:spPr>
        <p:txBody>
          <a:bodyPr>
            <a:noAutofit/>
          </a:bodyPr>
          <a:lstStyle/>
          <a:p>
            <a:pPr algn="ctr"/>
            <a:r>
              <a:rPr lang="tr-TR" sz="4000" dirty="0" smtClean="0"/>
              <a:t>&gt;&gt;&gt;</a:t>
            </a:r>
            <a:endParaRPr lang="tr-TR" sz="4000" dirty="0"/>
          </a:p>
        </p:txBody>
      </p:sp>
      <p:sp>
        <p:nvSpPr>
          <p:cNvPr id="3" name="İçerik Yer Tutucusu 2"/>
          <p:cNvSpPr>
            <a:spLocks noGrp="1"/>
          </p:cNvSpPr>
          <p:nvPr>
            <p:ph idx="1"/>
          </p:nvPr>
        </p:nvSpPr>
        <p:spPr>
          <a:xfrm>
            <a:off x="418454" y="1363851"/>
            <a:ext cx="8855548" cy="4677511"/>
          </a:xfrm>
        </p:spPr>
        <p:txBody>
          <a:bodyPr>
            <a:normAutofit fontScale="92500" lnSpcReduction="10000"/>
          </a:bodyPr>
          <a:lstStyle/>
          <a:p>
            <a:pPr algn="just"/>
            <a:r>
              <a:rPr lang="tr-TR" dirty="0" smtClean="0"/>
              <a:t>Polislerin; </a:t>
            </a:r>
            <a:r>
              <a:rPr lang="tr-TR" b="1" dirty="0"/>
              <a:t>kişilerarası problem çözme becerileri, hizmet süresine göre anlamlı düzeyde farklıdır.</a:t>
            </a:r>
            <a:r>
              <a:rPr lang="tr-TR" dirty="0"/>
              <a:t> Hizmet süresi 1-5 yıl olan polislerin probleme olumsuz yaklaşım düzeyleri, 6-15 yıl hizmet süresi olan polislerden anlamlı olarak daha </a:t>
            </a:r>
            <a:r>
              <a:rPr lang="tr-TR" dirty="0" smtClean="0"/>
              <a:t>yüksektir.</a:t>
            </a:r>
          </a:p>
          <a:p>
            <a:pPr algn="just"/>
            <a:r>
              <a:rPr lang="tr-TR" dirty="0" smtClean="0"/>
              <a:t>1-5 yıllık (genç) polisler, çoğu halen geç ergenlik dönemi içerisinde olduklarından, </a:t>
            </a:r>
            <a:r>
              <a:rPr lang="tr-TR" b="1" dirty="0" smtClean="0"/>
              <a:t>deneyimsizlik, kararsızlık, sebatkar olmama </a:t>
            </a:r>
            <a:r>
              <a:rPr lang="tr-TR" dirty="0" smtClean="0"/>
              <a:t>özellikleri gösterebilirler. Genç polisler </a:t>
            </a:r>
            <a:r>
              <a:rPr lang="tr-TR" b="1" dirty="0" smtClean="0"/>
              <a:t>mesleki olarak zarar görebilecekleri</a:t>
            </a:r>
            <a:r>
              <a:rPr lang="tr-TR" dirty="0" smtClean="0"/>
              <a:t>, </a:t>
            </a:r>
            <a:r>
              <a:rPr lang="tr-TR" b="1" dirty="0" smtClean="0"/>
              <a:t>işlerini kaybedebilecekleri </a:t>
            </a:r>
            <a:r>
              <a:rPr lang="tr-TR" dirty="0" smtClean="0"/>
              <a:t>endişesiyle kişilerarası problemlerin çözümünde sorumluluk almayabilir, harekete geçmeyebilir ve ilk adımı atma hususunda isteksizlik gösterebilirler. </a:t>
            </a:r>
          </a:p>
          <a:p>
            <a:pPr algn="just"/>
            <a:r>
              <a:rPr lang="tr-TR" dirty="0"/>
              <a:t>1-5 yıl hizmet süresi olan polislerin, 6-15 yıllık polislere göre, </a:t>
            </a:r>
            <a:r>
              <a:rPr lang="tr-TR" b="1" dirty="0"/>
              <a:t>sürekli öfke düzeylerinin daha yüksek </a:t>
            </a:r>
            <a:r>
              <a:rPr lang="tr-TR" dirty="0"/>
              <a:t>olduğu yönündedir. Hizmet süresi 1-5 yıl olan polislerin çoğu 20-25 yaş arasında olduklarından, </a:t>
            </a:r>
            <a:r>
              <a:rPr lang="tr-TR" b="1" dirty="0"/>
              <a:t>yaşam ve mesleki </a:t>
            </a:r>
            <a:r>
              <a:rPr lang="tr-TR" b="1" dirty="0" smtClean="0"/>
              <a:t>deneyim eksikliği sebebiyle </a:t>
            </a:r>
            <a:r>
              <a:rPr lang="tr-TR" b="1" dirty="0"/>
              <a:t>engellenme toleransları </a:t>
            </a:r>
            <a:r>
              <a:rPr lang="tr-TR" b="1" dirty="0" smtClean="0"/>
              <a:t>düşük olmaktadır.</a:t>
            </a:r>
            <a:endParaRPr lang="tr-TR" dirty="0"/>
          </a:p>
          <a:p>
            <a:pPr algn="just"/>
            <a:r>
              <a:rPr lang="tr-TR" b="1" dirty="0" smtClean="0"/>
              <a:t>Mesleki </a:t>
            </a:r>
            <a:r>
              <a:rPr lang="tr-TR" b="1" dirty="0"/>
              <a:t>katı </a:t>
            </a:r>
            <a:r>
              <a:rPr lang="tr-TR" b="1" dirty="0" smtClean="0"/>
              <a:t>kurallar ve disiplin, </a:t>
            </a:r>
            <a:r>
              <a:rPr lang="tr-TR" b="1" dirty="0"/>
              <a:t>katı hiyerarşik </a:t>
            </a:r>
            <a:r>
              <a:rPr lang="tr-TR" b="1" dirty="0" smtClean="0"/>
              <a:t>yapı, </a:t>
            </a:r>
            <a:r>
              <a:rPr lang="tr-TR" dirty="0"/>
              <a:t>uyum</a:t>
            </a:r>
            <a:r>
              <a:rPr lang="tr-TR" b="1" dirty="0"/>
              <a:t> </a:t>
            </a:r>
            <a:r>
              <a:rPr lang="tr-TR" dirty="0" smtClean="0"/>
              <a:t>sağlamada zorluk yaşanmasına sebep olabiliyor. U</a:t>
            </a:r>
            <a:r>
              <a:rPr lang="tr-TR" b="1" dirty="0" smtClean="0"/>
              <a:t>yum sürecindeki bu gibi </a:t>
            </a:r>
            <a:r>
              <a:rPr lang="tr-TR" b="1" dirty="0"/>
              <a:t>zorluklar ve </a:t>
            </a:r>
            <a:r>
              <a:rPr lang="tr-TR" b="1" dirty="0" smtClean="0"/>
              <a:t>mesleğin sorun odaklı çalışma zorunluluğu, öfke kontrolü sağlayamama durumunda mesleki açıdan zarar görebilme endişesi </a:t>
            </a:r>
            <a:r>
              <a:rPr lang="tr-TR" dirty="0"/>
              <a:t>ve </a:t>
            </a:r>
            <a:r>
              <a:rPr lang="tr-TR" b="1" dirty="0" smtClean="0"/>
              <a:t>öfkesini </a:t>
            </a:r>
            <a:r>
              <a:rPr lang="tr-TR" b="1" dirty="0"/>
              <a:t>uygun biçimde ortaya </a:t>
            </a:r>
            <a:r>
              <a:rPr lang="tr-TR" b="1" dirty="0" smtClean="0"/>
              <a:t>koyamaması</a:t>
            </a:r>
            <a:r>
              <a:rPr lang="tr-TR" dirty="0" smtClean="0"/>
              <a:t> gibi durumlar </a:t>
            </a:r>
            <a:r>
              <a:rPr lang="tr-TR" dirty="0"/>
              <a:t>sürekli öfke düzeyleri </a:t>
            </a:r>
            <a:r>
              <a:rPr lang="tr-TR" dirty="0" smtClean="0"/>
              <a:t>yükseltmektedir.</a:t>
            </a:r>
            <a:endParaRPr lang="tr-TR" dirty="0"/>
          </a:p>
        </p:txBody>
      </p:sp>
    </p:spTree>
    <p:extLst>
      <p:ext uri="{BB962C8B-B14F-4D97-AF65-F5344CB8AC3E}">
        <p14:creationId xmlns:p14="http://schemas.microsoft.com/office/powerpoint/2010/main" val="3953437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6600" y="529389"/>
            <a:ext cx="10529126" cy="4652211"/>
          </a:xfrm>
        </p:spPr>
        <p:txBody>
          <a:bodyPr>
            <a:normAutofit fontScale="92500" lnSpcReduction="20000"/>
          </a:bodyPr>
          <a:lstStyle/>
          <a:p>
            <a:pPr algn="ctr"/>
            <a:endParaRPr lang="tr-TR" dirty="0" smtClean="0"/>
          </a:p>
          <a:p>
            <a:pPr marL="0" indent="0" algn="ctr">
              <a:buNone/>
            </a:pPr>
            <a:r>
              <a:rPr lang="tr-TR" dirty="0" smtClean="0"/>
              <a:t>	Unutmayın, ÖFKE </a:t>
            </a:r>
            <a:r>
              <a:rPr lang="tr-TR" dirty="0" err="1" smtClean="0"/>
              <a:t>yi</a:t>
            </a:r>
            <a:r>
              <a:rPr lang="tr-TR" dirty="0" smtClean="0"/>
              <a:t> yok edemezsiniz, edebilseniz  bile bu çok iyi bir fikir olmayacaktır.</a:t>
            </a:r>
          </a:p>
          <a:p>
            <a:pPr marL="0" indent="0" algn="ctr">
              <a:buNone/>
            </a:pPr>
            <a:r>
              <a:rPr lang="tr-TR" dirty="0" smtClean="0"/>
              <a:t>Tüm çabalarınıza rağmen sizi öfkelendirecek olaylar olacaktır. </a:t>
            </a:r>
          </a:p>
          <a:p>
            <a:pPr marL="0" indent="0" algn="ctr">
              <a:buNone/>
            </a:pPr>
            <a:endParaRPr lang="tr-TR" dirty="0" smtClean="0"/>
          </a:p>
          <a:p>
            <a:pPr marL="0" indent="0" algn="ctr">
              <a:buNone/>
            </a:pPr>
            <a:r>
              <a:rPr lang="tr-TR" dirty="0" smtClean="0"/>
              <a:t>Yaşam her zaman için engellerle, acılarla, kayıplarla ve diğer insanların onlardan beklemediğiniz davranışlarla dolu olacaktır. Bunu değiştiremezsiniz.</a:t>
            </a:r>
          </a:p>
          <a:p>
            <a:pPr marL="0" indent="0" algn="ctr">
              <a:buNone/>
            </a:pPr>
            <a:endParaRPr lang="tr-TR" dirty="0" smtClean="0"/>
          </a:p>
          <a:p>
            <a:pPr marL="0" indent="0" algn="ctr">
              <a:buNone/>
            </a:pPr>
            <a:r>
              <a:rPr lang="tr-TR" dirty="0" smtClean="0"/>
              <a:t>Ama bu olayların sizi etkileme biçimini değiştirebilirsiniz. Kızgınlık ve öfke tepkilerinizi kontrol ederek, uzun vadede onların sizi daha mutsuz kılmasını önleyebilirsiniz.</a:t>
            </a:r>
          </a:p>
          <a:p>
            <a:pPr marL="0" indent="0">
              <a:buNone/>
            </a:pPr>
            <a:endParaRPr lang="tr-TR" dirty="0" smtClean="0"/>
          </a:p>
          <a:p>
            <a:pPr marL="0" indent="0" algn="ctr">
              <a:buNone/>
            </a:pPr>
            <a:r>
              <a:rPr lang="tr-TR" dirty="0" smtClean="0"/>
              <a:t>     Normal </a:t>
            </a:r>
            <a:r>
              <a:rPr lang="tr-TR" dirty="0"/>
              <a:t>insanlardan sizi farklı </a:t>
            </a:r>
            <a:r>
              <a:rPr lang="tr-TR" dirty="0" smtClean="0"/>
              <a:t>kılan</a:t>
            </a:r>
          </a:p>
          <a:p>
            <a:pPr marL="0" indent="0" algn="ctr">
              <a:buNone/>
            </a:pPr>
            <a:r>
              <a:rPr lang="tr-TR" b="1" dirty="0" smtClean="0"/>
              <a:t>	Kamu görevi </a:t>
            </a:r>
            <a:r>
              <a:rPr lang="tr-TR" b="1" dirty="0"/>
              <a:t>ve </a:t>
            </a:r>
            <a:r>
              <a:rPr lang="tr-TR" b="1" dirty="0" smtClean="0"/>
              <a:t>üniforma,</a:t>
            </a:r>
          </a:p>
          <a:p>
            <a:pPr marL="0" indent="0" algn="ctr">
              <a:buNone/>
            </a:pPr>
            <a:r>
              <a:rPr lang="tr-TR" b="1" dirty="0" smtClean="0"/>
              <a:t>	Mevzuatın </a:t>
            </a:r>
            <a:r>
              <a:rPr lang="tr-TR" b="1" dirty="0"/>
              <a:t>belirlediği </a:t>
            </a:r>
            <a:r>
              <a:rPr lang="tr-TR" b="1" dirty="0" smtClean="0"/>
              <a:t>sınırlar,</a:t>
            </a:r>
            <a:endParaRPr lang="tr-TR" dirty="0"/>
          </a:p>
          <a:p>
            <a:pPr marL="0" indent="0" algn="ctr">
              <a:buNone/>
            </a:pPr>
            <a:r>
              <a:rPr lang="tr-TR" dirty="0" smtClean="0"/>
              <a:t>Öfke </a:t>
            </a:r>
            <a:r>
              <a:rPr lang="tr-TR" dirty="0"/>
              <a:t>ve diğer duyguların kontrolünü zorunlu kılan </a:t>
            </a:r>
            <a:r>
              <a:rPr lang="tr-TR" b="1" dirty="0"/>
              <a:t>İŞ hayatı</a:t>
            </a:r>
          </a:p>
          <a:p>
            <a:endParaRPr lang="tr-TR" dirty="0"/>
          </a:p>
        </p:txBody>
      </p:sp>
      <p:pic>
        <p:nvPicPr>
          <p:cNvPr id="5" name="Picture 2" descr="C:\Users\ASUS\Desktop\imagesCA3B0WP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867" y="5181600"/>
            <a:ext cx="3554183" cy="1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74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0024" y="304800"/>
            <a:ext cx="8596668" cy="786065"/>
          </a:xfrm>
        </p:spPr>
        <p:txBody>
          <a:bodyPr/>
          <a:lstStyle/>
          <a:p>
            <a:r>
              <a:rPr lang="tr-TR" dirty="0" smtClean="0"/>
              <a:t>Öfke Kontrolünde Yapılabilecekler</a:t>
            </a:r>
            <a:endParaRPr lang="tr-TR" dirty="0"/>
          </a:p>
        </p:txBody>
      </p:sp>
      <p:sp>
        <p:nvSpPr>
          <p:cNvPr id="3" name="İçerik Yer Tutucusu 2"/>
          <p:cNvSpPr>
            <a:spLocks noGrp="1"/>
          </p:cNvSpPr>
          <p:nvPr>
            <p:ph idx="1"/>
          </p:nvPr>
        </p:nvSpPr>
        <p:spPr>
          <a:xfrm>
            <a:off x="272716" y="1267327"/>
            <a:ext cx="8871284" cy="2678666"/>
          </a:xfrm>
        </p:spPr>
        <p:txBody>
          <a:bodyPr>
            <a:normAutofit/>
          </a:bodyPr>
          <a:lstStyle/>
          <a:p>
            <a:r>
              <a:rPr lang="tr-TR" dirty="0" smtClean="0"/>
              <a:t>Kaliteli Uyku</a:t>
            </a:r>
          </a:p>
          <a:p>
            <a:r>
              <a:rPr lang="tr-TR" dirty="0" smtClean="0"/>
              <a:t>Dengeli ve Sağlıklı Beslenme</a:t>
            </a:r>
          </a:p>
          <a:p>
            <a:r>
              <a:rPr lang="tr-TR" dirty="0" smtClean="0"/>
              <a:t>Dengeli Vücut Kimyası</a:t>
            </a:r>
          </a:p>
          <a:p>
            <a:r>
              <a:rPr lang="tr-TR" dirty="0" smtClean="0"/>
              <a:t>Sağlık Kontrolü ve Öfke Tetikleyici Sağlık Sorunlarının Çözümü ( Guatr vd. )...</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946" y="4122455"/>
            <a:ext cx="7560824" cy="2495072"/>
          </a:xfrm>
          <a:prstGeom prst="rect">
            <a:avLst/>
          </a:prstGeom>
        </p:spPr>
      </p:pic>
    </p:spTree>
    <p:extLst>
      <p:ext uri="{BB962C8B-B14F-4D97-AF65-F5344CB8AC3E}">
        <p14:creationId xmlns:p14="http://schemas.microsoft.com/office/powerpoint/2010/main" val="411455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3830" y="2068314"/>
            <a:ext cx="6141920" cy="3474209"/>
          </a:xfrm>
        </p:spPr>
        <p:txBody>
          <a:bodyPr>
            <a:normAutofit/>
          </a:bodyPr>
          <a:lstStyle/>
          <a:p>
            <a:r>
              <a:rPr lang="tr-TR" sz="2000" dirty="0" smtClean="0"/>
              <a:t>Öfke Nedir ? </a:t>
            </a:r>
          </a:p>
          <a:p>
            <a:r>
              <a:rPr lang="tr-TR" sz="2000" dirty="0" err="1" smtClean="0"/>
              <a:t>Öfke’nin</a:t>
            </a:r>
            <a:r>
              <a:rPr lang="tr-TR" sz="2000" dirty="0" smtClean="0"/>
              <a:t> Anatomisi / </a:t>
            </a:r>
            <a:r>
              <a:rPr lang="tr-TR" sz="2000" dirty="0" err="1" smtClean="0"/>
              <a:t>Öfke’yi</a:t>
            </a:r>
            <a:r>
              <a:rPr lang="tr-TR" sz="2000" dirty="0" smtClean="0"/>
              <a:t> Anlamak</a:t>
            </a:r>
          </a:p>
          <a:p>
            <a:r>
              <a:rPr lang="tr-TR" sz="2000" dirty="0" smtClean="0"/>
              <a:t>Öfke Nedenleri</a:t>
            </a:r>
          </a:p>
          <a:p>
            <a:r>
              <a:rPr lang="tr-TR" sz="2000" dirty="0" smtClean="0"/>
              <a:t>Öfkenin Boyutları</a:t>
            </a:r>
          </a:p>
          <a:p>
            <a:r>
              <a:rPr lang="tr-TR" sz="2000" dirty="0"/>
              <a:t>Bir Araştırma…</a:t>
            </a:r>
          </a:p>
          <a:p>
            <a:r>
              <a:rPr lang="tr-TR" sz="2000" dirty="0" smtClean="0"/>
              <a:t>Öfke İfade Biçimleri</a:t>
            </a:r>
          </a:p>
          <a:p>
            <a:r>
              <a:rPr lang="tr-TR" sz="2000" dirty="0" smtClean="0"/>
              <a:t>Öfke ile Başa Çıkma / Kontrolü</a:t>
            </a:r>
          </a:p>
        </p:txBody>
      </p:sp>
      <p:sp>
        <p:nvSpPr>
          <p:cNvPr id="4" name="Metin kutusu 3"/>
          <p:cNvSpPr txBox="1"/>
          <p:nvPr/>
        </p:nvSpPr>
        <p:spPr>
          <a:xfrm>
            <a:off x="4488935" y="5804351"/>
            <a:ext cx="5489255" cy="830997"/>
          </a:xfrm>
          <a:prstGeom prst="rect">
            <a:avLst/>
          </a:prstGeom>
          <a:noFill/>
        </p:spPr>
        <p:txBody>
          <a:bodyPr wrap="square" rtlCol="0">
            <a:spAutoFit/>
          </a:bodyPr>
          <a:lstStyle/>
          <a:p>
            <a:pPr algn="ctr"/>
            <a:r>
              <a:rPr lang="tr-TR" sz="2400" b="1" dirty="0" smtClean="0">
                <a:latin typeface="2 WhoopT Do DNA" panose="00000400000000000000" pitchFamily="2" charset="0"/>
              </a:rPr>
              <a:t>Öfke gelir, göz kararır,</a:t>
            </a:r>
          </a:p>
          <a:p>
            <a:pPr algn="ctr"/>
            <a:r>
              <a:rPr lang="tr-TR" sz="2400" b="1" dirty="0" smtClean="0">
                <a:latin typeface="2 WhoopT Do DNA" panose="00000400000000000000" pitchFamily="2" charset="0"/>
              </a:rPr>
              <a:t>Öfke gider, yüz kızarır.</a:t>
            </a:r>
            <a:endParaRPr lang="tr-TR" sz="2400" b="1" dirty="0">
              <a:latin typeface="2 WhoopT Do DNA" panose="00000400000000000000" pitchFamily="2" charset="0"/>
            </a:endParaRPr>
          </a:p>
        </p:txBody>
      </p:sp>
      <p:sp>
        <p:nvSpPr>
          <p:cNvPr id="7" name="Dikdörtgen 6"/>
          <p:cNvSpPr/>
          <p:nvPr/>
        </p:nvSpPr>
        <p:spPr>
          <a:xfrm>
            <a:off x="505661" y="467657"/>
            <a:ext cx="6050121" cy="923330"/>
          </a:xfrm>
          <a:prstGeom prst="rect">
            <a:avLst/>
          </a:prstGeom>
          <a:noFill/>
        </p:spPr>
        <p:txBody>
          <a:bodyPr wrap="square" lIns="91440" tIns="45720" rIns="91440" bIns="45720">
            <a:spAutoFit/>
          </a:bodyPr>
          <a:lstStyle/>
          <a:p>
            <a:pPr algn="ctr"/>
            <a:r>
              <a:rPr lang="tr-TR" sz="5400" b="1" dirty="0" smtClean="0">
                <a:ln w="12700">
                  <a:solidFill>
                    <a:schemeClr val="tx2">
                      <a:lumMod val="75000"/>
                    </a:schemeClr>
                  </a:solidFill>
                  <a:prstDash val="solid"/>
                </a:ln>
                <a:solidFill>
                  <a:srgbClr val="FFFF00"/>
                </a:solidFill>
                <a:latin typeface="Jokerman" panose="04090605060D06020702" pitchFamily="82" charset="0"/>
              </a:rPr>
              <a:t>Sunum</a:t>
            </a:r>
            <a:r>
              <a:rPr lang="tr-TR" sz="5400" b="1" dirty="0" smtClean="0">
                <a:ln w="12700">
                  <a:solidFill>
                    <a:schemeClr val="tx2">
                      <a:lumMod val="75000"/>
                    </a:schemeClr>
                  </a:solidFill>
                  <a:prstDash val="solid"/>
                </a:ln>
                <a:solidFill>
                  <a:srgbClr val="FFFF00"/>
                </a:solidFill>
                <a:effectLst>
                  <a:outerShdw blurRad="38100" dist="38100" dir="2700000" algn="tl">
                    <a:srgbClr val="000000">
                      <a:alpha val="43137"/>
                    </a:srgbClr>
                  </a:outerShdw>
                </a:effectLst>
                <a:latin typeface="Jokerman" panose="04090605060D06020702" pitchFamily="82" charset="0"/>
              </a:rPr>
              <a:t> </a:t>
            </a:r>
            <a:r>
              <a:rPr lang="tr-TR" sz="5400" b="1" dirty="0" smtClean="0">
                <a:ln w="12700">
                  <a:solidFill>
                    <a:schemeClr val="tx2">
                      <a:lumMod val="75000"/>
                    </a:schemeClr>
                  </a:solidFill>
                  <a:prstDash val="solid"/>
                </a:ln>
                <a:solidFill>
                  <a:srgbClr val="FFFF00"/>
                </a:solidFill>
                <a:latin typeface="Jokerman" panose="04090605060D06020702" pitchFamily="82" charset="0"/>
              </a:rPr>
              <a:t>İçeriği</a:t>
            </a:r>
            <a:endParaRPr lang="tr-TR" sz="5400" b="1" cap="none" spc="0" dirty="0">
              <a:ln w="12700">
                <a:solidFill>
                  <a:schemeClr val="tx2">
                    <a:lumMod val="75000"/>
                  </a:schemeClr>
                </a:solidFill>
                <a:prstDash val="solid"/>
              </a:ln>
              <a:solidFill>
                <a:srgbClr val="FFFF00"/>
              </a:solidFill>
              <a:latin typeface="Jokerman" panose="04090605060D06020702" pitchFamily="82" charset="0"/>
            </a:endParaRPr>
          </a:p>
        </p:txBody>
      </p:sp>
    </p:spTree>
    <p:extLst>
      <p:ext uri="{BB962C8B-B14F-4D97-AF65-F5344CB8AC3E}">
        <p14:creationId xmlns:p14="http://schemas.microsoft.com/office/powerpoint/2010/main" val="1860157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C\Desktop\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4668253"/>
            <a:ext cx="2480192" cy="2189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620063" y="976775"/>
            <a:ext cx="2980266" cy="734351"/>
          </a:xfrm>
        </p:spPr>
        <p:txBody>
          <a:bodyPr>
            <a:normAutofit fontScale="90000"/>
          </a:bodyPr>
          <a:lstStyle/>
          <a:p>
            <a:r>
              <a:rPr lang="tr-TR" dirty="0" smtClean="0"/>
              <a:t>Nefes Egzersizi</a:t>
            </a:r>
            <a:br>
              <a:rPr lang="tr-TR" dirty="0" smtClean="0"/>
            </a:br>
            <a:endParaRPr lang="tr-TR" dirty="0"/>
          </a:p>
        </p:txBody>
      </p:sp>
      <p:sp>
        <p:nvSpPr>
          <p:cNvPr id="3" name="İçerik Yer Tutucusu 2"/>
          <p:cNvSpPr>
            <a:spLocks noGrp="1"/>
          </p:cNvSpPr>
          <p:nvPr>
            <p:ph idx="1"/>
          </p:nvPr>
        </p:nvSpPr>
        <p:spPr/>
        <p:txBody>
          <a:bodyPr/>
          <a:lstStyle/>
          <a:p>
            <a:pPr algn="just">
              <a:defRPr/>
            </a:pPr>
            <a:r>
              <a:rPr lang="tr-TR" dirty="0">
                <a:solidFill>
                  <a:schemeClr val="tx1">
                    <a:lumMod val="50000"/>
                    <a:lumOff val="50000"/>
                  </a:schemeClr>
                </a:solidFill>
              </a:rPr>
              <a:t>Gözlerinizi yavaşça kapayın. Sağ elinizi göbeğinizin üzerine, sol elinizi de göğsünüzün üzerine koyun. Nefes alıp verirken sol </a:t>
            </a:r>
            <a:r>
              <a:rPr lang="tr-TR" dirty="0" smtClean="0">
                <a:solidFill>
                  <a:schemeClr val="tx1">
                    <a:lumMod val="50000"/>
                    <a:lumOff val="50000"/>
                  </a:schemeClr>
                </a:solidFill>
              </a:rPr>
              <a:t>eliniz, </a:t>
            </a:r>
            <a:r>
              <a:rPr lang="tr-TR" dirty="0">
                <a:solidFill>
                  <a:schemeClr val="tx1">
                    <a:lumMod val="50000"/>
                    <a:lumOff val="50000"/>
                  </a:schemeClr>
                </a:solidFill>
              </a:rPr>
              <a:t>göğsünüzün inip kalktığını hissetsin. </a:t>
            </a:r>
          </a:p>
          <a:p>
            <a:pPr algn="just">
              <a:defRPr/>
            </a:pPr>
            <a:r>
              <a:rPr lang="tr-TR" dirty="0">
                <a:solidFill>
                  <a:schemeClr val="tx1">
                    <a:lumMod val="50000"/>
                    <a:lumOff val="50000"/>
                  </a:schemeClr>
                </a:solidFill>
              </a:rPr>
              <a:t>Burnunuzdan yavaş bir şekilde ama alabildiğiniz kadar nefes alın. Nefes alırken içinizden  4 e kadar sayın. </a:t>
            </a:r>
          </a:p>
          <a:p>
            <a:pPr algn="just">
              <a:defRPr/>
            </a:pPr>
            <a:r>
              <a:rPr lang="tr-TR" dirty="0">
                <a:solidFill>
                  <a:schemeClr val="tx1">
                    <a:lumMod val="50000"/>
                    <a:lumOff val="50000"/>
                  </a:schemeClr>
                </a:solidFill>
              </a:rPr>
              <a:t>Nefesinizi , içinizden 4 e kadar sayarak tutun.</a:t>
            </a:r>
          </a:p>
          <a:p>
            <a:pPr algn="just">
              <a:defRPr/>
            </a:pPr>
            <a:r>
              <a:rPr lang="tr-TR" dirty="0">
                <a:solidFill>
                  <a:schemeClr val="tx1">
                    <a:lumMod val="50000"/>
                    <a:lumOff val="50000"/>
                  </a:schemeClr>
                </a:solidFill>
              </a:rPr>
              <a:t>Sonra aldığınız nefesi ,ağzınızdan yavaş yavaş verin. Verirken de içinizden 6 ya kadar sayın.  </a:t>
            </a:r>
          </a:p>
          <a:p>
            <a:pPr algn="just">
              <a:defRPr/>
            </a:pPr>
            <a:r>
              <a:rPr lang="tr-TR" dirty="0">
                <a:solidFill>
                  <a:schemeClr val="tx1">
                    <a:lumMod val="50000"/>
                    <a:lumOff val="50000"/>
                  </a:schemeClr>
                </a:solidFill>
              </a:rPr>
              <a:t>Nefes vermeyi, nefes almaktan daha yavaş yaptığınıza emin olun.</a:t>
            </a:r>
          </a:p>
          <a:p>
            <a:pPr algn="just">
              <a:defRPr/>
            </a:pPr>
            <a:r>
              <a:rPr lang="tr-TR" dirty="0">
                <a:solidFill>
                  <a:schemeClr val="tx1">
                    <a:lumMod val="50000"/>
                    <a:lumOff val="50000"/>
                  </a:schemeClr>
                </a:solidFill>
              </a:rPr>
              <a:t>Bu egzersizi gerildiğiniz veya bunaldığınız herhangi bir zamanda ve yerde yapabilirsiniz.</a:t>
            </a:r>
          </a:p>
          <a:p>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96679"/>
            <a:ext cx="3320810" cy="2054475"/>
          </a:xfrm>
          <a:prstGeom prst="rect">
            <a:avLst/>
          </a:prstGeom>
        </p:spPr>
      </p:pic>
    </p:spTree>
    <p:extLst>
      <p:ext uri="{BB962C8B-B14F-4D97-AF65-F5344CB8AC3E}">
        <p14:creationId xmlns:p14="http://schemas.microsoft.com/office/powerpoint/2010/main" val="659212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703" y="636590"/>
            <a:ext cx="8851676" cy="2299116"/>
          </a:xfrm>
        </p:spPr>
        <p:txBody>
          <a:bodyPr/>
          <a:lstStyle/>
          <a:p>
            <a:pPr algn="just"/>
            <a:r>
              <a:rPr lang="tr-TR" altLang="tr-TR" dirty="0"/>
              <a:t>Nefesinizi birden almayın, yani aniden ciğerlerinizi hava ile doldurmayın.</a:t>
            </a:r>
          </a:p>
          <a:p>
            <a:pPr algn="just"/>
            <a:r>
              <a:rPr lang="tr-TR" altLang="tr-TR" dirty="0"/>
              <a:t>Ağızdan değil burnunuzdan nefes alın.</a:t>
            </a:r>
          </a:p>
          <a:p>
            <a:pPr algn="just"/>
            <a:r>
              <a:rPr lang="tr-TR" altLang="tr-TR" dirty="0"/>
              <a:t>En önemlisi nefes egzersizlerini arka arkaya tekrar etmeyin. Her nefes alışınızın arasına 5-6 kere de normal nefes alış verişinizi koymanız gerekir. Bunu yapmadığınız taktirde kandaki oksijen miktarı artacağından, sizde baş dönmesi yaratabilir.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179" y="2965920"/>
            <a:ext cx="4763137" cy="3449168"/>
          </a:xfrm>
          <a:prstGeom prst="rect">
            <a:avLst/>
          </a:prstGeom>
        </p:spPr>
      </p:pic>
      <p:pic>
        <p:nvPicPr>
          <p:cNvPr id="5" name="Resim 4" descr="Image titled Control Anger Step 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5112" y="2935706"/>
            <a:ext cx="4227429" cy="3479382"/>
          </a:xfrm>
          <a:prstGeom prst="rect">
            <a:avLst/>
          </a:prstGeom>
          <a:noFill/>
          <a:ln>
            <a:noFill/>
          </a:ln>
        </p:spPr>
      </p:pic>
    </p:spTree>
    <p:extLst>
      <p:ext uri="{BB962C8B-B14F-4D97-AF65-F5344CB8AC3E}">
        <p14:creationId xmlns:p14="http://schemas.microsoft.com/office/powerpoint/2010/main" val="791242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065613" cy="802105"/>
          </a:xfrm>
        </p:spPr>
        <p:txBody>
          <a:bodyPr/>
          <a:lstStyle/>
          <a:p>
            <a:r>
              <a:rPr lang="tr-TR" dirty="0" smtClean="0"/>
              <a:t>Gevşeme Egzersizi</a:t>
            </a:r>
            <a:endParaRPr lang="tr-TR" dirty="0"/>
          </a:p>
        </p:txBody>
      </p:sp>
      <p:sp>
        <p:nvSpPr>
          <p:cNvPr id="3" name="İçerik Yer Tutucusu 2"/>
          <p:cNvSpPr>
            <a:spLocks noGrp="1"/>
          </p:cNvSpPr>
          <p:nvPr>
            <p:ph idx="1"/>
          </p:nvPr>
        </p:nvSpPr>
        <p:spPr>
          <a:xfrm>
            <a:off x="548996" y="1411705"/>
            <a:ext cx="9477320" cy="3704446"/>
          </a:xfrm>
        </p:spPr>
        <p:txBody>
          <a:bodyPr>
            <a:normAutofit/>
          </a:bodyPr>
          <a:lstStyle/>
          <a:p>
            <a:pPr algn="just"/>
            <a:r>
              <a:rPr lang="tr-TR" altLang="tr-TR" sz="2000" dirty="0"/>
              <a:t>Bu çalışma vücudumuzdaki kas gruplarının iradi olarak gerilmesini, sonrada gevşetilmesini içerir. </a:t>
            </a:r>
          </a:p>
          <a:p>
            <a:pPr algn="just"/>
            <a:r>
              <a:rPr lang="tr-TR" altLang="tr-TR" sz="2000" dirty="0"/>
              <a:t>Bir kas gergin olduğunda bu gerginlik ne derece </a:t>
            </a:r>
            <a:r>
              <a:rPr lang="tr-TR" altLang="tr-TR" sz="2000" dirty="0" smtClean="0"/>
              <a:t>yoğunsa, </a:t>
            </a:r>
            <a:r>
              <a:rPr lang="tr-TR" altLang="tr-TR" sz="2000" dirty="0"/>
              <a:t>kas serbest olduğunda yaşanacak olan gevşeme </a:t>
            </a:r>
            <a:r>
              <a:rPr lang="tr-TR" altLang="tr-TR" sz="2000" dirty="0" smtClean="0"/>
              <a:t>o </a:t>
            </a:r>
            <a:r>
              <a:rPr lang="tr-TR" altLang="tr-TR" sz="2000" dirty="0"/>
              <a:t>ölçüde yoğun olacaktır</a:t>
            </a:r>
            <a:r>
              <a:rPr lang="tr-TR" altLang="tr-TR" sz="2000" dirty="0" smtClean="0"/>
              <a:t>.</a:t>
            </a:r>
          </a:p>
          <a:p>
            <a:pPr marL="0" indent="0" algn="just">
              <a:buNone/>
            </a:pPr>
            <a:endParaRPr lang="tr-TR" altLang="tr-TR" sz="2000" dirty="0"/>
          </a:p>
          <a:p>
            <a:pPr algn="just"/>
            <a:r>
              <a:rPr lang="tr-TR" altLang="tr-TR" sz="2000" dirty="0"/>
              <a:t>Daha önce öğrendiğimiz gibi nefes alma egzersizi yapalım.</a:t>
            </a:r>
          </a:p>
          <a:p>
            <a:pPr algn="just"/>
            <a:r>
              <a:rPr lang="tr-TR" altLang="tr-TR" sz="2000" dirty="0"/>
              <a:t>Yumruklarınızı iyice sıkın. Gerginleştiğini hissedin. </a:t>
            </a:r>
            <a:endParaRPr lang="tr-TR" altLang="tr-TR" sz="2000" dirty="0" smtClean="0"/>
          </a:p>
          <a:p>
            <a:pPr algn="just"/>
            <a:r>
              <a:rPr lang="tr-TR" altLang="tr-TR" sz="2000" dirty="0" smtClean="0"/>
              <a:t>Şimdi </a:t>
            </a:r>
            <a:r>
              <a:rPr lang="tr-TR" altLang="tr-TR" sz="2000" dirty="0"/>
              <a:t>de yavaş yavaş bırakın. Ellerinizin gevşediğini </a:t>
            </a:r>
            <a:r>
              <a:rPr lang="tr-TR" altLang="tr-TR" sz="2000" dirty="0" smtClean="0"/>
              <a:t>hissedin.</a:t>
            </a:r>
            <a:endParaRPr lang="tr-TR" altLang="tr-TR" sz="2000" dirty="0"/>
          </a:p>
          <a:p>
            <a:endParaRPr lang="tr-TR" sz="2000" dirty="0"/>
          </a:p>
        </p:txBody>
      </p:sp>
      <p:pic>
        <p:nvPicPr>
          <p:cNvPr id="4" name="3 İçerik Yer Tutucusu" descr="120525-şero-g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072526" y="3069820"/>
            <a:ext cx="2549263" cy="3556142"/>
          </a:xfrm>
          <a:prstGeom prst="rect">
            <a:avLst/>
          </a:prstGeom>
          <a:ln>
            <a:noFill/>
          </a:ln>
          <a:effectLst>
            <a:softEdge rad="112500"/>
          </a:effectLst>
        </p:spPr>
      </p:pic>
    </p:spTree>
    <p:extLst>
      <p:ext uri="{BB962C8B-B14F-4D97-AF65-F5344CB8AC3E}">
        <p14:creationId xmlns:p14="http://schemas.microsoft.com/office/powerpoint/2010/main" val="3534795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6913" y="352926"/>
            <a:ext cx="8338329" cy="734350"/>
          </a:xfrm>
        </p:spPr>
        <p:txBody>
          <a:bodyPr/>
          <a:lstStyle/>
          <a:p>
            <a:r>
              <a:rPr lang="tr-TR" dirty="0" smtClean="0"/>
              <a:t>Doğru İletişim Becerisi</a:t>
            </a:r>
            <a:endParaRPr lang="tr-TR" dirty="0"/>
          </a:p>
        </p:txBody>
      </p:sp>
      <p:sp>
        <p:nvSpPr>
          <p:cNvPr id="3" name="İçerik Yer Tutucusu 2"/>
          <p:cNvSpPr>
            <a:spLocks noGrp="1"/>
          </p:cNvSpPr>
          <p:nvPr>
            <p:ph idx="1"/>
          </p:nvPr>
        </p:nvSpPr>
        <p:spPr>
          <a:xfrm>
            <a:off x="677333" y="1267326"/>
            <a:ext cx="9798162" cy="4459706"/>
          </a:xfrm>
        </p:spPr>
        <p:txBody>
          <a:bodyPr>
            <a:normAutofit/>
          </a:bodyPr>
          <a:lstStyle/>
          <a:p>
            <a:pPr marL="0" indent="0">
              <a:buNone/>
            </a:pPr>
            <a:r>
              <a:rPr lang="tr-TR" dirty="0" smtClean="0"/>
              <a:t>	Hayattaki </a:t>
            </a:r>
            <a:r>
              <a:rPr lang="tr-TR" dirty="0"/>
              <a:t>problemlerin çoğu; sinir, kızgınlık ya da öfkenin yol açtığı eksik ve aceleye getirilen iletişimden kaynaklanır. </a:t>
            </a:r>
          </a:p>
          <a:p>
            <a:pPr marL="0" indent="0">
              <a:buNone/>
            </a:pPr>
            <a:r>
              <a:rPr lang="tr-TR" dirty="0"/>
              <a:t> </a:t>
            </a:r>
            <a:r>
              <a:rPr lang="tr-TR" dirty="0" smtClean="0"/>
              <a:t>	Kızgın </a:t>
            </a:r>
            <a:r>
              <a:rPr lang="tr-TR" dirty="0"/>
              <a:t>ve öfkeli birey uygun davranamaz. Yanlış anlar, iletişimi güçtür. </a:t>
            </a:r>
            <a:endParaRPr lang="tr-TR" dirty="0" smtClean="0"/>
          </a:p>
          <a:p>
            <a:pPr marL="0" indent="0">
              <a:buNone/>
            </a:pPr>
            <a:r>
              <a:rPr lang="tr-TR" dirty="0" smtClean="0"/>
              <a:t>Böyle </a:t>
            </a:r>
            <a:r>
              <a:rPr lang="tr-TR" dirty="0"/>
              <a:t>durumlarda;</a:t>
            </a:r>
          </a:p>
          <a:p>
            <a:r>
              <a:rPr lang="tr-TR" dirty="0"/>
              <a:t>       a. </a:t>
            </a:r>
            <a:r>
              <a:rPr lang="tr-TR" dirty="0" smtClean="0"/>
              <a:t>Aktif dinleme </a:t>
            </a:r>
            <a:r>
              <a:rPr lang="tr-TR" dirty="0"/>
              <a:t>becerisini kullanın.</a:t>
            </a:r>
          </a:p>
          <a:p>
            <a:r>
              <a:rPr lang="tr-TR" dirty="0"/>
              <a:t>       b. Israrcı </a:t>
            </a:r>
            <a:r>
              <a:rPr lang="tr-TR" dirty="0" smtClean="0"/>
              <a:t>olmayın</a:t>
            </a:r>
            <a:r>
              <a:rPr lang="tr-TR" dirty="0"/>
              <a:t>.</a:t>
            </a:r>
          </a:p>
          <a:p>
            <a:r>
              <a:rPr lang="tr-TR" dirty="0"/>
              <a:t>       c. Sakin olun, “uygunsan dinlemeye hazırım”  mesajını verin. </a:t>
            </a:r>
          </a:p>
          <a:p>
            <a:r>
              <a:rPr lang="tr-TR" dirty="0"/>
              <a:t>       d. Az ve öz konuşun.</a:t>
            </a:r>
          </a:p>
          <a:p>
            <a:pPr marL="0" indent="0">
              <a:buNone/>
            </a:pPr>
            <a:endParaRPr lang="tr-TR" dirty="0" smtClean="0"/>
          </a:p>
          <a:p>
            <a:r>
              <a:rPr lang="tr-TR" dirty="0"/>
              <a:t>Çevrenizde öfke pekiştirici/tetikleyici konuşmaların dolduruşuna gelmeyin.</a:t>
            </a:r>
          </a:p>
          <a:p>
            <a:r>
              <a:rPr lang="tr-TR" dirty="0"/>
              <a:t>Yaşam alanlarından birbirine aktarım yapmayın. Evden işe , işten eve gibi…</a:t>
            </a:r>
          </a:p>
          <a:p>
            <a:pPr marL="0" indent="0">
              <a:buNone/>
            </a:pPr>
            <a:endParaRPr lang="tr-TR" dirty="0"/>
          </a:p>
        </p:txBody>
      </p:sp>
      <p:sp>
        <p:nvSpPr>
          <p:cNvPr id="6" name="Dikdörtgen 5"/>
          <p:cNvSpPr/>
          <p:nvPr/>
        </p:nvSpPr>
        <p:spPr>
          <a:xfrm>
            <a:off x="5126533" y="5969443"/>
            <a:ext cx="6144374" cy="461665"/>
          </a:xfrm>
          <a:prstGeom prst="rect">
            <a:avLst/>
          </a:prstGeom>
        </p:spPr>
        <p:txBody>
          <a:bodyPr wrap="none">
            <a:spAutoFit/>
          </a:bodyPr>
          <a:lstStyle/>
          <a:p>
            <a:r>
              <a:rPr lang="tr-TR" sz="2400" b="1" dirty="0">
                <a:latin typeface="2 WhoopT Do DNA" panose="00000400000000000000" pitchFamily="2" charset="0"/>
              </a:rPr>
              <a:t>“Öfke, doğru anlamanın düşmanlarındandır.”</a:t>
            </a:r>
          </a:p>
        </p:txBody>
      </p:sp>
    </p:spTree>
    <p:extLst>
      <p:ext uri="{BB962C8B-B14F-4D97-AF65-F5344CB8AC3E}">
        <p14:creationId xmlns:p14="http://schemas.microsoft.com/office/powerpoint/2010/main" val="730811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903718"/>
            <a:ext cx="4921360" cy="1133894"/>
          </a:xfrm>
        </p:spPr>
        <p:txBody>
          <a:bodyPr>
            <a:normAutofit fontScale="90000"/>
          </a:bodyPr>
          <a:lstStyle/>
          <a:p>
            <a:r>
              <a:rPr lang="tr-TR" dirty="0" smtClean="0"/>
              <a:t>Düşüncenin Düzenlemesi   </a:t>
            </a:r>
            <a:br>
              <a:rPr lang="tr-TR" dirty="0" smtClean="0"/>
            </a:br>
            <a:r>
              <a:rPr lang="tr-TR" dirty="0" smtClean="0"/>
              <a:t>( </a:t>
            </a:r>
            <a:r>
              <a:rPr lang="tr-TR" sz="3100" dirty="0" smtClean="0"/>
              <a:t>Bakış Açısını Değiştirme )</a:t>
            </a: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548997" y="2112463"/>
            <a:ext cx="9299179" cy="4131029"/>
          </a:xfrm>
        </p:spPr>
        <p:txBody>
          <a:bodyPr>
            <a:normAutofit lnSpcReduction="10000"/>
          </a:bodyPr>
          <a:lstStyle/>
          <a:p>
            <a:pPr marL="0" indent="0">
              <a:buNone/>
            </a:pPr>
            <a:endParaRPr lang="tr-TR" dirty="0"/>
          </a:p>
          <a:p>
            <a:r>
              <a:rPr lang="tr-TR" dirty="0" smtClean="0"/>
              <a:t>En basit anlamıyla </a:t>
            </a:r>
            <a:r>
              <a:rPr lang="tr-TR" b="1" dirty="0" smtClean="0"/>
              <a:t>düşünme tarzınızı değiştirmek </a:t>
            </a:r>
            <a:r>
              <a:rPr lang="tr-TR" dirty="0" smtClean="0"/>
              <a:t>demektir. </a:t>
            </a:r>
          </a:p>
          <a:p>
            <a:r>
              <a:rPr lang="tr-TR" dirty="0" smtClean="0"/>
              <a:t>Öfkeli insanlar düşüncelerini küfrederek, bağırıp çağırarak veya fiziksel şiddet ile ifade etme eğilimindedirler. </a:t>
            </a:r>
          </a:p>
          <a:p>
            <a:r>
              <a:rPr lang="tr-TR" dirty="0" smtClean="0"/>
              <a:t>Öfkeli olduğumuz zaman genellikle düşüncelerimiz gerçeği yansıtmaktan çok, olayların</a:t>
            </a:r>
            <a:r>
              <a:rPr lang="tr-TR" b="1" dirty="0" smtClean="0"/>
              <a:t> abartılmış ve çarpıtılmış</a:t>
            </a:r>
            <a:r>
              <a:rPr lang="tr-TR" dirty="0" smtClean="0"/>
              <a:t> bir şeklini algılar ve onu yansıtırız</a:t>
            </a:r>
            <a:r>
              <a:rPr lang="tr-TR" b="1" dirty="0" smtClean="0"/>
              <a:t>. Dengeli bir bakış açısı yakalamaya çalışın</a:t>
            </a:r>
            <a:r>
              <a:rPr lang="tr-TR" dirty="0" smtClean="0"/>
              <a:t>.</a:t>
            </a:r>
          </a:p>
          <a:p>
            <a:r>
              <a:rPr lang="tr-TR" dirty="0"/>
              <a:t>Ö</a:t>
            </a:r>
            <a:r>
              <a:rPr lang="tr-TR" dirty="0" smtClean="0"/>
              <a:t>fke haklı bir nedene bağlı olsa da, çok çabuk mantık sınırlarını aşabilir</a:t>
            </a:r>
            <a:r>
              <a:rPr lang="tr-TR" dirty="0"/>
              <a:t>. öfkelendiğinizi hissettiğinizde mantığınıza sığının. Bu tür düşünceleri fark edin ve yerine daha mantıklı olanları yerleştirin. </a:t>
            </a:r>
            <a:r>
              <a:rPr lang="tr-TR" b="1" dirty="0" smtClean="0"/>
              <a:t>Mantık </a:t>
            </a:r>
            <a:r>
              <a:rPr lang="tr-TR" b="1" dirty="0"/>
              <a:t>öfkeyi </a:t>
            </a:r>
            <a:r>
              <a:rPr lang="tr-TR" b="1" dirty="0" smtClean="0"/>
              <a:t>yener, </a:t>
            </a:r>
            <a:r>
              <a:rPr lang="tr-TR" dirty="0" smtClean="0"/>
              <a:t>bunu başarmalı.</a:t>
            </a:r>
          </a:p>
          <a:p>
            <a:endParaRPr lang="tr-TR" dirty="0" smtClean="0"/>
          </a:p>
          <a:p>
            <a:r>
              <a:rPr lang="tr-TR" dirty="0" smtClean="0"/>
              <a:t>Kendinize “tüm dünyanın size kazık atmaya </a:t>
            </a:r>
            <a:r>
              <a:rPr lang="tr-TR" b="1" dirty="0" smtClean="0"/>
              <a:t>çalışmadığını</a:t>
            </a:r>
            <a:r>
              <a:rPr lang="tr-TR" dirty="0" smtClean="0"/>
              <a:t>” hatırlatın.</a:t>
            </a:r>
          </a:p>
          <a:p>
            <a:endParaRPr lang="tr-TR" dirty="0" smtClean="0"/>
          </a:p>
          <a:p>
            <a:endParaRPr lang="tr-TR" dirty="0"/>
          </a:p>
          <a:p>
            <a:endParaRPr lang="tr-TR" dirty="0"/>
          </a:p>
        </p:txBody>
      </p:sp>
      <p:pic>
        <p:nvPicPr>
          <p:cNvPr id="4" name="Picture 3" descr="C:\Users\ASUS\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435" y="368969"/>
            <a:ext cx="6055641" cy="1657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364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3381319" cy="673768"/>
          </a:xfrm>
        </p:spPr>
        <p:txBody>
          <a:bodyPr/>
          <a:lstStyle/>
          <a:p>
            <a:r>
              <a:rPr lang="tr-TR" dirty="0" smtClean="0"/>
              <a:t>Bilişsel Boyut</a:t>
            </a:r>
            <a:endParaRPr lang="tr-TR" dirty="0"/>
          </a:p>
        </p:txBody>
      </p:sp>
      <p:sp>
        <p:nvSpPr>
          <p:cNvPr id="3" name="İçerik Yer Tutucusu 2"/>
          <p:cNvSpPr>
            <a:spLocks noGrp="1"/>
          </p:cNvSpPr>
          <p:nvPr>
            <p:ph idx="1"/>
          </p:nvPr>
        </p:nvSpPr>
        <p:spPr>
          <a:xfrm>
            <a:off x="677334" y="1663285"/>
            <a:ext cx="8596668" cy="2571832"/>
          </a:xfrm>
        </p:spPr>
        <p:txBody>
          <a:bodyPr/>
          <a:lstStyle/>
          <a:p>
            <a:pPr algn="just"/>
            <a:r>
              <a:rPr lang="tr-TR" altLang="tr-TR" b="1" dirty="0" smtClean="0">
                <a:solidFill>
                  <a:schemeClr val="tx1"/>
                </a:solidFill>
              </a:rPr>
              <a:t>Akılcı </a:t>
            </a:r>
            <a:r>
              <a:rPr lang="tr-TR" altLang="tr-TR" b="1" dirty="0">
                <a:solidFill>
                  <a:schemeClr val="tx1"/>
                </a:solidFill>
              </a:rPr>
              <a:t>olmayan inançlar, </a:t>
            </a:r>
            <a:r>
              <a:rPr lang="tr-TR" altLang="tr-TR" b="1" dirty="0" smtClean="0">
                <a:solidFill>
                  <a:schemeClr val="tx1"/>
                </a:solidFill>
              </a:rPr>
              <a:t>Otomatik düşünceler</a:t>
            </a:r>
          </a:p>
          <a:p>
            <a:pPr algn="just"/>
            <a:r>
              <a:rPr lang="tr-TR" altLang="tr-TR" dirty="0" smtClean="0">
                <a:solidFill>
                  <a:schemeClr val="tx1"/>
                </a:solidFill>
              </a:rPr>
              <a:t>Birey, yaşanan olaylara tepkide bulunurken </a:t>
            </a:r>
            <a:r>
              <a:rPr lang="tr-TR" altLang="tr-TR" b="1" dirty="0" smtClean="0">
                <a:solidFill>
                  <a:schemeClr val="tx1"/>
                </a:solidFill>
              </a:rPr>
              <a:t>olayın kendisinden çok o olaya ilişkin zihninde yüklediği anlam ve inançlarına </a:t>
            </a:r>
            <a:r>
              <a:rPr lang="tr-TR" altLang="tr-TR" dirty="0" smtClean="0">
                <a:solidFill>
                  <a:schemeClr val="tx1"/>
                </a:solidFill>
              </a:rPr>
              <a:t>bağlı olarak tepki vermektedir. </a:t>
            </a:r>
          </a:p>
          <a:p>
            <a:pPr algn="just"/>
            <a:r>
              <a:rPr lang="tr-TR" altLang="tr-TR" dirty="0" smtClean="0">
                <a:solidFill>
                  <a:schemeClr val="tx1"/>
                </a:solidFill>
              </a:rPr>
              <a:t>Birey çocukluktan itibaren yaşadığı çevre, inanç yapısı, kültürel etmenler, biyolojik yapısı </a:t>
            </a:r>
            <a:r>
              <a:rPr lang="tr-TR" altLang="tr-TR" b="1" dirty="0" smtClean="0">
                <a:solidFill>
                  <a:schemeClr val="tx1"/>
                </a:solidFill>
              </a:rPr>
              <a:t>düşünce kalıplarının </a:t>
            </a:r>
            <a:r>
              <a:rPr lang="tr-TR" altLang="tr-TR" dirty="0" smtClean="0">
                <a:solidFill>
                  <a:schemeClr val="tx1"/>
                </a:solidFill>
              </a:rPr>
              <a:t>oluşumunu sağlar.</a:t>
            </a:r>
          </a:p>
        </p:txBody>
      </p:sp>
      <p:sp>
        <p:nvSpPr>
          <p:cNvPr id="4" name="Dikdörtgen 3"/>
          <p:cNvSpPr/>
          <p:nvPr/>
        </p:nvSpPr>
        <p:spPr>
          <a:xfrm>
            <a:off x="3290088" y="5082392"/>
            <a:ext cx="4442207" cy="461665"/>
          </a:xfrm>
          <a:prstGeom prst="rect">
            <a:avLst/>
          </a:prstGeom>
        </p:spPr>
        <p:txBody>
          <a:bodyPr wrap="square">
            <a:spAutoFit/>
          </a:bodyPr>
          <a:lstStyle/>
          <a:p>
            <a:r>
              <a:rPr lang="tr-TR" sz="2400" b="1" dirty="0">
                <a:latin typeface="2 WhoopT Do DNA" panose="00000400000000000000" pitchFamily="2" charset="0"/>
              </a:rPr>
              <a:t>Keskin sirke, küpüne zarar.</a:t>
            </a:r>
          </a:p>
        </p:txBody>
      </p:sp>
    </p:spTree>
    <p:extLst>
      <p:ext uri="{BB962C8B-B14F-4D97-AF65-F5344CB8AC3E}">
        <p14:creationId xmlns:p14="http://schemas.microsoft.com/office/powerpoint/2010/main" val="75452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1689" y="412000"/>
            <a:ext cx="8596668" cy="3880773"/>
          </a:xfrm>
        </p:spPr>
        <p:txBody>
          <a:bodyPr>
            <a:normAutofit/>
          </a:bodyPr>
          <a:lstStyle/>
          <a:p>
            <a:pPr algn="just"/>
            <a:r>
              <a:rPr lang="tr-TR" b="1" dirty="0" smtClean="0"/>
              <a:t>Mantık ve akıl yürütme</a:t>
            </a:r>
            <a:r>
              <a:rPr lang="tr-TR" dirty="0" smtClean="0"/>
              <a:t>, öfkenin istenmeyen düzeyde dışavurumunu engeller. Çoğu zaman öfke anında kişi bu süreci işletmez ve </a:t>
            </a:r>
            <a:r>
              <a:rPr lang="tr-TR" b="1" dirty="0" smtClean="0"/>
              <a:t>anlık tepkiler </a:t>
            </a:r>
            <a:r>
              <a:rPr lang="tr-TR" dirty="0" smtClean="0"/>
              <a:t>verir. </a:t>
            </a:r>
          </a:p>
          <a:p>
            <a:pPr algn="just"/>
            <a:r>
              <a:rPr lang="tr-TR" dirty="0" smtClean="0"/>
              <a:t>Sıklıkla bu tepkiler </a:t>
            </a:r>
            <a:r>
              <a:rPr lang="tr-TR" b="1" dirty="0" smtClean="0"/>
              <a:t>yıkıcı ve pişmanlık verici </a:t>
            </a:r>
            <a:r>
              <a:rPr lang="tr-TR" dirty="0" smtClean="0"/>
              <a:t>sonuçlar doğurur. Oysa kişi kendini çok kısa bir an bulunduğu durumdan çıkararak, düşünme sürecine sokabilse öfke büyük oranda istenilen düzeye çekilmiş olur.</a:t>
            </a:r>
          </a:p>
          <a:p>
            <a:pPr algn="just"/>
            <a:r>
              <a:rPr lang="en-US" altLang="tr-TR" b="1" dirty="0" err="1">
                <a:solidFill>
                  <a:schemeClr val="tx1"/>
                </a:solidFill>
              </a:rPr>
              <a:t>Alternatif</a:t>
            </a:r>
            <a:r>
              <a:rPr lang="en-US" altLang="tr-TR" b="1" dirty="0">
                <a:solidFill>
                  <a:schemeClr val="tx1"/>
                </a:solidFill>
              </a:rPr>
              <a:t> </a:t>
            </a:r>
            <a:r>
              <a:rPr lang="en-US" altLang="tr-TR" b="1" dirty="0" err="1" smtClean="0">
                <a:solidFill>
                  <a:schemeClr val="tx1"/>
                </a:solidFill>
              </a:rPr>
              <a:t>açıklamalar</a:t>
            </a:r>
            <a:r>
              <a:rPr lang="tr-TR" altLang="tr-TR" dirty="0" smtClean="0">
                <a:solidFill>
                  <a:schemeClr val="tx1"/>
                </a:solidFill>
              </a:rPr>
              <a:t>; </a:t>
            </a:r>
            <a:r>
              <a:rPr lang="tr-TR" altLang="tr-TR" b="1" dirty="0" smtClean="0">
                <a:solidFill>
                  <a:schemeClr val="tx1"/>
                </a:solidFill>
              </a:rPr>
              <a:t>k</a:t>
            </a:r>
            <a:r>
              <a:rPr lang="en-US" altLang="tr-TR" b="1" dirty="0" err="1" smtClean="0">
                <a:solidFill>
                  <a:schemeClr val="tx1"/>
                </a:solidFill>
              </a:rPr>
              <a:t>ışkırtıcı</a:t>
            </a:r>
            <a:r>
              <a:rPr lang="en-US" altLang="tr-TR" b="1" dirty="0" smtClean="0">
                <a:solidFill>
                  <a:schemeClr val="tx1"/>
                </a:solidFill>
              </a:rPr>
              <a:t> </a:t>
            </a:r>
            <a:r>
              <a:rPr lang="en-US" altLang="tr-TR" b="1" dirty="0" err="1">
                <a:solidFill>
                  <a:schemeClr val="tx1"/>
                </a:solidFill>
              </a:rPr>
              <a:t>olaylara</a:t>
            </a:r>
            <a:r>
              <a:rPr lang="en-US" altLang="tr-TR" b="1" dirty="0">
                <a:solidFill>
                  <a:schemeClr val="tx1"/>
                </a:solidFill>
              </a:rPr>
              <a:t> </a:t>
            </a:r>
            <a:r>
              <a:rPr lang="en-US" altLang="tr-TR" b="1" dirty="0" err="1">
                <a:solidFill>
                  <a:schemeClr val="tx1"/>
                </a:solidFill>
              </a:rPr>
              <a:t>değişik</a:t>
            </a:r>
            <a:r>
              <a:rPr lang="en-US" altLang="tr-TR" b="1" dirty="0">
                <a:solidFill>
                  <a:schemeClr val="tx1"/>
                </a:solidFill>
              </a:rPr>
              <a:t> </a:t>
            </a:r>
            <a:r>
              <a:rPr lang="en-US" altLang="tr-TR" b="1" dirty="0" err="1">
                <a:solidFill>
                  <a:schemeClr val="tx1"/>
                </a:solidFill>
              </a:rPr>
              <a:t>açıklama</a:t>
            </a:r>
            <a:r>
              <a:rPr lang="en-US" altLang="tr-TR" b="1" dirty="0">
                <a:solidFill>
                  <a:schemeClr val="tx1"/>
                </a:solidFill>
              </a:rPr>
              <a:t> </a:t>
            </a:r>
            <a:r>
              <a:rPr lang="en-US" altLang="tr-TR" b="1" dirty="0" err="1">
                <a:solidFill>
                  <a:schemeClr val="tx1"/>
                </a:solidFill>
              </a:rPr>
              <a:t>getirmek</a:t>
            </a:r>
            <a:r>
              <a:rPr lang="en-US" altLang="tr-TR" b="1" dirty="0">
                <a:solidFill>
                  <a:schemeClr val="tx1"/>
                </a:solidFill>
              </a:rPr>
              <a:t> ve </a:t>
            </a:r>
            <a:r>
              <a:rPr lang="en-US" altLang="tr-TR" b="1" dirty="0" err="1">
                <a:solidFill>
                  <a:schemeClr val="tx1"/>
                </a:solidFill>
              </a:rPr>
              <a:t>farklı</a:t>
            </a:r>
            <a:r>
              <a:rPr lang="en-US" altLang="tr-TR" b="1" dirty="0">
                <a:solidFill>
                  <a:schemeClr val="tx1"/>
                </a:solidFill>
              </a:rPr>
              <a:t> </a:t>
            </a:r>
            <a:r>
              <a:rPr lang="en-US" altLang="tr-TR" b="1" dirty="0" err="1">
                <a:solidFill>
                  <a:schemeClr val="tx1"/>
                </a:solidFill>
              </a:rPr>
              <a:t>bakış</a:t>
            </a:r>
            <a:r>
              <a:rPr lang="en-US" altLang="tr-TR" b="1" dirty="0">
                <a:solidFill>
                  <a:schemeClr val="tx1"/>
                </a:solidFill>
              </a:rPr>
              <a:t> </a:t>
            </a:r>
            <a:r>
              <a:rPr lang="en-US" altLang="tr-TR" b="1" dirty="0" err="1">
                <a:solidFill>
                  <a:schemeClr val="tx1"/>
                </a:solidFill>
              </a:rPr>
              <a:t>açıları</a:t>
            </a:r>
            <a:r>
              <a:rPr lang="en-US" altLang="tr-TR" b="1" dirty="0">
                <a:solidFill>
                  <a:schemeClr val="tx1"/>
                </a:solidFill>
              </a:rPr>
              <a:t> </a:t>
            </a:r>
            <a:r>
              <a:rPr lang="en-US" altLang="tr-TR" b="1" dirty="0" err="1">
                <a:solidFill>
                  <a:schemeClr val="tx1"/>
                </a:solidFill>
              </a:rPr>
              <a:t>düşünmek</a:t>
            </a:r>
            <a:r>
              <a:rPr lang="en-US" altLang="tr-TR" dirty="0">
                <a:solidFill>
                  <a:schemeClr val="tx1"/>
                </a:solidFill>
              </a:rPr>
              <a:t>, </a:t>
            </a:r>
            <a:r>
              <a:rPr lang="en-US" altLang="tr-TR" dirty="0" err="1">
                <a:solidFill>
                  <a:schemeClr val="tx1"/>
                </a:solidFill>
              </a:rPr>
              <a:t>kişiyi</a:t>
            </a:r>
            <a:r>
              <a:rPr lang="en-US" altLang="tr-TR" dirty="0">
                <a:solidFill>
                  <a:schemeClr val="tx1"/>
                </a:solidFill>
              </a:rPr>
              <a:t> </a:t>
            </a:r>
            <a:r>
              <a:rPr lang="en-US" altLang="tr-TR" dirty="0" err="1">
                <a:solidFill>
                  <a:schemeClr val="tx1"/>
                </a:solidFill>
              </a:rPr>
              <a:t>daha</a:t>
            </a:r>
            <a:r>
              <a:rPr lang="en-US" altLang="tr-TR" dirty="0">
                <a:solidFill>
                  <a:schemeClr val="tx1"/>
                </a:solidFill>
              </a:rPr>
              <a:t> </a:t>
            </a:r>
            <a:r>
              <a:rPr lang="en-US" altLang="tr-TR" dirty="0" err="1">
                <a:solidFill>
                  <a:schemeClr val="tx1"/>
                </a:solidFill>
              </a:rPr>
              <a:t>doğru</a:t>
            </a:r>
            <a:r>
              <a:rPr lang="en-US" altLang="tr-TR" dirty="0">
                <a:solidFill>
                  <a:schemeClr val="tx1"/>
                </a:solidFill>
              </a:rPr>
              <a:t> </a:t>
            </a:r>
            <a:r>
              <a:rPr lang="en-US" altLang="tr-TR" dirty="0" err="1">
                <a:solidFill>
                  <a:schemeClr val="tx1"/>
                </a:solidFill>
              </a:rPr>
              <a:t>tepkiler</a:t>
            </a:r>
            <a:r>
              <a:rPr lang="en-US" altLang="tr-TR" dirty="0">
                <a:solidFill>
                  <a:schemeClr val="tx1"/>
                </a:solidFill>
              </a:rPr>
              <a:t> </a:t>
            </a:r>
            <a:r>
              <a:rPr lang="en-US" altLang="tr-TR" dirty="0" err="1">
                <a:solidFill>
                  <a:schemeClr val="tx1"/>
                </a:solidFill>
              </a:rPr>
              <a:t>vermeye</a:t>
            </a:r>
            <a:r>
              <a:rPr lang="en-US" altLang="tr-TR" dirty="0">
                <a:solidFill>
                  <a:schemeClr val="tx1"/>
                </a:solidFill>
              </a:rPr>
              <a:t> </a:t>
            </a:r>
            <a:r>
              <a:rPr lang="en-US" altLang="tr-TR" dirty="0" err="1">
                <a:solidFill>
                  <a:schemeClr val="tx1"/>
                </a:solidFill>
              </a:rPr>
              <a:t>yönlendirebilir</a:t>
            </a:r>
            <a:r>
              <a:rPr lang="en-US" altLang="tr-TR" dirty="0">
                <a:solidFill>
                  <a:schemeClr val="tx1"/>
                </a:solidFill>
              </a:rPr>
              <a:t>.</a:t>
            </a:r>
            <a:endParaRPr lang="tr-TR" altLang="tr-TR" dirty="0">
              <a:solidFill>
                <a:schemeClr val="tx1"/>
              </a:solidFill>
            </a:endParaRPr>
          </a:p>
          <a:p>
            <a:pPr algn="just"/>
            <a:r>
              <a:rPr lang="tr-TR" dirty="0">
                <a:solidFill>
                  <a:schemeClr val="tx1"/>
                </a:solidFill>
              </a:rPr>
              <a:t>Öfke ve şiddetin  </a:t>
            </a:r>
            <a:r>
              <a:rPr lang="tr-TR" b="1" dirty="0">
                <a:solidFill>
                  <a:schemeClr val="tx1"/>
                </a:solidFill>
              </a:rPr>
              <a:t>hak arayışında </a:t>
            </a:r>
            <a:r>
              <a:rPr lang="tr-TR" dirty="0">
                <a:solidFill>
                  <a:schemeClr val="tx1"/>
                </a:solidFill>
              </a:rPr>
              <a:t>doğru bir yöntem olmadığı düşüncesinin benimsenmesi.</a:t>
            </a:r>
          </a:p>
          <a:p>
            <a:endParaRPr lang="tr-TR" dirty="0" smtClean="0"/>
          </a:p>
          <a:p>
            <a:pPr marL="0" indent="0">
              <a:buNone/>
            </a:pPr>
            <a:endParaRPr lang="tr-TR" alt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046" y="3732549"/>
            <a:ext cx="4116480" cy="2577701"/>
          </a:xfrm>
          <a:prstGeom prst="rect">
            <a:avLst/>
          </a:prstGeom>
          <a:ln>
            <a:noFill/>
          </a:ln>
          <a:effectLst>
            <a:softEdge rad="112500"/>
          </a:effectLst>
        </p:spPr>
      </p:pic>
    </p:spTree>
    <p:extLst>
      <p:ext uri="{BB962C8B-B14F-4D97-AF65-F5344CB8AC3E}">
        <p14:creationId xmlns:p14="http://schemas.microsoft.com/office/powerpoint/2010/main" val="186066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3188813" cy="818147"/>
          </a:xfrm>
        </p:spPr>
        <p:txBody>
          <a:bodyPr>
            <a:normAutofit/>
          </a:bodyPr>
          <a:lstStyle/>
          <a:p>
            <a:r>
              <a:rPr lang="tr-TR" dirty="0" smtClean="0"/>
              <a:t>Öfkeni Tanı</a:t>
            </a:r>
            <a:endParaRPr lang="tr-TR" dirty="0"/>
          </a:p>
        </p:txBody>
      </p:sp>
      <p:sp>
        <p:nvSpPr>
          <p:cNvPr id="3" name="İçerik Yer Tutucusu 2"/>
          <p:cNvSpPr>
            <a:spLocks noGrp="1"/>
          </p:cNvSpPr>
          <p:nvPr>
            <p:ph idx="1"/>
          </p:nvPr>
        </p:nvSpPr>
        <p:spPr>
          <a:xfrm>
            <a:off x="677334" y="1952042"/>
            <a:ext cx="8947929" cy="4047706"/>
          </a:xfrm>
        </p:spPr>
        <p:txBody>
          <a:bodyPr>
            <a:normAutofit lnSpcReduction="10000"/>
          </a:bodyPr>
          <a:lstStyle/>
          <a:p>
            <a:r>
              <a:rPr lang="tr-TR" dirty="0"/>
              <a:t>Öfkenin </a:t>
            </a:r>
            <a:r>
              <a:rPr lang="tr-TR" b="1" dirty="0"/>
              <a:t>fizyolojik belirtilerini </a:t>
            </a:r>
            <a:r>
              <a:rPr lang="tr-TR" dirty="0"/>
              <a:t>gözlemle. </a:t>
            </a:r>
            <a:r>
              <a:rPr lang="tr-TR" dirty="0" smtClean="0"/>
              <a:t>Öfkenin</a:t>
            </a:r>
            <a:r>
              <a:rPr lang="tr-TR" b="1" dirty="0" smtClean="0"/>
              <a:t> öncüllerini </a:t>
            </a:r>
            <a:r>
              <a:rPr lang="tr-TR" dirty="0" smtClean="0"/>
              <a:t>tanı.</a:t>
            </a:r>
          </a:p>
          <a:p>
            <a:r>
              <a:rPr lang="tr-TR" b="1" dirty="0" smtClean="0"/>
              <a:t>Öfke </a:t>
            </a:r>
            <a:r>
              <a:rPr lang="tr-TR" b="1" dirty="0"/>
              <a:t>kesinlikle psikolojik bir duygudur </a:t>
            </a:r>
            <a:r>
              <a:rPr lang="tr-TR" dirty="0"/>
              <a:t>ama </a:t>
            </a:r>
            <a:r>
              <a:rPr lang="tr-TR" b="1" dirty="0"/>
              <a:t>aynı zamanda fizyolojiktir</a:t>
            </a:r>
            <a:r>
              <a:rPr lang="tr-TR" dirty="0"/>
              <a:t> ve beynindeki kimyasal tepkimeleri de kapsar. </a:t>
            </a:r>
            <a:endParaRPr lang="tr-TR" dirty="0" smtClean="0"/>
          </a:p>
          <a:p>
            <a:pPr marL="0" indent="0">
              <a:buNone/>
            </a:pPr>
            <a:r>
              <a:rPr lang="tr-TR" dirty="0" smtClean="0"/>
              <a:t>	Öfkelendiğinde</a:t>
            </a:r>
            <a:r>
              <a:rPr lang="tr-TR" dirty="0"/>
              <a:t>, </a:t>
            </a:r>
            <a:endParaRPr lang="tr-TR" dirty="0" smtClean="0"/>
          </a:p>
          <a:p>
            <a:r>
              <a:rPr lang="tr-TR" dirty="0" smtClean="0"/>
              <a:t>duygusal </a:t>
            </a:r>
            <a:r>
              <a:rPr lang="tr-TR" dirty="0"/>
              <a:t>işlem merkezi olan amigdala, hipotalamusa bir imdat sinyali gönderir. Hipotalamus da otonom sinir sistemi boyunca, sempatik sinir sisteminden böbreküstü bezlerine epinefrin (adrenalin) yollar ve böbreküstü bezleri tüm vücuduna epinefrin pompalamaya başlar. </a:t>
            </a:r>
            <a:endParaRPr lang="tr-TR" dirty="0" smtClean="0"/>
          </a:p>
          <a:p>
            <a:r>
              <a:rPr lang="tr-TR" dirty="0" smtClean="0"/>
              <a:t>Adrenalin</a:t>
            </a:r>
            <a:r>
              <a:rPr lang="tr-TR" dirty="0"/>
              <a:t>, kalp atışlarını hızlandırıp duyularını keskinleştirerek vücudunu bir tehditle karşılaşmaya hazırlar</a:t>
            </a:r>
            <a:r>
              <a:rPr lang="tr-TR" dirty="0" smtClean="0"/>
              <a:t>.</a:t>
            </a:r>
            <a:endParaRPr lang="tr-TR" dirty="0"/>
          </a:p>
          <a:p>
            <a:r>
              <a:rPr lang="tr-TR" dirty="0"/>
              <a:t>Bu işlem, biyolojik bir amaca hizmet eder (seni savaşmaya ya da kaçmaya hazırlar) ama öfke sorunun varsa bu fizyolojik tepkinin tetiklenme eşiği çok düşük olabilir (mesela iş arkadaşına müziğin sesini çok açtığı için öfkeleniyorsan).</a:t>
            </a:r>
          </a:p>
          <a:p>
            <a:endParaRPr lang="tr-TR" dirty="0"/>
          </a:p>
        </p:txBody>
      </p:sp>
      <p:pic>
        <p:nvPicPr>
          <p:cNvPr id="4" name="img_c5df475b2c" descr="Image titled Control Anger Step 1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614860" y="0"/>
            <a:ext cx="3384634" cy="2523706"/>
          </a:xfrm>
          <a:prstGeom prst="rect">
            <a:avLst/>
          </a:prstGeom>
          <a:ln>
            <a:noFill/>
          </a:ln>
          <a:effectLst>
            <a:softEdge rad="112500"/>
          </a:effectLst>
        </p:spPr>
      </p:pic>
    </p:spTree>
    <p:extLst>
      <p:ext uri="{BB962C8B-B14F-4D97-AF65-F5344CB8AC3E}">
        <p14:creationId xmlns:p14="http://schemas.microsoft.com/office/powerpoint/2010/main" val="1834060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Duygularını Gözden Geçir</a:t>
            </a:r>
            <a:endParaRPr lang="tr-TR" dirty="0"/>
          </a:p>
        </p:txBody>
      </p:sp>
      <p:sp>
        <p:nvSpPr>
          <p:cNvPr id="3" name="İçerik Yer Tutucusu 2"/>
          <p:cNvSpPr>
            <a:spLocks noGrp="1"/>
          </p:cNvSpPr>
          <p:nvPr>
            <p:ph idx="1"/>
          </p:nvPr>
        </p:nvSpPr>
        <p:spPr>
          <a:xfrm>
            <a:off x="420659" y="1616922"/>
            <a:ext cx="8596668" cy="3327320"/>
          </a:xfrm>
        </p:spPr>
        <p:txBody>
          <a:bodyPr/>
          <a:lstStyle/>
          <a:p>
            <a:r>
              <a:rPr lang="tr-TR" dirty="0"/>
              <a:t>Öfke, çoğunlukla başka bir duyguyu maskeler; </a:t>
            </a:r>
            <a:r>
              <a:rPr lang="tr-TR" dirty="0" smtClean="0"/>
              <a:t>kalp </a:t>
            </a:r>
            <a:r>
              <a:rPr lang="tr-TR" dirty="0"/>
              <a:t>kırıklığının, mutsuzluğun, kederin, depresyonun ya da korkunun ikincil duygusudur. </a:t>
            </a:r>
            <a:endParaRPr lang="tr-TR" dirty="0" smtClean="0"/>
          </a:p>
          <a:p>
            <a:r>
              <a:rPr lang="tr-TR" dirty="0" smtClean="0"/>
              <a:t>Öfke </a:t>
            </a:r>
            <a:r>
              <a:rPr lang="tr-TR" dirty="0"/>
              <a:t>çoğu zaman neredeyse bir savunma mekanizması olarak ortaya çıkar çünkü çoğu insan için diğer duygulara göre baş edilmesi daha kolaydır. Kendine çok sayıda duygu hissetmek için izin veriyor musun, yoksa “hissetmemen” gerektiğini düşündüğün duyguları bastırıyor olabilir misin diye bir düşün. </a:t>
            </a:r>
          </a:p>
          <a:p>
            <a:r>
              <a:rPr lang="tr-TR" dirty="0" smtClean="0"/>
              <a:t>Baş </a:t>
            </a:r>
            <a:r>
              <a:rPr lang="tr-TR" dirty="0"/>
              <a:t>etmenin daha zor olduğunu düşündüğün duyguların yerine sıklıkla öfkeyi </a:t>
            </a:r>
            <a:r>
              <a:rPr lang="tr-TR" dirty="0" smtClean="0"/>
              <a:t>koyuyorsan, </a:t>
            </a:r>
            <a:r>
              <a:rPr lang="tr-TR" dirty="0"/>
              <a:t>bu duygularla yüzleşip kabul etmeyi öğrenmek için </a:t>
            </a:r>
            <a:r>
              <a:rPr lang="tr-TR" dirty="0" smtClean="0"/>
              <a:t>bir uzmandan destek almalısın.</a:t>
            </a:r>
            <a:endParaRPr lang="tr-TR" dirty="0"/>
          </a:p>
          <a:p>
            <a:endParaRPr lang="tr-TR" dirty="0"/>
          </a:p>
        </p:txBody>
      </p:sp>
      <p:pic>
        <p:nvPicPr>
          <p:cNvPr id="5" name="img_98712b0e0a" descr="Image titled Control Anger Step 1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21607" y="4486384"/>
            <a:ext cx="3659551" cy="2227237"/>
          </a:xfrm>
          <a:prstGeom prst="rect">
            <a:avLst/>
          </a:prstGeom>
          <a:ln>
            <a:noFill/>
          </a:ln>
          <a:effectLst>
            <a:softEdge rad="112500"/>
          </a:effectLst>
        </p:spPr>
      </p:pic>
    </p:spTree>
    <p:extLst>
      <p:ext uri="{BB962C8B-B14F-4D97-AF65-F5344CB8AC3E}">
        <p14:creationId xmlns:p14="http://schemas.microsoft.com/office/powerpoint/2010/main" val="137425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Image titled Control Anger Step 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766107">
            <a:off x="7182269" y="4249542"/>
            <a:ext cx="3406448" cy="2259968"/>
          </a:xfrm>
          <a:prstGeom prst="rect">
            <a:avLst/>
          </a:prstGeom>
          <a:ln>
            <a:noFill/>
          </a:ln>
          <a:effectLst>
            <a:outerShdw blurRad="292100" dist="139700" dir="2700000" algn="tl" rotWithShape="0">
              <a:srgbClr val="333333">
                <a:alpha val="65000"/>
              </a:srgbClr>
            </a:outerShdw>
          </a:effectLst>
        </p:spPr>
      </p:pic>
      <p:sp>
        <p:nvSpPr>
          <p:cNvPr id="2" name="Unvan 1"/>
          <p:cNvSpPr>
            <a:spLocks noGrp="1"/>
          </p:cNvSpPr>
          <p:nvPr>
            <p:ph type="title"/>
          </p:nvPr>
        </p:nvSpPr>
        <p:spPr>
          <a:xfrm>
            <a:off x="468786" y="401054"/>
            <a:ext cx="6124519" cy="1251284"/>
          </a:xfrm>
        </p:spPr>
        <p:txBody>
          <a:bodyPr>
            <a:noAutofit/>
          </a:bodyPr>
          <a:lstStyle/>
          <a:p>
            <a:r>
              <a:rPr lang="tr-TR" dirty="0" smtClean="0"/>
              <a:t>Öfkenin Normal Bir Duygu </a:t>
            </a:r>
            <a:br>
              <a:rPr lang="tr-TR" dirty="0" smtClean="0"/>
            </a:br>
            <a:r>
              <a:rPr lang="tr-TR" dirty="0" smtClean="0"/>
              <a:t>Olabileceğini Kabul Et</a:t>
            </a:r>
            <a:endParaRPr lang="tr-TR" dirty="0"/>
          </a:p>
        </p:txBody>
      </p:sp>
      <p:sp>
        <p:nvSpPr>
          <p:cNvPr id="3" name="İçerik Yer Tutucusu 2"/>
          <p:cNvSpPr>
            <a:spLocks noGrp="1"/>
          </p:cNvSpPr>
          <p:nvPr>
            <p:ph idx="1"/>
          </p:nvPr>
        </p:nvSpPr>
        <p:spPr>
          <a:xfrm>
            <a:off x="468786" y="2048294"/>
            <a:ext cx="8707298" cy="2411411"/>
          </a:xfrm>
        </p:spPr>
        <p:txBody>
          <a:bodyPr/>
          <a:lstStyle/>
          <a:p>
            <a:pPr algn="just"/>
            <a:r>
              <a:rPr lang="tr-TR" dirty="0" smtClean="0"/>
              <a:t>Öfke </a:t>
            </a:r>
            <a:r>
              <a:rPr lang="tr-TR" dirty="0"/>
              <a:t>her zaman kötü bir şey değildir. Öfke seni süregelen </a:t>
            </a:r>
            <a:r>
              <a:rPr lang="tr-TR" dirty="0" err="1"/>
              <a:t>suistimale</a:t>
            </a:r>
            <a:r>
              <a:rPr lang="tr-TR" dirty="0"/>
              <a:t> ya da haksızlığa karşı korumaya yarayabilir. Birisinin sana zarar verdiğini fark edersen büyük ihtimalle öfkelenirsin ve bu öfke, seni o insana karşı durmaya ve verdiği zararı başka bir şekilde sona erdirmeye teşvik eder. </a:t>
            </a:r>
          </a:p>
          <a:p>
            <a:pPr algn="just"/>
            <a:r>
              <a:rPr lang="tr-TR" dirty="0" smtClean="0"/>
              <a:t>Bazı </a:t>
            </a:r>
            <a:r>
              <a:rPr lang="tr-TR" dirty="0"/>
              <a:t>insanlara, öfkelenmenin ve öfkesini ifade etmenin kabalık olduğu öğretilir. Ama, doğal öfke duygularımızı bastırmanın, duygularının ve başkalarıyla ilişkilerinin üzerinde olumsuz etkileri olabilir.</a:t>
            </a:r>
          </a:p>
          <a:p>
            <a:endParaRPr lang="tr-TR" dirty="0"/>
          </a:p>
        </p:txBody>
      </p:sp>
    </p:spTree>
    <p:extLst>
      <p:ext uri="{BB962C8B-B14F-4D97-AF65-F5344CB8AC3E}">
        <p14:creationId xmlns:p14="http://schemas.microsoft.com/office/powerpoint/2010/main" val="105000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78" y="2354273"/>
            <a:ext cx="8118300" cy="4375515"/>
          </a:xfrm>
          <a:prstGeom prst="rect">
            <a:avLst/>
          </a:prstGeom>
          <a:ln>
            <a:noFill/>
          </a:ln>
          <a:effectLst>
            <a:softEdge rad="112500"/>
          </a:effectLst>
        </p:spPr>
      </p:pic>
      <p:sp>
        <p:nvSpPr>
          <p:cNvPr id="2" name="Unvan 1"/>
          <p:cNvSpPr>
            <a:spLocks noGrp="1"/>
          </p:cNvSpPr>
          <p:nvPr>
            <p:ph type="ctrTitle"/>
          </p:nvPr>
        </p:nvSpPr>
        <p:spPr>
          <a:xfrm>
            <a:off x="1155462" y="164997"/>
            <a:ext cx="7865708" cy="1379258"/>
          </a:xfrm>
        </p:spPr>
        <p:txBody>
          <a:bodyPr/>
          <a:lstStyle/>
          <a:p>
            <a:pPr algn="ctr"/>
            <a:r>
              <a:rPr lang="tr-TR" sz="8000" dirty="0" smtClean="0">
                <a:solidFill>
                  <a:srgbClr val="FF0000"/>
                </a:solidFill>
                <a:latin typeface="1stAve" panose="02000505060000020004" pitchFamily="2" charset="0"/>
              </a:rPr>
              <a:t>ÖFKE</a:t>
            </a:r>
            <a:endParaRPr lang="tr-TR" dirty="0">
              <a:solidFill>
                <a:srgbClr val="FF0000"/>
              </a:solidFill>
              <a:latin typeface="1stAve" panose="02000505060000020004" pitchFamily="2" charset="0"/>
            </a:endParaRPr>
          </a:p>
        </p:txBody>
      </p:sp>
      <p:sp>
        <p:nvSpPr>
          <p:cNvPr id="3" name="Alt Başlık 2"/>
          <p:cNvSpPr>
            <a:spLocks noGrp="1"/>
          </p:cNvSpPr>
          <p:nvPr>
            <p:ph type="subTitle" idx="1"/>
          </p:nvPr>
        </p:nvSpPr>
        <p:spPr>
          <a:xfrm>
            <a:off x="380546" y="1467637"/>
            <a:ext cx="10297785" cy="963255"/>
          </a:xfrm>
        </p:spPr>
        <p:txBody>
          <a:bodyPr>
            <a:noAutofit/>
          </a:bodyPr>
          <a:lstStyle/>
          <a:p>
            <a:pPr algn="ctr"/>
            <a:r>
              <a:rPr lang="tr-TR" altLang="tr-TR" sz="2400" dirty="0" smtClean="0">
                <a:solidFill>
                  <a:schemeClr val="tx1"/>
                </a:solidFill>
                <a:latin typeface="Book Antiqua" panose="02040602050305030304" pitchFamily="18" charset="0"/>
              </a:rPr>
              <a:t>Bireyin; </a:t>
            </a:r>
            <a:r>
              <a:rPr lang="tr-TR" altLang="tr-TR" sz="2400" dirty="0">
                <a:solidFill>
                  <a:schemeClr val="tx1"/>
                </a:solidFill>
                <a:latin typeface="Book Antiqua" panose="02040602050305030304" pitchFamily="18" charset="0"/>
              </a:rPr>
              <a:t>herhangi bir </a:t>
            </a:r>
            <a:r>
              <a:rPr lang="tr-TR" altLang="tr-TR" sz="2400" b="1" dirty="0">
                <a:solidFill>
                  <a:schemeClr val="tx1"/>
                </a:solidFill>
                <a:latin typeface="Book Antiqua" panose="02040602050305030304" pitchFamily="18" charset="0"/>
              </a:rPr>
              <a:t>engellenme</a:t>
            </a:r>
            <a:r>
              <a:rPr lang="tr-TR" altLang="tr-TR" sz="2400" dirty="0">
                <a:solidFill>
                  <a:schemeClr val="tx1"/>
                </a:solidFill>
                <a:latin typeface="Book Antiqua" panose="02040602050305030304" pitchFamily="18" charset="0"/>
              </a:rPr>
              <a:t>, </a:t>
            </a:r>
            <a:r>
              <a:rPr lang="tr-TR" altLang="tr-TR" sz="2400" b="1" dirty="0" smtClean="0">
                <a:solidFill>
                  <a:schemeClr val="tx1"/>
                </a:solidFill>
                <a:latin typeface="Book Antiqua" panose="02040602050305030304" pitchFamily="18" charset="0"/>
              </a:rPr>
              <a:t>adaletsizlik</a:t>
            </a:r>
            <a:r>
              <a:rPr lang="tr-TR" altLang="tr-TR" sz="2400" dirty="0" smtClean="0">
                <a:solidFill>
                  <a:schemeClr val="tx1"/>
                </a:solidFill>
                <a:latin typeface="Book Antiqua" panose="02040602050305030304" pitchFamily="18" charset="0"/>
              </a:rPr>
              <a:t>, </a:t>
            </a:r>
            <a:r>
              <a:rPr lang="tr-TR" altLang="tr-TR" sz="2400" b="1" dirty="0" smtClean="0">
                <a:solidFill>
                  <a:schemeClr val="tx1"/>
                </a:solidFill>
                <a:latin typeface="Book Antiqua" panose="02040602050305030304" pitchFamily="18" charset="0"/>
              </a:rPr>
              <a:t>haksızlık</a:t>
            </a:r>
            <a:r>
              <a:rPr lang="tr-TR" altLang="tr-TR" sz="2400" dirty="0" smtClean="0">
                <a:solidFill>
                  <a:schemeClr val="tx1"/>
                </a:solidFill>
                <a:latin typeface="Book Antiqua" panose="02040602050305030304" pitchFamily="18" charset="0"/>
              </a:rPr>
              <a:t> </a:t>
            </a:r>
            <a:r>
              <a:rPr lang="tr-TR" altLang="tr-TR" sz="2400" dirty="0">
                <a:solidFill>
                  <a:schemeClr val="tx1"/>
                </a:solidFill>
                <a:latin typeface="Book Antiqua" panose="02040602050305030304" pitchFamily="18" charset="0"/>
              </a:rPr>
              <a:t>ya da </a:t>
            </a:r>
            <a:r>
              <a:rPr lang="tr-TR" altLang="tr-TR" sz="2400" b="1" dirty="0" smtClean="0">
                <a:solidFill>
                  <a:schemeClr val="tx1"/>
                </a:solidFill>
                <a:latin typeface="Book Antiqua" panose="02040602050305030304" pitchFamily="18" charset="0"/>
              </a:rPr>
              <a:t>benliğine </a:t>
            </a:r>
            <a:r>
              <a:rPr lang="tr-TR" altLang="tr-TR" sz="2400" b="1" dirty="0">
                <a:solidFill>
                  <a:schemeClr val="tx1"/>
                </a:solidFill>
                <a:latin typeface="Book Antiqua" panose="02040602050305030304" pitchFamily="18" charset="0"/>
              </a:rPr>
              <a:t>yönelik bir tehdit </a:t>
            </a:r>
            <a:r>
              <a:rPr lang="tr-TR" altLang="tr-TR" sz="2400" b="1" dirty="0" smtClean="0">
                <a:solidFill>
                  <a:schemeClr val="tx1"/>
                </a:solidFill>
                <a:latin typeface="Book Antiqua" panose="02040602050305030304" pitchFamily="18" charset="0"/>
              </a:rPr>
              <a:t>algılaması </a:t>
            </a:r>
            <a:r>
              <a:rPr lang="tr-TR" altLang="tr-TR" sz="2400" dirty="0" smtClean="0">
                <a:solidFill>
                  <a:schemeClr val="tx1"/>
                </a:solidFill>
                <a:latin typeface="Book Antiqua" panose="02040602050305030304" pitchFamily="18" charset="0"/>
              </a:rPr>
              <a:t>durumunda yaşadığı duygu durumudur</a:t>
            </a:r>
            <a:r>
              <a:rPr lang="tr-TR" altLang="tr-TR" sz="2400" dirty="0">
                <a:solidFill>
                  <a:schemeClr val="tx1"/>
                </a:solidFill>
                <a:latin typeface="Book Antiqua" panose="02040602050305030304" pitchFamily="18" charset="0"/>
              </a:rPr>
              <a:t>. </a:t>
            </a:r>
            <a:endParaRPr lang="tr-TR" sz="2400" dirty="0">
              <a:solidFill>
                <a:schemeClr val="tx1"/>
              </a:solidFill>
              <a:latin typeface="Book Antiqua" panose="02040602050305030304" pitchFamily="18" charset="0"/>
            </a:endParaRPr>
          </a:p>
        </p:txBody>
      </p:sp>
      <p:sp>
        <p:nvSpPr>
          <p:cNvPr id="4" name="Alt Başlık 2"/>
          <p:cNvSpPr txBox="1">
            <a:spLocks/>
          </p:cNvSpPr>
          <p:nvPr/>
        </p:nvSpPr>
        <p:spPr>
          <a:xfrm>
            <a:off x="1395370" y="4460803"/>
            <a:ext cx="3692946" cy="1596814"/>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tr-TR" altLang="tr-TR" sz="2800" dirty="0" smtClean="0">
                <a:solidFill>
                  <a:srgbClr val="FF0000"/>
                </a:solidFill>
                <a:latin typeface="Matura MT Script Capitals" panose="03020802060602070202" pitchFamily="66" charset="0"/>
              </a:rPr>
              <a:t>Öfke, </a:t>
            </a:r>
            <a:r>
              <a:rPr lang="tr-TR" altLang="tr-TR" sz="2800" dirty="0" smtClean="0">
                <a:solidFill>
                  <a:schemeClr val="bg1"/>
                </a:solidFill>
                <a:latin typeface="Matura MT Script Capitals" panose="03020802060602070202" pitchFamily="66" charset="0"/>
              </a:rPr>
              <a:t>kendini kaybederek, </a:t>
            </a:r>
            <a:r>
              <a:rPr lang="tr-TR" altLang="tr-TR" sz="2800" dirty="0" smtClean="0">
                <a:solidFill>
                  <a:srgbClr val="FFFF00"/>
                </a:solidFill>
                <a:latin typeface="Matura MT Script Capitals" panose="03020802060602070202" pitchFamily="66" charset="0"/>
              </a:rPr>
              <a:t>kaybedebileceğin</a:t>
            </a:r>
            <a:r>
              <a:rPr lang="tr-TR" altLang="tr-TR" sz="2800" dirty="0" smtClean="0">
                <a:solidFill>
                  <a:srgbClr val="00B0F0"/>
                </a:solidFill>
                <a:latin typeface="Matura MT Script Capitals" panose="03020802060602070202" pitchFamily="66" charset="0"/>
              </a:rPr>
              <a:t> bir şey değildir.</a:t>
            </a:r>
            <a:endParaRPr lang="tr-TR" dirty="0">
              <a:solidFill>
                <a:schemeClr val="bg1"/>
              </a:solidFill>
            </a:endParaRPr>
          </a:p>
        </p:txBody>
      </p:sp>
    </p:spTree>
    <p:extLst>
      <p:ext uri="{BB962C8B-B14F-4D97-AF65-F5344CB8AC3E}">
        <p14:creationId xmlns:p14="http://schemas.microsoft.com/office/powerpoint/2010/main" val="16486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rot="2312210">
            <a:off x="4704231" y="1217771"/>
            <a:ext cx="4808738" cy="3604255"/>
          </a:xfrm>
          <a:prstGeom prst="rect">
            <a:avLst/>
          </a:prstGeom>
          <a:ln>
            <a:noFill/>
          </a:ln>
          <a:effectLst>
            <a:softEdge rad="112500"/>
          </a:effectLst>
        </p:spPr>
      </p:pic>
      <p:sp>
        <p:nvSpPr>
          <p:cNvPr id="2" name="Unvan 1"/>
          <p:cNvSpPr>
            <a:spLocks noGrp="1"/>
          </p:cNvSpPr>
          <p:nvPr>
            <p:ph type="title"/>
          </p:nvPr>
        </p:nvSpPr>
        <p:spPr>
          <a:xfrm>
            <a:off x="292322" y="320842"/>
            <a:ext cx="9300855" cy="1437128"/>
          </a:xfrm>
        </p:spPr>
        <p:txBody>
          <a:bodyPr/>
          <a:lstStyle/>
          <a:p>
            <a:r>
              <a:rPr lang="tr-TR" dirty="0" smtClean="0"/>
              <a:t>Öfkenin Kontrolden Çıktığına Dair İşaretleri Gözlemle</a:t>
            </a:r>
            <a:endParaRPr lang="tr-TR" dirty="0"/>
          </a:p>
        </p:txBody>
      </p:sp>
      <p:sp>
        <p:nvSpPr>
          <p:cNvPr id="3" name="İçerik Yer Tutucusu 2"/>
          <p:cNvSpPr>
            <a:spLocks noGrp="1"/>
          </p:cNvSpPr>
          <p:nvPr>
            <p:ph idx="1"/>
          </p:nvPr>
        </p:nvSpPr>
        <p:spPr/>
        <p:txBody>
          <a:bodyPr/>
          <a:lstStyle/>
          <a:p>
            <a:pPr marL="0" indent="0">
              <a:buNone/>
            </a:pPr>
            <a:r>
              <a:rPr lang="tr-TR" dirty="0" smtClean="0"/>
              <a:t>	Öfke </a:t>
            </a:r>
            <a:r>
              <a:rPr lang="tr-TR" dirty="0"/>
              <a:t>sağlıklı olabildiği kadar sağlıksız da olabilir. </a:t>
            </a:r>
            <a:endParaRPr lang="tr-TR" dirty="0" smtClean="0"/>
          </a:p>
          <a:p>
            <a:pPr marL="0" indent="0">
              <a:buNone/>
            </a:pPr>
            <a:r>
              <a:rPr lang="tr-TR" dirty="0" smtClean="0"/>
              <a:t>	Aşağıdaki durumlara benzer bir yaşantın varsa;</a:t>
            </a:r>
            <a:endParaRPr lang="tr-TR" dirty="0"/>
          </a:p>
          <a:p>
            <a:pPr marL="0" indent="0">
              <a:buNone/>
            </a:pPr>
            <a:r>
              <a:rPr lang="tr-TR" dirty="0"/>
              <a:t>•	</a:t>
            </a:r>
            <a:r>
              <a:rPr lang="tr-TR" dirty="0" smtClean="0"/>
              <a:t>Yemeğin gecikmesi, randevuya geç kalınması, kazara kişisel eşyanın zarar görmesi gibi </a:t>
            </a:r>
            <a:r>
              <a:rPr lang="tr-TR" dirty="0"/>
              <a:t>önemsiz olaylar seni küplere </a:t>
            </a:r>
            <a:r>
              <a:rPr lang="tr-TR" dirty="0" smtClean="0"/>
              <a:t>bindiriyorsa.</a:t>
            </a:r>
            <a:endParaRPr lang="tr-TR" dirty="0"/>
          </a:p>
          <a:p>
            <a:pPr marL="0" indent="0">
              <a:buNone/>
            </a:pPr>
            <a:r>
              <a:rPr lang="tr-TR" dirty="0"/>
              <a:t>•	Öfkelendiğinde, bağırmak, çığlık atmak ya da vurmak gibi agresif davranışlar </a:t>
            </a:r>
            <a:r>
              <a:rPr lang="tr-TR" dirty="0" smtClean="0"/>
              <a:t>sergiliyorsan.</a:t>
            </a:r>
            <a:endParaRPr lang="tr-TR" dirty="0"/>
          </a:p>
          <a:p>
            <a:pPr marL="0" indent="0">
              <a:buNone/>
            </a:pPr>
            <a:r>
              <a:rPr lang="tr-TR" dirty="0"/>
              <a:t>•	Bu </a:t>
            </a:r>
            <a:r>
              <a:rPr lang="tr-TR" dirty="0" smtClean="0"/>
              <a:t>sorun sık sık tekrarlanıyorsa.</a:t>
            </a:r>
            <a:endParaRPr lang="tr-TR" dirty="0"/>
          </a:p>
          <a:p>
            <a:pPr marL="0" indent="0">
              <a:buNone/>
            </a:pPr>
            <a:endParaRPr lang="tr-TR" dirty="0" smtClean="0"/>
          </a:p>
          <a:p>
            <a:pPr marL="0" indent="0">
              <a:buNone/>
            </a:pPr>
            <a:r>
              <a:rPr lang="tr-TR" dirty="0"/>
              <a:t>	</a:t>
            </a:r>
            <a:r>
              <a:rPr lang="tr-TR" dirty="0" smtClean="0"/>
              <a:t>öfke </a:t>
            </a:r>
            <a:r>
              <a:rPr lang="tr-TR" dirty="0"/>
              <a:t>sorununla kendi kendine ya da profesyonel yardım alarak başa </a:t>
            </a:r>
            <a:r>
              <a:rPr lang="tr-TR" dirty="0" smtClean="0"/>
              <a:t>çıkmalısın.</a:t>
            </a:r>
            <a:endParaRPr lang="tr-TR" dirty="0"/>
          </a:p>
        </p:txBody>
      </p:sp>
    </p:spTree>
    <p:extLst>
      <p:ext uri="{BB962C8B-B14F-4D97-AF65-F5344CB8AC3E}">
        <p14:creationId xmlns:p14="http://schemas.microsoft.com/office/powerpoint/2010/main" val="3128991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5039" y="393574"/>
            <a:ext cx="8596668" cy="1320800"/>
          </a:xfrm>
        </p:spPr>
        <p:txBody>
          <a:bodyPr/>
          <a:lstStyle/>
          <a:p>
            <a:r>
              <a:rPr lang="tr-TR" b="1" dirty="0" smtClean="0"/>
              <a:t>Öfkelendiğin O An, Mola Ver.</a:t>
            </a:r>
            <a:r>
              <a:rPr lang="tr-TR" dirty="0" smtClean="0"/>
              <a:t> </a:t>
            </a:r>
            <a:endParaRPr lang="tr-TR" dirty="0"/>
          </a:p>
        </p:txBody>
      </p:sp>
      <p:sp>
        <p:nvSpPr>
          <p:cNvPr id="3" name="İçerik Yer Tutucusu 2"/>
          <p:cNvSpPr>
            <a:spLocks noGrp="1"/>
          </p:cNvSpPr>
          <p:nvPr>
            <p:ph idx="1"/>
          </p:nvPr>
        </p:nvSpPr>
        <p:spPr>
          <a:xfrm>
            <a:off x="244197" y="1146468"/>
            <a:ext cx="8596668" cy="3880773"/>
          </a:xfrm>
        </p:spPr>
        <p:txBody>
          <a:bodyPr>
            <a:normAutofit fontScale="92500" lnSpcReduction="20000"/>
          </a:bodyPr>
          <a:lstStyle/>
          <a:p>
            <a:r>
              <a:rPr lang="tr-TR" dirty="0">
                <a:solidFill>
                  <a:schemeClr val="tx1"/>
                </a:solidFill>
              </a:rPr>
              <a:t>Yaptığın şeyi bırakarak, seni sinirlendiren şeyden uzaklaşarak ve/veya sadece biraz rahatlayarak mola verebilirsin. Canını sıkan şeyden uzaklaşmak, sakinleşmeni çok daha fazla kolaylaştıracaktır. </a:t>
            </a:r>
          </a:p>
          <a:p>
            <a:r>
              <a:rPr lang="tr-TR" dirty="0" smtClean="0">
                <a:solidFill>
                  <a:schemeClr val="tx1"/>
                </a:solidFill>
              </a:rPr>
              <a:t>Bir </a:t>
            </a:r>
            <a:r>
              <a:rPr lang="tr-TR" dirty="0">
                <a:solidFill>
                  <a:schemeClr val="tx1"/>
                </a:solidFill>
              </a:rPr>
              <a:t>duruma hemen tepki vermen gerekmediğini unutma. 10’a kadar sayabilirsin, hatta gerektiğinde sakinleşmek için kendine ek zaman vermek için, “Bunu düşünüp sana geri döneceğim,” bile diyebilirsin.</a:t>
            </a:r>
          </a:p>
          <a:p>
            <a:r>
              <a:rPr lang="tr-TR" dirty="0" smtClean="0">
                <a:solidFill>
                  <a:schemeClr val="tx1"/>
                </a:solidFill>
              </a:rPr>
              <a:t>İşte </a:t>
            </a:r>
            <a:r>
              <a:rPr lang="tr-TR" dirty="0">
                <a:solidFill>
                  <a:schemeClr val="tx1"/>
                </a:solidFill>
              </a:rPr>
              <a:t>sinirlendiysen bir süreliğine bir odaya git ya da dışarı çık. Arabanla işe gidiyorsan, kendine ait bir alanda olmak için arabanın içinde oturmayı düşün.</a:t>
            </a:r>
          </a:p>
          <a:p>
            <a:r>
              <a:rPr lang="tr-TR" dirty="0" smtClean="0">
                <a:solidFill>
                  <a:schemeClr val="tx1"/>
                </a:solidFill>
              </a:rPr>
              <a:t>Evde </a:t>
            </a:r>
            <a:r>
              <a:rPr lang="tr-TR" dirty="0">
                <a:solidFill>
                  <a:schemeClr val="tx1"/>
                </a:solidFill>
              </a:rPr>
              <a:t>sinirlendiysen tek kişilik bir yere (örneğin, banyoya) git, yürüyüşe çık ya da güvendiğin veya sana yardım edebilecek birisiyle yürüyüşe çık</a:t>
            </a:r>
            <a:r>
              <a:rPr lang="tr-TR" dirty="0" smtClean="0">
                <a:solidFill>
                  <a:schemeClr val="tx1"/>
                </a:solidFill>
              </a:rPr>
              <a:t>.</a:t>
            </a:r>
          </a:p>
          <a:p>
            <a:r>
              <a:rPr lang="tr-TR" dirty="0" smtClean="0">
                <a:solidFill>
                  <a:schemeClr val="tx1"/>
                </a:solidFill>
              </a:rPr>
              <a:t>Bu kesinlikle geri vites yapmak ,kaçmak, korkmak, kaybetmek değil.</a:t>
            </a:r>
          </a:p>
          <a:p>
            <a:pPr marL="0" indent="0">
              <a:buNone/>
            </a:pPr>
            <a:r>
              <a:rPr lang="tr-TR" dirty="0">
                <a:solidFill>
                  <a:schemeClr val="tx1"/>
                </a:solidFill>
              </a:rPr>
              <a:t> </a:t>
            </a:r>
            <a:r>
              <a:rPr lang="tr-TR" dirty="0" smtClean="0">
                <a:solidFill>
                  <a:schemeClr val="tx1"/>
                </a:solidFill>
              </a:rPr>
              <a:t>    	Bu düşünceleri kendine telkin et. </a:t>
            </a:r>
          </a:p>
          <a:p>
            <a:pPr marL="0" indent="0">
              <a:buNone/>
            </a:pPr>
            <a:r>
              <a:rPr lang="tr-TR" dirty="0">
                <a:solidFill>
                  <a:schemeClr val="tx1"/>
                </a:solidFill>
              </a:rPr>
              <a:t>	</a:t>
            </a:r>
            <a:r>
              <a:rPr lang="tr-TR" dirty="0" smtClean="0">
                <a:solidFill>
                  <a:schemeClr val="tx1"/>
                </a:solidFill>
              </a:rPr>
              <a:t>Önceden belirlediğin stratejinin/planının uygulaması.</a:t>
            </a:r>
            <a:endParaRPr lang="tr-TR" dirty="0">
              <a:solidFill>
                <a:schemeClr val="tx1"/>
              </a:solidFill>
            </a:endParaRPr>
          </a:p>
          <a:p>
            <a:endParaRPr lang="tr-TR" dirty="0"/>
          </a:p>
        </p:txBody>
      </p:sp>
      <p:pic>
        <p:nvPicPr>
          <p:cNvPr id="4" name="img_023fe8516f" descr="Image titled Control Anger Step 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83451" y="3701968"/>
            <a:ext cx="4523539" cy="2915401"/>
          </a:xfrm>
          <a:prstGeom prst="rect">
            <a:avLst/>
          </a:prstGeom>
          <a:ln>
            <a:noFill/>
          </a:ln>
          <a:effectLst>
            <a:softEdge rad="1125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0865" y="126377"/>
            <a:ext cx="3165642" cy="2374231"/>
          </a:xfrm>
          <a:prstGeom prst="rect">
            <a:avLst/>
          </a:prstGeom>
          <a:ln>
            <a:noFill/>
          </a:ln>
          <a:effectLst>
            <a:softEdge rad="112500"/>
          </a:effectLst>
        </p:spPr>
      </p:pic>
    </p:spTree>
    <p:extLst>
      <p:ext uri="{BB962C8B-B14F-4D97-AF65-F5344CB8AC3E}">
        <p14:creationId xmlns:p14="http://schemas.microsoft.com/office/powerpoint/2010/main" val="2459010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Image titled Control Anger Step 1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424989" y="3513221"/>
            <a:ext cx="7050505" cy="3224464"/>
          </a:xfrm>
          <a:prstGeom prst="rect">
            <a:avLst/>
          </a:prstGeom>
          <a:ln>
            <a:noFill/>
          </a:ln>
          <a:effectLst>
            <a:softEdge rad="112500"/>
          </a:effectLst>
        </p:spPr>
      </p:pic>
      <p:sp>
        <p:nvSpPr>
          <p:cNvPr id="2" name="Unvan 1"/>
          <p:cNvSpPr>
            <a:spLocks noGrp="1"/>
          </p:cNvSpPr>
          <p:nvPr>
            <p:ph type="title"/>
          </p:nvPr>
        </p:nvSpPr>
        <p:spPr>
          <a:xfrm>
            <a:off x="465221" y="159509"/>
            <a:ext cx="8454190" cy="722807"/>
          </a:xfrm>
        </p:spPr>
        <p:txBody>
          <a:bodyPr/>
          <a:lstStyle/>
          <a:p>
            <a:r>
              <a:rPr lang="tr-TR" dirty="0" smtClean="0"/>
              <a:t>Öfke Yönetimi Planı Oluştur</a:t>
            </a:r>
            <a:endParaRPr lang="tr-TR" dirty="0"/>
          </a:p>
        </p:txBody>
      </p:sp>
      <p:sp>
        <p:nvSpPr>
          <p:cNvPr id="3" name="İçerik Yer Tutucusu 2"/>
          <p:cNvSpPr>
            <a:spLocks noGrp="1"/>
          </p:cNvSpPr>
          <p:nvPr>
            <p:ph idx="1"/>
          </p:nvPr>
        </p:nvSpPr>
        <p:spPr>
          <a:xfrm>
            <a:off x="0" y="1000084"/>
            <a:ext cx="10808813" cy="3454148"/>
          </a:xfrm>
        </p:spPr>
        <p:txBody>
          <a:bodyPr/>
          <a:lstStyle/>
          <a:p>
            <a:r>
              <a:rPr lang="tr-TR" dirty="0">
                <a:solidFill>
                  <a:schemeClr val="tx1"/>
                </a:solidFill>
              </a:rPr>
              <a:t>Öfkeni tetikleyen şeyleri bulmaya başlayınca, </a:t>
            </a:r>
            <a:r>
              <a:rPr lang="tr-TR" dirty="0" smtClean="0">
                <a:solidFill>
                  <a:schemeClr val="tx1"/>
                </a:solidFill>
              </a:rPr>
              <a:t>bu </a:t>
            </a:r>
            <a:r>
              <a:rPr lang="tr-TR" dirty="0">
                <a:solidFill>
                  <a:schemeClr val="tx1"/>
                </a:solidFill>
              </a:rPr>
              <a:t>şeylerle başa çıkmak için bir plan </a:t>
            </a:r>
            <a:r>
              <a:rPr lang="tr-TR" dirty="0" smtClean="0">
                <a:solidFill>
                  <a:schemeClr val="tx1"/>
                </a:solidFill>
              </a:rPr>
              <a:t>yapmalısın. Bu plan pratik, işlevsel ve birçok duruma uyarlanabilecek esneklikte olmalı.</a:t>
            </a:r>
          </a:p>
          <a:p>
            <a:r>
              <a:rPr lang="tr-TR" dirty="0" smtClean="0">
                <a:solidFill>
                  <a:schemeClr val="tx1"/>
                </a:solidFill>
              </a:rPr>
              <a:t>Yukarda bahsi geçen öfke kontrol </a:t>
            </a:r>
            <a:r>
              <a:rPr lang="tr-TR" dirty="0">
                <a:solidFill>
                  <a:schemeClr val="tx1"/>
                </a:solidFill>
              </a:rPr>
              <a:t>stratejilerini kullanmak ve önceden bu durumda ne tepki göstereceğini belirlemek yardımcı olabilir. </a:t>
            </a:r>
          </a:p>
          <a:p>
            <a:r>
              <a:rPr lang="tr-TR" dirty="0" smtClean="0">
                <a:solidFill>
                  <a:schemeClr val="tx1"/>
                </a:solidFill>
              </a:rPr>
              <a:t>Örneğin</a:t>
            </a:r>
            <a:r>
              <a:rPr lang="tr-TR" dirty="0">
                <a:solidFill>
                  <a:schemeClr val="tx1"/>
                </a:solidFill>
              </a:rPr>
              <a:t>, ebeveynlik tarzın hakkında ileri geri konuşan kayınvalideni ziyarete gideceksin diyelim. Önceden şöyle bir karar verebilirsin: </a:t>
            </a:r>
            <a:r>
              <a:rPr lang="tr-TR" dirty="0" smtClean="0">
                <a:solidFill>
                  <a:schemeClr val="tx1"/>
                </a:solidFill>
              </a:rPr>
              <a:t>“</a:t>
            </a:r>
            <a:r>
              <a:rPr lang="tr-TR" dirty="0">
                <a:solidFill>
                  <a:schemeClr val="tx1"/>
                </a:solidFill>
              </a:rPr>
              <a:t>Ebeveynliğimle ilgili bir yorum yaparsa ona sakin bir şekilde yorumunu takdir ettiğimi, ama onun bu konulardaki hisleri ne olursa olsun, ebeveynlik tarzıma benim karar vereceğimi söyleyeceğim.” Öfken artarsa odadan çıkmaya, hatta toplanıp eve gitmeye karar verebilirsin.</a:t>
            </a:r>
          </a:p>
          <a:p>
            <a:endParaRPr lang="tr-TR" dirty="0"/>
          </a:p>
        </p:txBody>
      </p:sp>
    </p:spTree>
    <p:extLst>
      <p:ext uri="{BB962C8B-B14F-4D97-AF65-F5344CB8AC3E}">
        <p14:creationId xmlns:p14="http://schemas.microsoft.com/office/powerpoint/2010/main" val="2996839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2143" y="609600"/>
            <a:ext cx="2181166" cy="3516303"/>
          </a:xfrm>
        </p:spPr>
      </p:pic>
      <p:sp>
        <p:nvSpPr>
          <p:cNvPr id="2" name="Unvan 1"/>
          <p:cNvSpPr>
            <a:spLocks noGrp="1"/>
          </p:cNvSpPr>
          <p:nvPr>
            <p:ph type="title"/>
          </p:nvPr>
        </p:nvSpPr>
        <p:spPr>
          <a:xfrm>
            <a:off x="1108479" y="834486"/>
            <a:ext cx="6113664" cy="645994"/>
          </a:xfrm>
        </p:spPr>
        <p:txBody>
          <a:bodyPr/>
          <a:lstStyle/>
          <a:p>
            <a:r>
              <a:rPr lang="tr-TR" b="1" dirty="0" smtClean="0">
                <a:solidFill>
                  <a:schemeClr val="tx1"/>
                </a:solidFill>
              </a:rPr>
              <a:t>3D – </a:t>
            </a:r>
            <a:r>
              <a:rPr lang="tr-TR" b="1" dirty="0" smtClean="0">
                <a:solidFill>
                  <a:srgbClr val="FF0000"/>
                </a:solidFill>
              </a:rPr>
              <a:t>Dur</a:t>
            </a:r>
            <a:r>
              <a:rPr lang="tr-TR" b="1" dirty="0" smtClean="0">
                <a:solidFill>
                  <a:schemeClr val="tx1"/>
                </a:solidFill>
              </a:rPr>
              <a:t> / </a:t>
            </a:r>
            <a:r>
              <a:rPr lang="tr-TR" b="1" dirty="0" smtClean="0">
                <a:solidFill>
                  <a:srgbClr val="FFFF00"/>
                </a:solidFill>
              </a:rPr>
              <a:t>Düşün </a:t>
            </a:r>
            <a:r>
              <a:rPr lang="tr-TR" b="1" dirty="0" smtClean="0">
                <a:solidFill>
                  <a:schemeClr val="tx1"/>
                </a:solidFill>
              </a:rPr>
              <a:t>/ </a:t>
            </a:r>
            <a:r>
              <a:rPr lang="tr-TR" b="1" dirty="0" smtClean="0">
                <a:solidFill>
                  <a:srgbClr val="009900"/>
                </a:solidFill>
              </a:rPr>
              <a:t>Davran</a:t>
            </a:r>
            <a:endParaRPr lang="tr-TR" b="1" dirty="0">
              <a:solidFill>
                <a:srgbClr val="009900"/>
              </a:solidFill>
            </a:endParaRPr>
          </a:p>
        </p:txBody>
      </p:sp>
      <p:sp>
        <p:nvSpPr>
          <p:cNvPr id="8" name="Akış Çizelgesi: Bağlayıcı 7"/>
          <p:cNvSpPr/>
          <p:nvPr/>
        </p:nvSpPr>
        <p:spPr>
          <a:xfrm>
            <a:off x="1487605" y="2150659"/>
            <a:ext cx="818866" cy="82569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0" name="Akış Çizelgesi: Bağlayıcı 9"/>
          <p:cNvSpPr/>
          <p:nvPr/>
        </p:nvSpPr>
        <p:spPr>
          <a:xfrm>
            <a:off x="1487605" y="3469829"/>
            <a:ext cx="818866" cy="82569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1" name="Akış Çizelgesi: Bağlayıcı 10"/>
          <p:cNvSpPr/>
          <p:nvPr/>
        </p:nvSpPr>
        <p:spPr>
          <a:xfrm>
            <a:off x="1487605" y="4789000"/>
            <a:ext cx="818866" cy="825690"/>
          </a:xfrm>
          <a:prstGeom prst="flowChartConnec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2" name="Metin kutusu 11"/>
          <p:cNvSpPr txBox="1"/>
          <p:nvPr/>
        </p:nvSpPr>
        <p:spPr>
          <a:xfrm>
            <a:off x="2942330" y="2406133"/>
            <a:ext cx="3848669" cy="369332"/>
          </a:xfrm>
          <a:prstGeom prst="rect">
            <a:avLst/>
          </a:prstGeom>
          <a:noFill/>
        </p:spPr>
        <p:txBody>
          <a:bodyPr wrap="square" rtlCol="0">
            <a:spAutoFit/>
          </a:bodyPr>
          <a:lstStyle/>
          <a:p>
            <a:r>
              <a:rPr lang="tr-TR" dirty="0" smtClean="0"/>
              <a:t>Dur, sakinleş, duygularına odaklan</a:t>
            </a:r>
            <a:endParaRPr lang="tr-TR" dirty="0"/>
          </a:p>
        </p:txBody>
      </p:sp>
      <p:sp>
        <p:nvSpPr>
          <p:cNvPr id="15" name="Metin kutusu 14"/>
          <p:cNvSpPr txBox="1"/>
          <p:nvPr/>
        </p:nvSpPr>
        <p:spPr>
          <a:xfrm>
            <a:off x="2839972" y="3469829"/>
            <a:ext cx="3848669" cy="923330"/>
          </a:xfrm>
          <a:prstGeom prst="rect">
            <a:avLst/>
          </a:prstGeom>
          <a:noFill/>
        </p:spPr>
        <p:txBody>
          <a:bodyPr wrap="square" rtlCol="0">
            <a:spAutoFit/>
          </a:bodyPr>
          <a:lstStyle/>
          <a:p>
            <a:pPr algn="just"/>
            <a:r>
              <a:rPr lang="tr-TR" dirty="0" smtClean="0"/>
              <a:t>Düşün, olası sonuçları değerlendir, kendini kontrol etmeye odaklan, mantıklı olanı bulmaya çalış, </a:t>
            </a:r>
            <a:endParaRPr lang="tr-TR" dirty="0"/>
          </a:p>
        </p:txBody>
      </p:sp>
      <p:sp>
        <p:nvSpPr>
          <p:cNvPr id="16" name="Metin kutusu 15"/>
          <p:cNvSpPr txBox="1"/>
          <p:nvPr/>
        </p:nvSpPr>
        <p:spPr>
          <a:xfrm>
            <a:off x="2942329" y="4770155"/>
            <a:ext cx="3848669" cy="923330"/>
          </a:xfrm>
          <a:prstGeom prst="rect">
            <a:avLst/>
          </a:prstGeom>
          <a:noFill/>
        </p:spPr>
        <p:txBody>
          <a:bodyPr wrap="square" rtlCol="0">
            <a:spAutoFit/>
          </a:bodyPr>
          <a:lstStyle/>
          <a:p>
            <a:r>
              <a:rPr lang="tr-TR" dirty="0" smtClean="0"/>
              <a:t>Davran,</a:t>
            </a:r>
            <a:r>
              <a:rPr lang="tr-TR" dirty="0"/>
              <a:t> uzaklaş, devret, fizyolojik tepkilerini kontrol altına </a:t>
            </a:r>
            <a:r>
              <a:rPr lang="tr-TR" dirty="0" smtClean="0"/>
              <a:t>al,</a:t>
            </a:r>
            <a:endParaRPr lang="tr-TR" dirty="0"/>
          </a:p>
          <a:p>
            <a:pPr algn="just"/>
            <a:r>
              <a:rPr lang="tr-TR" dirty="0" smtClean="0"/>
              <a:t>doğru davranışı seç ve uygula, </a:t>
            </a:r>
            <a:endParaRPr lang="tr-TR" dirty="0"/>
          </a:p>
        </p:txBody>
      </p:sp>
    </p:spTree>
    <p:extLst>
      <p:ext uri="{BB962C8B-B14F-4D97-AF65-F5344CB8AC3E}">
        <p14:creationId xmlns:p14="http://schemas.microsoft.com/office/powerpoint/2010/main" val="19862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400"/>
                                        <p:tgtEl>
                                          <p:spTgt spid="8"/>
                                        </p:tgtEl>
                                      </p:cBhvr>
                                    </p:animEffect>
                                  </p:childTnLst>
                                </p:cTn>
                              </p:par>
                            </p:childTnLst>
                          </p:cTn>
                        </p:par>
                        <p:par>
                          <p:cTn id="12" fill="hold">
                            <p:stCondLst>
                              <p:cond delay="14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400"/>
                                        <p:tgtEl>
                                          <p:spTgt spid="10"/>
                                        </p:tgtEl>
                                      </p:cBhvr>
                                    </p:animEffect>
                                  </p:childTnLst>
                                </p:cTn>
                              </p:par>
                            </p:childTnLst>
                          </p:cTn>
                        </p:par>
                        <p:par>
                          <p:cTn id="20" fill="hold">
                            <p:stCondLst>
                              <p:cond delay="140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400"/>
                                        <p:tgtEl>
                                          <p:spTgt spid="11"/>
                                        </p:tgtEl>
                                      </p:cBhvr>
                                    </p:animEffect>
                                  </p:childTnLst>
                                </p:cTn>
                              </p:par>
                            </p:childTnLst>
                          </p:cTn>
                        </p:par>
                        <p:par>
                          <p:cTn id="28" fill="hold">
                            <p:stCondLst>
                              <p:cond delay="1400"/>
                            </p:stCondLst>
                            <p:childTnLst>
                              <p:par>
                                <p:cTn id="29" presetID="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7054961" cy="721895"/>
          </a:xfrm>
        </p:spPr>
        <p:txBody>
          <a:bodyPr/>
          <a:lstStyle/>
          <a:p>
            <a:r>
              <a:rPr lang="tr-TR" dirty="0" smtClean="0"/>
              <a:t>Fiziksel Bir Aktiviteyle Uğraş</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a:t>	</a:t>
            </a:r>
            <a:r>
              <a:rPr lang="tr-TR" dirty="0" smtClean="0"/>
              <a:t>Egzersiz </a:t>
            </a:r>
            <a:r>
              <a:rPr lang="tr-TR" dirty="0"/>
              <a:t>yaptığında salgılanan </a:t>
            </a:r>
            <a:r>
              <a:rPr lang="tr-TR" dirty="0" err="1"/>
              <a:t>endorfin</a:t>
            </a:r>
            <a:r>
              <a:rPr lang="tr-TR" dirty="0"/>
              <a:t>, sakinleşmene yardımcı olabilir ve vücudunu hareket ettirmek, öfken için fiziksel bir çıkış noktası sağlar. Böylece, egzersiz öfke anında yardımcı olabilir. Dahası, düzenli egzersiz programını devam ettirmek sana genel olarak duygularını düzene sokmanda da yardımcı olabilir. </a:t>
            </a:r>
          </a:p>
          <a:p>
            <a:pPr marL="0" indent="0">
              <a:buNone/>
            </a:pPr>
            <a:r>
              <a:rPr lang="tr-TR" dirty="0" smtClean="0"/>
              <a:t>	 </a:t>
            </a:r>
          </a:p>
          <a:p>
            <a:r>
              <a:rPr lang="tr-TR" dirty="0" smtClean="0"/>
              <a:t>•</a:t>
            </a:r>
            <a:r>
              <a:rPr lang="tr-TR" dirty="0" err="1" smtClean="0"/>
              <a:t>Fetness</a:t>
            </a:r>
            <a:endParaRPr lang="tr-TR" dirty="0" smtClean="0"/>
          </a:p>
          <a:p>
            <a:r>
              <a:rPr lang="tr-TR" dirty="0" smtClean="0"/>
              <a:t>•	Bisiklet</a:t>
            </a:r>
          </a:p>
          <a:p>
            <a:r>
              <a:rPr lang="tr-TR" dirty="0" smtClean="0"/>
              <a:t>•</a:t>
            </a:r>
            <a:r>
              <a:rPr lang="tr-TR" dirty="0"/>
              <a:t>	Yoga</a:t>
            </a:r>
          </a:p>
          <a:p>
            <a:r>
              <a:rPr lang="tr-TR" dirty="0"/>
              <a:t>•	Basketbol</a:t>
            </a:r>
          </a:p>
          <a:p>
            <a:r>
              <a:rPr lang="tr-TR" dirty="0"/>
              <a:t>•	Dövüş sanatları</a:t>
            </a:r>
          </a:p>
          <a:p>
            <a:r>
              <a:rPr lang="tr-TR" dirty="0"/>
              <a:t>•	Yüzme</a:t>
            </a:r>
          </a:p>
          <a:p>
            <a:r>
              <a:rPr lang="tr-TR" dirty="0" smtClean="0"/>
              <a:t>•</a:t>
            </a:r>
            <a:r>
              <a:rPr lang="tr-TR" dirty="0"/>
              <a:t>	Boks</a:t>
            </a:r>
          </a:p>
          <a:p>
            <a:endParaRPr lang="tr-TR" dirty="0"/>
          </a:p>
        </p:txBody>
      </p:sp>
      <p:pic>
        <p:nvPicPr>
          <p:cNvPr id="4" name="Resim 3"/>
          <p:cNvPicPr>
            <a:picLocks noChangeAspect="1"/>
          </p:cNvPicPr>
          <p:nvPr/>
        </p:nvPicPr>
        <p:blipFill>
          <a:blip r:embed="rId2"/>
          <a:stretch>
            <a:fillRect/>
          </a:stretch>
        </p:blipFill>
        <p:spPr>
          <a:xfrm>
            <a:off x="6235816" y="3155387"/>
            <a:ext cx="4953425" cy="3715069"/>
          </a:xfrm>
          <a:prstGeom prst="ellipse">
            <a:avLst/>
          </a:prstGeom>
          <a:ln>
            <a:noFill/>
          </a:ln>
          <a:effectLst>
            <a:softEdge rad="112500"/>
          </a:effectLst>
        </p:spPr>
      </p:pic>
    </p:spTree>
    <p:extLst>
      <p:ext uri="{BB962C8B-B14F-4D97-AF65-F5344CB8AC3E}">
        <p14:creationId xmlns:p14="http://schemas.microsoft.com/office/powerpoint/2010/main" val="1267864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36884"/>
            <a:ext cx="6509529" cy="652631"/>
          </a:xfrm>
        </p:spPr>
        <p:txBody>
          <a:bodyPr>
            <a:normAutofit/>
          </a:bodyPr>
          <a:lstStyle/>
          <a:p>
            <a:r>
              <a:rPr lang="tr-TR" dirty="0" smtClean="0"/>
              <a:t>Kaliteli Uyku Uyu ve Dinlen.</a:t>
            </a:r>
            <a:endParaRPr lang="tr-TR" dirty="0"/>
          </a:p>
        </p:txBody>
      </p:sp>
      <p:sp>
        <p:nvSpPr>
          <p:cNvPr id="3" name="İçerik Yer Tutucusu 2"/>
          <p:cNvSpPr>
            <a:spLocks noGrp="1"/>
          </p:cNvSpPr>
          <p:nvPr>
            <p:ph idx="1"/>
          </p:nvPr>
        </p:nvSpPr>
        <p:spPr>
          <a:xfrm>
            <a:off x="919630" y="1390567"/>
            <a:ext cx="8513127" cy="1833895"/>
          </a:xfrm>
        </p:spPr>
        <p:txBody>
          <a:bodyPr/>
          <a:lstStyle/>
          <a:p>
            <a:pPr algn="just"/>
            <a:r>
              <a:rPr lang="tr-TR" dirty="0"/>
              <a:t>Çoğu yetişkinin, işlevlerini yerine getirebilmek için her gece en az 7-8 saat uyuması </a:t>
            </a:r>
            <a:r>
              <a:rPr lang="tr-TR" dirty="0" smtClean="0"/>
              <a:t>gerekir. Uykusuz </a:t>
            </a:r>
            <a:r>
              <a:rPr lang="tr-TR" dirty="0"/>
              <a:t>kalmak, duyguları düzgün bir şekilde yönetememek dâhil birçok sağlık problemine katkıda bulunur. Yeterince uyumak ruh hâlini iyileştirebilir ve öfkeni azaltabilir. </a:t>
            </a:r>
          </a:p>
          <a:p>
            <a:pPr algn="just"/>
            <a:r>
              <a:rPr lang="tr-TR" dirty="0" smtClean="0"/>
              <a:t>Kronik </a:t>
            </a:r>
            <a:r>
              <a:rPr lang="tr-TR" dirty="0"/>
              <a:t>uyku sorunların varsa </a:t>
            </a:r>
            <a:r>
              <a:rPr lang="tr-TR" dirty="0" smtClean="0"/>
              <a:t>bir uzmandan yardım al. </a:t>
            </a:r>
            <a:r>
              <a:rPr lang="tr-TR" b="1" dirty="0" smtClean="0"/>
              <a:t>Uyku </a:t>
            </a:r>
            <a:r>
              <a:rPr lang="tr-TR" b="1" dirty="0" err="1" smtClean="0"/>
              <a:t>Apne</a:t>
            </a:r>
            <a:r>
              <a:rPr lang="tr-TR" b="1" dirty="0" smtClean="0"/>
              <a:t> Sendromu</a:t>
            </a:r>
          </a:p>
        </p:txBody>
      </p:sp>
      <p:pic>
        <p:nvPicPr>
          <p:cNvPr id="4" name="Resim 3"/>
          <p:cNvPicPr>
            <a:picLocks noChangeAspect="1"/>
          </p:cNvPicPr>
          <p:nvPr/>
        </p:nvPicPr>
        <p:blipFill>
          <a:blip r:embed="rId2"/>
          <a:stretch>
            <a:fillRect/>
          </a:stretch>
        </p:blipFill>
        <p:spPr>
          <a:xfrm>
            <a:off x="919630" y="3689684"/>
            <a:ext cx="10186737" cy="3168316"/>
          </a:xfrm>
          <a:prstGeom prst="rect">
            <a:avLst/>
          </a:prstGeom>
        </p:spPr>
      </p:pic>
    </p:spTree>
    <p:extLst>
      <p:ext uri="{BB962C8B-B14F-4D97-AF65-F5344CB8AC3E}">
        <p14:creationId xmlns:p14="http://schemas.microsoft.com/office/powerpoint/2010/main" val="2889955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Image titled Control Anger Step 1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7832" y="-1"/>
            <a:ext cx="5874168" cy="3250036"/>
          </a:xfrm>
          <a:prstGeom prst="rect">
            <a:avLst/>
          </a:prstGeom>
          <a:ln>
            <a:noFill/>
          </a:ln>
          <a:effectLst>
            <a:softEdge rad="112500"/>
          </a:effectLst>
        </p:spPr>
      </p:pic>
      <p:sp>
        <p:nvSpPr>
          <p:cNvPr id="2" name="Unvan 1"/>
          <p:cNvSpPr>
            <a:spLocks noGrp="1"/>
          </p:cNvSpPr>
          <p:nvPr>
            <p:ph type="title"/>
          </p:nvPr>
        </p:nvSpPr>
        <p:spPr>
          <a:xfrm>
            <a:off x="436702" y="288758"/>
            <a:ext cx="5402624" cy="734351"/>
          </a:xfrm>
        </p:spPr>
        <p:txBody>
          <a:bodyPr/>
          <a:lstStyle/>
          <a:p>
            <a:r>
              <a:rPr lang="tr-TR" dirty="0" smtClean="0"/>
              <a:t>Öfke Günlüğü Tut.</a:t>
            </a:r>
            <a:endParaRPr lang="tr-TR" dirty="0"/>
          </a:p>
        </p:txBody>
      </p:sp>
      <p:sp>
        <p:nvSpPr>
          <p:cNvPr id="3" name="İçerik Yer Tutucusu 2"/>
          <p:cNvSpPr>
            <a:spLocks noGrp="1"/>
          </p:cNvSpPr>
          <p:nvPr>
            <p:ph idx="1"/>
          </p:nvPr>
        </p:nvSpPr>
        <p:spPr>
          <a:xfrm>
            <a:off x="244196" y="1309649"/>
            <a:ext cx="8819593" cy="3887993"/>
          </a:xfrm>
        </p:spPr>
        <p:txBody>
          <a:bodyPr>
            <a:normAutofit/>
          </a:bodyPr>
          <a:lstStyle/>
          <a:p>
            <a:r>
              <a:rPr lang="tr-TR" dirty="0" smtClean="0"/>
              <a:t>Duygularının </a:t>
            </a:r>
            <a:r>
              <a:rPr lang="tr-TR" dirty="0"/>
              <a:t>kontrolünü </a:t>
            </a:r>
            <a:r>
              <a:rPr lang="tr-TR" dirty="0" smtClean="0"/>
              <a:t>kaybettiğin, öfkelendiğin </a:t>
            </a:r>
          </a:p>
          <a:p>
            <a:pPr marL="0" indent="0">
              <a:buNone/>
            </a:pPr>
            <a:r>
              <a:rPr lang="tr-TR" dirty="0" smtClean="0"/>
              <a:t>bir </a:t>
            </a:r>
            <a:r>
              <a:rPr lang="tr-TR" dirty="0"/>
              <a:t>olay yaşadıysan </a:t>
            </a:r>
            <a:r>
              <a:rPr lang="tr-TR" dirty="0" smtClean="0"/>
              <a:t>bunu </a:t>
            </a:r>
            <a:r>
              <a:rPr lang="tr-TR" dirty="0"/>
              <a:t>detayları yazmaya çalış</a:t>
            </a:r>
            <a:r>
              <a:rPr lang="tr-TR" dirty="0" smtClean="0"/>
              <a:t>.</a:t>
            </a:r>
          </a:p>
          <a:p>
            <a:r>
              <a:rPr lang="tr-TR" dirty="0" smtClean="0"/>
              <a:t>Tam </a:t>
            </a:r>
            <a:r>
              <a:rPr lang="tr-TR" dirty="0"/>
              <a:t>olarak kendini nasıl hissettiğini, </a:t>
            </a:r>
            <a:endParaRPr lang="tr-TR" dirty="0" smtClean="0"/>
          </a:p>
          <a:p>
            <a:r>
              <a:rPr lang="tr-TR" dirty="0" smtClean="0"/>
              <a:t>Öfkelenmene </a:t>
            </a:r>
            <a:r>
              <a:rPr lang="tr-TR" dirty="0"/>
              <a:t>neyin neden olduğunu, </a:t>
            </a:r>
            <a:endParaRPr lang="tr-TR" dirty="0" smtClean="0"/>
          </a:p>
          <a:p>
            <a:r>
              <a:rPr lang="tr-TR" dirty="0" smtClean="0"/>
              <a:t>Nerede </a:t>
            </a:r>
            <a:r>
              <a:rPr lang="tr-TR" dirty="0"/>
              <a:t>ve kimlerle olduğunu, </a:t>
            </a:r>
            <a:endParaRPr lang="tr-TR" dirty="0" smtClean="0"/>
          </a:p>
          <a:p>
            <a:r>
              <a:rPr lang="tr-TR" dirty="0" smtClean="0"/>
              <a:t>Nasıl </a:t>
            </a:r>
            <a:r>
              <a:rPr lang="tr-TR" dirty="0"/>
              <a:t>tepki verdiğini ve sonrasında kendini nasıl hissettiğini mutlaka </a:t>
            </a:r>
            <a:r>
              <a:rPr lang="tr-TR" dirty="0" smtClean="0"/>
              <a:t>yaz.</a:t>
            </a:r>
          </a:p>
          <a:p>
            <a:r>
              <a:rPr lang="tr-TR" dirty="0" smtClean="0"/>
              <a:t>Günlüğünü </a:t>
            </a:r>
            <a:r>
              <a:rPr lang="tr-TR" dirty="0"/>
              <a:t>bir süre tuttuktan sonra, öfkeni tetikleyen kişileri, yerleri ya da şeyleri bulmak için yazılar arasındaki ortak noktaları aramaya başlamalısın. </a:t>
            </a:r>
          </a:p>
          <a:p>
            <a:r>
              <a:rPr lang="tr-TR" dirty="0" smtClean="0"/>
              <a:t>Zamanla </a:t>
            </a:r>
            <a:r>
              <a:rPr lang="tr-TR" dirty="0"/>
              <a:t>günlüğünü değerlendirebilir, öfkeni tetikleyenin sana hakaret edilmesi (bencil denmesi gibi) olduğunu bulabilirsin.</a:t>
            </a:r>
          </a:p>
          <a:p>
            <a:endParaRPr lang="tr-TR" dirty="0"/>
          </a:p>
        </p:txBody>
      </p:sp>
    </p:spTree>
    <p:extLst>
      <p:ext uri="{BB962C8B-B14F-4D97-AF65-F5344CB8AC3E}">
        <p14:creationId xmlns:p14="http://schemas.microsoft.com/office/powerpoint/2010/main" val="901617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Video Film Benzetmesi-</a:t>
            </a:r>
            <a:r>
              <a:rPr lang="tr-TR" dirty="0" err="1" smtClean="0"/>
              <a:t>Flashback</a:t>
            </a:r>
            <a:endParaRPr lang="tr-TR" dirty="0"/>
          </a:p>
        </p:txBody>
      </p:sp>
      <p:sp>
        <p:nvSpPr>
          <p:cNvPr id="3" name="İçerik Yer Tutucusu 2"/>
          <p:cNvSpPr>
            <a:spLocks noGrp="1"/>
          </p:cNvSpPr>
          <p:nvPr>
            <p:ph idx="1"/>
          </p:nvPr>
        </p:nvSpPr>
        <p:spPr>
          <a:xfrm>
            <a:off x="677334" y="1679326"/>
            <a:ext cx="9637740" cy="3983537"/>
          </a:xfrm>
        </p:spPr>
        <p:txBody>
          <a:bodyPr>
            <a:normAutofit lnSpcReduction="10000"/>
          </a:bodyPr>
          <a:lstStyle/>
          <a:p>
            <a:r>
              <a:rPr lang="tr-TR" dirty="0" smtClean="0"/>
              <a:t>Kişi, kendisini öfkelendiren durumu ayrıntılarıyla hayal etmeye ve o ana dönmeye çalışır. </a:t>
            </a:r>
            <a:endParaRPr lang="tr-TR" dirty="0"/>
          </a:p>
          <a:p>
            <a:r>
              <a:rPr lang="tr-TR" dirty="0" smtClean="0"/>
              <a:t>Tüm </a:t>
            </a:r>
            <a:r>
              <a:rPr lang="tr-TR" dirty="0"/>
              <a:t>olup bitenlerin </a:t>
            </a:r>
            <a:r>
              <a:rPr lang="tr-TR" dirty="0" smtClean="0"/>
              <a:t>bir videoya </a:t>
            </a:r>
            <a:r>
              <a:rPr lang="tr-TR" dirty="0"/>
              <a:t>kaydedildiğini </a:t>
            </a:r>
            <a:r>
              <a:rPr lang="tr-TR" dirty="0" smtClean="0"/>
              <a:t>düşünür. </a:t>
            </a:r>
          </a:p>
          <a:p>
            <a:pPr marL="0" indent="0">
              <a:buNone/>
            </a:pPr>
            <a:endParaRPr lang="tr-TR" dirty="0" smtClean="0"/>
          </a:p>
          <a:p>
            <a:pPr marL="0" indent="0">
              <a:buNone/>
            </a:pPr>
            <a:r>
              <a:rPr lang="tr-TR" dirty="0" smtClean="0"/>
              <a:t>      Videoyu tekrar oynatıp ve öfkeyi ilk hissettiğin yerde durdur. Daha sonra;</a:t>
            </a:r>
          </a:p>
          <a:p>
            <a:r>
              <a:rPr lang="tr-TR" dirty="0" smtClean="0"/>
              <a:t> Dışardan nasıl göründüğünü</a:t>
            </a:r>
          </a:p>
          <a:p>
            <a:r>
              <a:rPr lang="tr-TR" dirty="0" smtClean="0"/>
              <a:t> </a:t>
            </a:r>
            <a:r>
              <a:rPr lang="tr-TR" dirty="0"/>
              <a:t>İçinden  neler geçtiğini (düşüncelerini), </a:t>
            </a:r>
          </a:p>
          <a:p>
            <a:r>
              <a:rPr lang="tr-TR" dirty="0"/>
              <a:t> Kendini nasıl hissettiğini, </a:t>
            </a:r>
          </a:p>
          <a:p>
            <a:r>
              <a:rPr lang="tr-TR" dirty="0"/>
              <a:t> Bedeninde neler olduğunu </a:t>
            </a:r>
          </a:p>
          <a:p>
            <a:r>
              <a:rPr lang="tr-TR" dirty="0" smtClean="0"/>
              <a:t> Öfkenin  </a:t>
            </a:r>
            <a:r>
              <a:rPr lang="tr-TR" dirty="0"/>
              <a:t>altında yatan </a:t>
            </a:r>
            <a:r>
              <a:rPr lang="tr-TR" dirty="0" smtClean="0"/>
              <a:t>duyguları anlamaya çalışarak, nasıl yöneteceğine odaklanmaya dayanan bir yöntemdir.</a:t>
            </a:r>
            <a:endParaRPr lang="tr-TR" dirty="0"/>
          </a:p>
          <a:p>
            <a:endParaRPr lang="tr-TR" dirty="0"/>
          </a:p>
        </p:txBody>
      </p:sp>
    </p:spTree>
    <p:extLst>
      <p:ext uri="{BB962C8B-B14F-4D97-AF65-F5344CB8AC3E}">
        <p14:creationId xmlns:p14="http://schemas.microsoft.com/office/powerpoint/2010/main" val="2690573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Image titled Control Anger Step 1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24356" y="1661315"/>
            <a:ext cx="4306170" cy="2429421"/>
          </a:xfrm>
          <a:prstGeom prst="rect">
            <a:avLst/>
          </a:prstGeom>
          <a:ln>
            <a:noFill/>
          </a:ln>
          <a:effectLst>
            <a:softEdge rad="112500"/>
          </a:effectLst>
        </p:spPr>
      </p:pic>
      <p:sp>
        <p:nvSpPr>
          <p:cNvPr id="2" name="Unvan 1"/>
          <p:cNvSpPr>
            <a:spLocks noGrp="1"/>
          </p:cNvSpPr>
          <p:nvPr>
            <p:ph type="title"/>
          </p:nvPr>
        </p:nvSpPr>
        <p:spPr>
          <a:xfrm>
            <a:off x="196071" y="382590"/>
            <a:ext cx="9621698" cy="673768"/>
          </a:xfrm>
        </p:spPr>
        <p:txBody>
          <a:bodyPr/>
          <a:lstStyle/>
          <a:p>
            <a:r>
              <a:rPr lang="tr-TR" dirty="0"/>
              <a:t> </a:t>
            </a:r>
            <a:r>
              <a:rPr lang="tr-TR" dirty="0" smtClean="0"/>
              <a:t> Öfkeni Net ve Makul Bir Şekilde İfade Et.</a:t>
            </a:r>
            <a:endParaRPr lang="tr-TR" dirty="0"/>
          </a:p>
        </p:txBody>
      </p:sp>
      <p:sp>
        <p:nvSpPr>
          <p:cNvPr id="3" name="İçerik Yer Tutucusu 2"/>
          <p:cNvSpPr>
            <a:spLocks noGrp="1"/>
          </p:cNvSpPr>
          <p:nvPr>
            <p:ph idx="1"/>
          </p:nvPr>
        </p:nvSpPr>
        <p:spPr>
          <a:xfrm>
            <a:off x="516913" y="1352885"/>
            <a:ext cx="8835634" cy="4181641"/>
          </a:xfrm>
        </p:spPr>
        <p:txBody>
          <a:bodyPr>
            <a:normAutofit/>
          </a:bodyPr>
          <a:lstStyle/>
          <a:p>
            <a:r>
              <a:rPr lang="tr-TR" dirty="0"/>
              <a:t>Öfkesini kesin bir şekilde dile getiren kişiler, anlaşmazlığa düşen her iki tarafın da ihtiyaçlarını tanırlar. </a:t>
            </a:r>
          </a:p>
          <a:p>
            <a:r>
              <a:rPr lang="tr-TR" dirty="0" smtClean="0"/>
              <a:t>Öfkeni </a:t>
            </a:r>
            <a:r>
              <a:rPr lang="tr-TR" dirty="0"/>
              <a:t>kesin bir şekilde dile getirmek için, </a:t>
            </a:r>
            <a:endParaRPr lang="tr-TR" dirty="0" smtClean="0"/>
          </a:p>
          <a:p>
            <a:r>
              <a:rPr lang="tr-TR" dirty="0"/>
              <a:t>gerçeklere bağlı </a:t>
            </a:r>
            <a:r>
              <a:rPr lang="tr-TR" dirty="0" smtClean="0"/>
              <a:t>kalmalı</a:t>
            </a:r>
            <a:r>
              <a:rPr lang="tr-TR" dirty="0"/>
              <a:t> </a:t>
            </a:r>
            <a:r>
              <a:rPr lang="tr-TR" dirty="0" smtClean="0"/>
              <a:t>(duygular </a:t>
            </a:r>
            <a:r>
              <a:rPr lang="tr-TR" dirty="0"/>
              <a:t>tarafından abartılmayan</a:t>
            </a:r>
            <a:r>
              <a:rPr lang="tr-TR" dirty="0" smtClean="0"/>
              <a:t>),</a:t>
            </a:r>
          </a:p>
          <a:p>
            <a:r>
              <a:rPr lang="tr-TR" dirty="0" smtClean="0"/>
              <a:t>saygılı </a:t>
            </a:r>
            <a:r>
              <a:rPr lang="tr-TR" dirty="0"/>
              <a:t>bir şekilde ricada bulunmalı (talepte değil), </a:t>
            </a:r>
            <a:endParaRPr lang="tr-TR" dirty="0" smtClean="0"/>
          </a:p>
          <a:p>
            <a:r>
              <a:rPr lang="tr-TR" dirty="0" smtClean="0"/>
              <a:t>net </a:t>
            </a:r>
            <a:r>
              <a:rPr lang="tr-TR" dirty="0"/>
              <a:t>bir şekilde iletişim kurmalı </a:t>
            </a:r>
            <a:endParaRPr lang="tr-TR" dirty="0" smtClean="0"/>
          </a:p>
          <a:p>
            <a:r>
              <a:rPr lang="tr-TR" dirty="0" smtClean="0"/>
              <a:t>ve </a:t>
            </a:r>
            <a:r>
              <a:rPr lang="tr-TR" dirty="0"/>
              <a:t>duygularını etkili bir şekilde ifade etmelisin. </a:t>
            </a:r>
          </a:p>
          <a:p>
            <a:pPr marL="0" indent="0">
              <a:buNone/>
            </a:pPr>
            <a:r>
              <a:rPr lang="tr-TR" dirty="0" smtClean="0"/>
              <a:t>	Bu </a:t>
            </a:r>
            <a:r>
              <a:rPr lang="tr-TR" dirty="0"/>
              <a:t>yaklaşım, hiçbir şey söylemeden öfkelenmek anlamına gelen öfkenin </a:t>
            </a:r>
            <a:r>
              <a:rPr lang="tr-TR" b="1" dirty="0"/>
              <a:t>pasif</a:t>
            </a:r>
            <a:r>
              <a:rPr lang="tr-TR" dirty="0"/>
              <a:t> ifadesinden ya da </a:t>
            </a:r>
            <a:r>
              <a:rPr lang="tr-TR" dirty="0" smtClean="0"/>
              <a:t>genellikle </a:t>
            </a:r>
            <a:r>
              <a:rPr lang="tr-TR" dirty="0"/>
              <a:t>problemle orantısız görünen bir patlama hâlinde kendini gösteren </a:t>
            </a:r>
            <a:r>
              <a:rPr lang="tr-TR" b="1" dirty="0"/>
              <a:t>agresif</a:t>
            </a:r>
            <a:r>
              <a:rPr lang="tr-TR" dirty="0"/>
              <a:t> ifadeden farklıdır.</a:t>
            </a:r>
          </a:p>
          <a:p>
            <a:endParaRPr lang="tr-TR" dirty="0"/>
          </a:p>
        </p:txBody>
      </p:sp>
    </p:spTree>
    <p:extLst>
      <p:ext uri="{BB962C8B-B14F-4D97-AF65-F5344CB8AC3E}">
        <p14:creationId xmlns:p14="http://schemas.microsoft.com/office/powerpoint/2010/main" val="2133097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75668" y="2898979"/>
            <a:ext cx="4842100" cy="812800"/>
          </a:xfrm>
        </p:spPr>
        <p:txBody>
          <a:bodyPr/>
          <a:lstStyle/>
          <a:p>
            <a:r>
              <a:rPr lang="tr-TR" dirty="0" smtClean="0"/>
              <a:t>Uzman Desteği Al.</a:t>
            </a:r>
            <a:endParaRPr lang="tr-TR" dirty="0"/>
          </a:p>
        </p:txBody>
      </p:sp>
      <p:pic>
        <p:nvPicPr>
          <p:cNvPr id="4" name="İçerik Yer Tutucusu 3"/>
          <p:cNvPicPr>
            <a:picLocks noGrp="1" noChangeAspect="1"/>
          </p:cNvPicPr>
          <p:nvPr>
            <p:ph idx="1"/>
          </p:nvPr>
        </p:nvPicPr>
        <p:blipFill>
          <a:blip r:embed="rId2"/>
          <a:stretch>
            <a:fillRect/>
          </a:stretch>
        </p:blipFill>
        <p:spPr>
          <a:xfrm>
            <a:off x="225325" y="149021"/>
            <a:ext cx="4750343" cy="3562758"/>
          </a:xfrm>
          <a:prstGeom prst="rect">
            <a:avLst/>
          </a:prstGeom>
          <a:ln>
            <a:noFill/>
          </a:ln>
          <a:effectLst>
            <a:softEdge rad="112500"/>
          </a:effectLst>
        </p:spPr>
      </p:pic>
      <p:sp>
        <p:nvSpPr>
          <p:cNvPr id="6" name="İçerik Yer Tutucusu 2"/>
          <p:cNvSpPr txBox="1">
            <a:spLocks/>
          </p:cNvSpPr>
          <p:nvPr/>
        </p:nvSpPr>
        <p:spPr>
          <a:xfrm>
            <a:off x="869839" y="3936369"/>
            <a:ext cx="8819592" cy="23295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tr-TR" dirty="0" smtClean="0">
                <a:solidFill>
                  <a:schemeClr val="tx1"/>
                </a:solidFill>
              </a:rPr>
              <a:t>Öfken, günlük hayatın ya da başkalarıyla olumlu ilişkiler sürdürme yeteneğine müdahale etme noktasına geldiyse bir uzman desteği al. </a:t>
            </a:r>
          </a:p>
          <a:p>
            <a:pPr algn="just"/>
            <a:r>
              <a:rPr lang="tr-TR" dirty="0" smtClean="0">
                <a:solidFill>
                  <a:schemeClr val="tx1"/>
                </a:solidFill>
              </a:rPr>
              <a:t>İlgili Uzman, sorununun kökenini ve terapiye, ilaca ya da ikisine birden ihtiyacın olup olmadığını saptayabilir. </a:t>
            </a:r>
          </a:p>
          <a:p>
            <a:pPr algn="just"/>
            <a:r>
              <a:rPr lang="tr-TR" dirty="0" smtClean="0">
                <a:solidFill>
                  <a:schemeClr val="tx1"/>
                </a:solidFill>
              </a:rPr>
              <a:t>Öfkelenmene neden olan durumlarda kullanman için rahatlama teknikleri verebilir. Duygusal baş etme becerileri geliştirmene ve iletişim eğitimi edinmene yardım edebilir.</a:t>
            </a:r>
          </a:p>
          <a:p>
            <a:endParaRPr lang="tr-TR" dirty="0"/>
          </a:p>
        </p:txBody>
      </p:sp>
    </p:spTree>
    <p:extLst>
      <p:ext uri="{BB962C8B-B14F-4D97-AF65-F5344CB8AC3E}">
        <p14:creationId xmlns:p14="http://schemas.microsoft.com/office/powerpoint/2010/main" val="392611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453018" cy="727881"/>
          </a:xfrm>
        </p:spPr>
        <p:txBody>
          <a:bodyPr/>
          <a:lstStyle/>
          <a:p>
            <a:r>
              <a:rPr lang="tr-TR" dirty="0" err="1" smtClean="0"/>
              <a:t>Öfke’nin</a:t>
            </a:r>
            <a:r>
              <a:rPr lang="tr-TR" dirty="0" smtClean="0"/>
              <a:t> Nedenleri</a:t>
            </a:r>
            <a:endParaRPr lang="tr-TR" dirty="0"/>
          </a:p>
        </p:txBody>
      </p:sp>
      <p:sp>
        <p:nvSpPr>
          <p:cNvPr id="3" name="İçerik Yer Tutucusu 2"/>
          <p:cNvSpPr>
            <a:spLocks noGrp="1"/>
          </p:cNvSpPr>
          <p:nvPr>
            <p:ph idx="1"/>
          </p:nvPr>
        </p:nvSpPr>
        <p:spPr>
          <a:xfrm>
            <a:off x="677333" y="1684421"/>
            <a:ext cx="9236687" cy="4356941"/>
          </a:xfrm>
        </p:spPr>
        <p:txBody>
          <a:bodyPr>
            <a:normAutofit/>
          </a:bodyPr>
          <a:lstStyle/>
          <a:p>
            <a:pPr marL="0" indent="0">
              <a:buNone/>
            </a:pPr>
            <a:r>
              <a:rPr lang="en-US" b="1" dirty="0" err="1" smtClean="0"/>
              <a:t>Öfkeyi</a:t>
            </a:r>
            <a:r>
              <a:rPr lang="en-US" b="1" dirty="0" smtClean="0"/>
              <a:t> </a:t>
            </a:r>
            <a:r>
              <a:rPr lang="en-US" b="1" dirty="0" err="1"/>
              <a:t>oluşturan</a:t>
            </a:r>
            <a:r>
              <a:rPr lang="en-US" b="1" dirty="0"/>
              <a:t> </a:t>
            </a:r>
            <a:r>
              <a:rPr lang="en-US" b="1" dirty="0" err="1"/>
              <a:t>sebepler</a:t>
            </a:r>
            <a:r>
              <a:rPr lang="en-US" b="1" dirty="0"/>
              <a:t> </a:t>
            </a:r>
            <a:r>
              <a:rPr lang="en-US" b="1" dirty="0" err="1"/>
              <a:t>birden</a:t>
            </a:r>
            <a:r>
              <a:rPr lang="en-US" b="1" dirty="0"/>
              <a:t> </a:t>
            </a:r>
            <a:r>
              <a:rPr lang="en-US" b="1" dirty="0" err="1"/>
              <a:t>fazladır</a:t>
            </a:r>
            <a:r>
              <a:rPr lang="en-US" b="1" dirty="0"/>
              <a:t>.</a:t>
            </a:r>
            <a:r>
              <a:rPr lang="en-US" dirty="0"/>
              <a:t> </a:t>
            </a:r>
            <a:endParaRPr lang="tr-TR" dirty="0" smtClean="0"/>
          </a:p>
          <a:p>
            <a:pPr marL="0" indent="0">
              <a:buNone/>
            </a:pPr>
            <a:r>
              <a:rPr lang="tr-TR" dirty="0" smtClean="0"/>
              <a:t>Ö</a:t>
            </a:r>
            <a:r>
              <a:rPr lang="en-US" dirty="0" smtClean="0"/>
              <a:t>fkeye </a:t>
            </a:r>
            <a:r>
              <a:rPr lang="en-US" dirty="0"/>
              <a:t>neden </a:t>
            </a:r>
            <a:r>
              <a:rPr lang="en-US" dirty="0" err="1"/>
              <a:t>olan</a:t>
            </a:r>
            <a:r>
              <a:rPr lang="en-US" dirty="0"/>
              <a:t> </a:t>
            </a:r>
            <a:r>
              <a:rPr lang="en-US" dirty="0" err="1" smtClean="0"/>
              <a:t>etmenler</a:t>
            </a:r>
            <a:r>
              <a:rPr lang="en-US" dirty="0" smtClean="0"/>
              <a:t> </a:t>
            </a:r>
            <a:r>
              <a:rPr lang="en-US" dirty="0" err="1"/>
              <a:t>dört</a:t>
            </a:r>
            <a:r>
              <a:rPr lang="en-US" dirty="0"/>
              <a:t> </a:t>
            </a:r>
            <a:r>
              <a:rPr lang="en-US" dirty="0" err="1"/>
              <a:t>başlık</a:t>
            </a:r>
            <a:r>
              <a:rPr lang="en-US" dirty="0"/>
              <a:t> </a:t>
            </a:r>
            <a:r>
              <a:rPr lang="en-US" dirty="0" err="1"/>
              <a:t>altında</a:t>
            </a:r>
            <a:r>
              <a:rPr lang="en-US" dirty="0"/>
              <a:t> </a:t>
            </a:r>
            <a:r>
              <a:rPr lang="en-US" dirty="0" smtClean="0"/>
              <a:t>to</a:t>
            </a:r>
            <a:r>
              <a:rPr lang="tr-TR" dirty="0" err="1" smtClean="0"/>
              <a:t>planabilir</a:t>
            </a:r>
            <a:r>
              <a:rPr lang="tr-TR" dirty="0" smtClean="0"/>
              <a:t>.</a:t>
            </a:r>
            <a:r>
              <a:rPr lang="en-US" dirty="0" smtClean="0"/>
              <a:t> </a:t>
            </a:r>
            <a:r>
              <a:rPr lang="en-US" dirty="0" err="1"/>
              <a:t>Bunlar</a:t>
            </a:r>
            <a:r>
              <a:rPr lang="en-US" dirty="0"/>
              <a:t>; </a:t>
            </a:r>
            <a:r>
              <a:rPr lang="en-US" b="1" dirty="0" err="1"/>
              <a:t>kayıplar</a:t>
            </a:r>
            <a:r>
              <a:rPr lang="en-US" b="1" dirty="0"/>
              <a:t>, </a:t>
            </a:r>
            <a:r>
              <a:rPr lang="en-US" b="1" dirty="0" err="1" smtClean="0"/>
              <a:t>tehditler</a:t>
            </a:r>
            <a:r>
              <a:rPr lang="tr-TR" b="1" dirty="0"/>
              <a:t>,</a:t>
            </a:r>
            <a:r>
              <a:rPr lang="en-US" b="1" dirty="0" smtClean="0"/>
              <a:t> </a:t>
            </a:r>
            <a:r>
              <a:rPr lang="en-US" b="1" dirty="0" err="1"/>
              <a:t>korkular</a:t>
            </a:r>
            <a:r>
              <a:rPr lang="en-US" b="1" dirty="0"/>
              <a:t>, </a:t>
            </a:r>
            <a:r>
              <a:rPr lang="en-US" b="1" dirty="0" err="1"/>
              <a:t>engellenme</a:t>
            </a:r>
            <a:r>
              <a:rPr lang="en-US" b="1" dirty="0"/>
              <a:t> ve </a:t>
            </a:r>
            <a:r>
              <a:rPr lang="en-US" b="1" dirty="0" err="1"/>
              <a:t>reddedilmedir</a:t>
            </a:r>
            <a:r>
              <a:rPr lang="en-US" b="1" dirty="0"/>
              <a:t>.</a:t>
            </a:r>
            <a:endParaRPr lang="tr-TR" b="1" dirty="0" smtClean="0"/>
          </a:p>
          <a:p>
            <a:pPr marL="0" indent="0">
              <a:buNone/>
            </a:pPr>
            <a:endParaRPr lang="tr-TR" dirty="0" smtClean="0"/>
          </a:p>
          <a:p>
            <a:r>
              <a:rPr lang="tr-TR" dirty="0" smtClean="0"/>
              <a:t>ENGELLENME</a:t>
            </a:r>
            <a:r>
              <a:rPr lang="en-US" dirty="0" smtClean="0"/>
              <a:t>, </a:t>
            </a:r>
            <a:r>
              <a:rPr lang="en-US" dirty="0" err="1" smtClean="0"/>
              <a:t>öfke</a:t>
            </a:r>
            <a:r>
              <a:rPr lang="tr-TR" dirty="0" smtClean="0"/>
              <a:t> kaynakları içerisinde en sık rastlananıdır. ( Ehliyete el konulması, aracın trafikten men edilmesi )</a:t>
            </a:r>
          </a:p>
          <a:p>
            <a:r>
              <a:rPr lang="tr-TR" dirty="0" smtClean="0"/>
              <a:t>Hoş </a:t>
            </a:r>
            <a:r>
              <a:rPr lang="tr-TR" dirty="0"/>
              <a:t>olmayan, rahatsız edici uyaranlar, </a:t>
            </a:r>
            <a:endParaRPr lang="tr-TR" dirty="0" smtClean="0"/>
          </a:p>
          <a:p>
            <a:r>
              <a:rPr lang="tr-TR" dirty="0"/>
              <a:t>K</a:t>
            </a:r>
            <a:r>
              <a:rPr lang="tr-TR" dirty="0" smtClean="0"/>
              <a:t>işisel </a:t>
            </a:r>
            <a:r>
              <a:rPr lang="tr-TR" dirty="0"/>
              <a:t>haklara ve benliğe saygı gösterilmemesi, </a:t>
            </a:r>
            <a:endParaRPr lang="tr-TR" dirty="0" smtClean="0"/>
          </a:p>
          <a:p>
            <a:r>
              <a:rPr lang="tr-TR" dirty="0"/>
              <a:t>K</a:t>
            </a:r>
            <a:r>
              <a:rPr lang="tr-TR" dirty="0" smtClean="0"/>
              <a:t>abul </a:t>
            </a:r>
            <a:r>
              <a:rPr lang="tr-TR" dirty="0"/>
              <a:t>edilen sosyal ortamların ihlal edilmesi, </a:t>
            </a:r>
            <a:endParaRPr lang="tr-TR" dirty="0" smtClean="0"/>
          </a:p>
          <a:p>
            <a:r>
              <a:rPr lang="tr-TR" dirty="0"/>
              <a:t>K</a:t>
            </a:r>
            <a:r>
              <a:rPr lang="tr-TR" dirty="0" smtClean="0"/>
              <a:t>ötülük </a:t>
            </a:r>
            <a:r>
              <a:rPr lang="tr-TR" dirty="0"/>
              <a:t>içeren </a:t>
            </a:r>
            <a:r>
              <a:rPr lang="tr-TR" dirty="0" smtClean="0"/>
              <a:t>davranışlar</a:t>
            </a:r>
          </a:p>
          <a:p>
            <a:r>
              <a:rPr lang="tr-TR" dirty="0" smtClean="0"/>
              <a:t>Tahrik </a:t>
            </a:r>
            <a:r>
              <a:rPr lang="tr-TR" dirty="0"/>
              <a:t>edilme ve tehdit </a:t>
            </a:r>
            <a:r>
              <a:rPr lang="tr-TR" dirty="0" smtClean="0"/>
              <a:t>algısı </a:t>
            </a:r>
            <a:r>
              <a:rPr lang="tr-TR" dirty="0" err="1" smtClean="0"/>
              <a:t>vd</a:t>
            </a:r>
            <a:r>
              <a:rPr lang="tr-TR" dirty="0" smtClean="0"/>
              <a:t>…</a:t>
            </a:r>
            <a:endParaRPr lang="tr-TR" dirty="0"/>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987" y="3447393"/>
            <a:ext cx="2986831" cy="2947183"/>
          </a:xfrm>
          <a:prstGeom prst="rect">
            <a:avLst/>
          </a:prstGeom>
          <a:ln>
            <a:noFill/>
          </a:ln>
          <a:effectLst>
            <a:softEdge rad="112500"/>
          </a:effectLst>
        </p:spPr>
      </p:pic>
    </p:spTree>
    <p:extLst>
      <p:ext uri="{BB962C8B-B14F-4D97-AF65-F5344CB8AC3E}">
        <p14:creationId xmlns:p14="http://schemas.microsoft.com/office/powerpoint/2010/main" val="1378923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42473" y="845065"/>
            <a:ext cx="10042902" cy="2800767"/>
          </a:xfrm>
          <a:prstGeom prst="rect">
            <a:avLst/>
          </a:prstGeom>
          <a:noFill/>
        </p:spPr>
        <p:txBody>
          <a:bodyPr wrap="square" lIns="91440" tIns="45720" rIns="91440" bIns="45720">
            <a:spAutoFit/>
          </a:bodyPr>
          <a:lstStyle/>
          <a:p>
            <a:pPr algn="ctr"/>
            <a:r>
              <a:rPr lang="tr-TR" sz="8800" b="1" dirty="0" smtClean="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Jokerman" panose="04090605060D06020702" pitchFamily="82" charset="0"/>
              </a:rPr>
              <a:t>Teşekkür </a:t>
            </a:r>
            <a:endParaRPr lang="tr-TR" sz="8800" b="1" cap="none" spc="0" dirty="0" smtClean="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Jokerman" panose="04090605060D06020702" pitchFamily="82" charset="0"/>
            </a:endParaRPr>
          </a:p>
          <a:p>
            <a:pPr algn="ctr"/>
            <a:r>
              <a:rPr lang="tr-TR" sz="8800" b="1" cap="none" spc="0" dirty="0" smtClean="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Jokerman" panose="04090605060D06020702" pitchFamily="82" charset="0"/>
              </a:rPr>
              <a:t>Ederim</a:t>
            </a:r>
          </a:p>
        </p:txBody>
      </p:sp>
    </p:spTree>
    <p:extLst>
      <p:ext uri="{BB962C8B-B14F-4D97-AF65-F5344CB8AC3E}">
        <p14:creationId xmlns:p14="http://schemas.microsoft.com/office/powerpoint/2010/main" val="81011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398427" cy="686937"/>
          </a:xfrm>
        </p:spPr>
        <p:txBody>
          <a:bodyPr/>
          <a:lstStyle/>
          <a:p>
            <a:r>
              <a:rPr lang="tr-TR" dirty="0" smtClean="0"/>
              <a:t>Öfke Hangi Durumlarda Zarar Vericidir?</a:t>
            </a:r>
            <a:endParaRPr lang="tr-TR" dirty="0"/>
          </a:p>
        </p:txBody>
      </p:sp>
      <p:sp>
        <p:nvSpPr>
          <p:cNvPr id="3" name="İçerik Yer Tutucusu 2"/>
          <p:cNvSpPr>
            <a:spLocks noGrp="1"/>
          </p:cNvSpPr>
          <p:nvPr>
            <p:ph idx="1"/>
          </p:nvPr>
        </p:nvSpPr>
        <p:spPr>
          <a:xfrm>
            <a:off x="677333" y="1791621"/>
            <a:ext cx="8627087" cy="4208126"/>
          </a:xfrm>
        </p:spPr>
        <p:txBody>
          <a:bodyPr>
            <a:normAutofit fontScale="85000" lnSpcReduction="10000"/>
          </a:bodyPr>
          <a:lstStyle/>
          <a:p>
            <a:pPr marL="0" indent="0">
              <a:buNone/>
            </a:pPr>
            <a:r>
              <a:rPr lang="tr-TR" altLang="tr-TR" dirty="0"/>
              <a:t>Yaygın olarak kabul edilen bir görüşe göre dört temel duygu bulunmaktadır</a:t>
            </a:r>
            <a:r>
              <a:rPr lang="tr-TR" altLang="tr-TR" dirty="0" smtClean="0"/>
              <a:t>.</a:t>
            </a:r>
            <a:r>
              <a:rPr lang="tr-TR" altLang="tr-TR" dirty="0"/>
              <a:t> </a:t>
            </a:r>
            <a:endParaRPr lang="tr-TR" altLang="tr-TR" dirty="0" smtClean="0"/>
          </a:p>
          <a:p>
            <a:pPr marL="0" indent="0">
              <a:buNone/>
            </a:pPr>
            <a:r>
              <a:rPr lang="tr-TR" altLang="tr-TR" dirty="0" smtClean="0"/>
              <a:t>Bunlar; </a:t>
            </a:r>
            <a:r>
              <a:rPr lang="tr-TR" altLang="tr-TR" b="1" dirty="0" smtClean="0"/>
              <a:t>öfke, üzüntü</a:t>
            </a:r>
            <a:r>
              <a:rPr lang="tr-TR" altLang="tr-TR" b="1" dirty="0"/>
              <a:t>, </a:t>
            </a:r>
            <a:r>
              <a:rPr lang="tr-TR" altLang="tr-TR" b="1" dirty="0" smtClean="0"/>
              <a:t>korku ve sevinçtir.</a:t>
            </a:r>
            <a:endParaRPr lang="tr-TR" dirty="0" smtClean="0"/>
          </a:p>
          <a:p>
            <a:pPr marL="0" indent="0">
              <a:buNone/>
            </a:pPr>
            <a:r>
              <a:rPr lang="tr-TR" dirty="0" smtClean="0"/>
              <a:t>Öfke duygusunun varlığı doğal, normal ve insanidir. Tüm canlılar için varoluşsal bir gerçekliktir</a:t>
            </a:r>
            <a:r>
              <a:rPr lang="tr-TR" dirty="0"/>
              <a:t>. Sorunların çoğu, insan olarak varlığımızda saklıdır ve dolayısıyla, kaçınılmazdır. </a:t>
            </a:r>
            <a:endParaRPr lang="tr-TR" dirty="0" smtClean="0"/>
          </a:p>
          <a:p>
            <a:pPr marL="0" indent="0">
              <a:buNone/>
            </a:pPr>
            <a:r>
              <a:rPr lang="tr-TR" dirty="0" smtClean="0"/>
              <a:t>Bu sebeple, herhangi birine </a:t>
            </a:r>
            <a:r>
              <a:rPr lang="tr-TR" b="1" dirty="0" smtClean="0"/>
              <a:t>neden öfkeleniyorsun ? </a:t>
            </a:r>
            <a:r>
              <a:rPr lang="tr-TR" dirty="0" smtClean="0"/>
              <a:t>demeyiz, çünkü öfkenin varlığı normaldir.</a:t>
            </a:r>
          </a:p>
          <a:p>
            <a:pPr marL="0" indent="0">
              <a:buNone/>
            </a:pPr>
            <a:r>
              <a:rPr lang="tr-TR" dirty="0" smtClean="0"/>
              <a:t>Ancak </a:t>
            </a:r>
            <a:r>
              <a:rPr lang="tr-TR" b="1" dirty="0" smtClean="0"/>
              <a:t>neden BU KADAR öfkelisin ? </a:t>
            </a:r>
            <a:r>
              <a:rPr lang="tr-TR" dirty="0" smtClean="0"/>
              <a:t>deriz. </a:t>
            </a:r>
          </a:p>
          <a:p>
            <a:pPr marL="0" indent="0">
              <a:buNone/>
            </a:pPr>
            <a:r>
              <a:rPr lang="tr-TR" dirty="0" smtClean="0"/>
              <a:t>Öfkenin </a:t>
            </a:r>
            <a:r>
              <a:rPr lang="tr-TR" b="1" dirty="0" smtClean="0"/>
              <a:t>şiddeti ve dışa vurumu ile ilgili normalden sapmadır, asıl</a:t>
            </a:r>
            <a:r>
              <a:rPr lang="tr-TR" dirty="0" smtClean="0"/>
              <a:t> sorun.</a:t>
            </a:r>
          </a:p>
          <a:p>
            <a:pPr marL="0" indent="0">
              <a:buNone/>
            </a:pPr>
            <a:r>
              <a:rPr lang="tr-TR" dirty="0" smtClean="0"/>
              <a:t>Bu gibi durumlarda çevremizden </a:t>
            </a:r>
          </a:p>
          <a:p>
            <a:pPr marL="0" indent="0">
              <a:buNone/>
            </a:pPr>
            <a:r>
              <a:rPr lang="tr-TR" dirty="0" smtClean="0"/>
              <a:t>« Biraz Sakinleş</a:t>
            </a:r>
            <a:r>
              <a:rPr lang="tr-TR" dirty="0"/>
              <a:t>.</a:t>
            </a:r>
            <a:r>
              <a:rPr lang="tr-TR" dirty="0" smtClean="0"/>
              <a:t> Bu çok fazla.» şeklinde uyarılar alırız.</a:t>
            </a:r>
          </a:p>
          <a:p>
            <a:pPr marL="0" indent="0">
              <a:buNone/>
            </a:pPr>
            <a:endParaRPr lang="tr-TR" dirty="0" smtClean="0"/>
          </a:p>
          <a:p>
            <a:pPr marL="0" indent="0">
              <a:buNone/>
            </a:pPr>
            <a:r>
              <a:rPr lang="tr-TR" dirty="0" smtClean="0"/>
              <a:t>Öfke konusundaki sorun; </a:t>
            </a:r>
            <a:r>
              <a:rPr lang="tr-TR" b="1" dirty="0" smtClean="0"/>
              <a:t>normal eşiğinin aşımı ve kontrolün kaybedilmesi </a:t>
            </a:r>
            <a:r>
              <a:rPr lang="tr-TR" dirty="0" smtClean="0"/>
              <a:t>durumunda </a:t>
            </a:r>
            <a:r>
              <a:rPr lang="tr-TR" dirty="0"/>
              <a:t>ortaya çıkıyor. O anda duygu </a:t>
            </a:r>
            <a:r>
              <a:rPr lang="tr-TR" b="1" dirty="0"/>
              <a:t>yıkıcı</a:t>
            </a:r>
            <a:r>
              <a:rPr lang="tr-TR" dirty="0"/>
              <a:t> bir hâl alıyor ve her bireyin </a:t>
            </a:r>
            <a:r>
              <a:rPr lang="tr-TR" b="1" dirty="0"/>
              <a:t>hayat kalitesini </a:t>
            </a:r>
            <a:r>
              <a:rPr lang="tr-TR" dirty="0"/>
              <a:t>olumsuz olarak etkiliyor.</a:t>
            </a:r>
          </a:p>
        </p:txBody>
      </p:sp>
    </p:spTree>
    <p:extLst>
      <p:ext uri="{BB962C8B-B14F-4D97-AF65-F5344CB8AC3E}">
        <p14:creationId xmlns:p14="http://schemas.microsoft.com/office/powerpoint/2010/main" val="17397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306245" cy="737937"/>
          </a:xfrm>
        </p:spPr>
        <p:txBody>
          <a:bodyPr>
            <a:normAutofit/>
          </a:bodyPr>
          <a:lstStyle/>
          <a:p>
            <a:r>
              <a:rPr lang="tr-TR" dirty="0" smtClean="0"/>
              <a:t>&gt;&gt;&gt;</a:t>
            </a:r>
            <a:endParaRPr lang="tr-TR" dirty="0"/>
          </a:p>
        </p:txBody>
      </p:sp>
      <p:sp>
        <p:nvSpPr>
          <p:cNvPr id="3" name="İçerik Yer Tutucusu 2"/>
          <p:cNvSpPr>
            <a:spLocks noGrp="1"/>
          </p:cNvSpPr>
          <p:nvPr>
            <p:ph idx="1"/>
          </p:nvPr>
        </p:nvSpPr>
        <p:spPr>
          <a:xfrm>
            <a:off x="677334" y="1540042"/>
            <a:ext cx="9461278" cy="4588042"/>
          </a:xfrm>
        </p:spPr>
        <p:txBody>
          <a:bodyPr/>
          <a:lstStyle/>
          <a:p>
            <a:pPr algn="just"/>
            <a:r>
              <a:rPr lang="tr-TR" dirty="0" smtClean="0"/>
              <a:t>Öfke; </a:t>
            </a:r>
            <a:r>
              <a:rPr lang="tr-TR" dirty="0"/>
              <a:t>yaşanılan olay, içinde bulunulan durum ya da öfkeyi yaşayan bireyin özelliklerine göre </a:t>
            </a:r>
            <a:r>
              <a:rPr lang="tr-TR" b="1" dirty="0"/>
              <a:t>basit bir sinirlilik halinden yoğun ve saldırgan davranışlar sergilenen bir durum haline dönüşebilir. </a:t>
            </a:r>
            <a:endParaRPr lang="tr-TR" b="1" dirty="0" smtClean="0"/>
          </a:p>
          <a:p>
            <a:pPr algn="just"/>
            <a:r>
              <a:rPr lang="tr-TR" dirty="0" smtClean="0"/>
              <a:t>Bu </a:t>
            </a:r>
            <a:r>
              <a:rPr lang="tr-TR" dirty="0"/>
              <a:t>hali ile öfke, bazen kısa bir zaman diliminde </a:t>
            </a:r>
            <a:r>
              <a:rPr lang="tr-TR" b="1" dirty="0"/>
              <a:t>orta şiddetli hatta bireye yararlı</a:t>
            </a:r>
            <a:r>
              <a:rPr lang="tr-TR" dirty="0"/>
              <a:t>, kimi zaman </a:t>
            </a:r>
            <a:r>
              <a:rPr lang="tr-TR" b="1" dirty="0"/>
              <a:t>daha uzun süreli yoğun ve tahrip edici </a:t>
            </a:r>
            <a:r>
              <a:rPr lang="tr-TR" dirty="0" smtClean="0"/>
              <a:t>olabilir.</a:t>
            </a:r>
          </a:p>
          <a:p>
            <a:pPr algn="just"/>
            <a:r>
              <a:rPr lang="tr-TR" dirty="0"/>
              <a:t>Thomos </a:t>
            </a:r>
            <a:r>
              <a:rPr lang="tr-TR" dirty="0" smtClean="0"/>
              <a:t>Gordon, </a:t>
            </a:r>
            <a:r>
              <a:rPr lang="tr-TR" dirty="0"/>
              <a:t>öfkeyi </a:t>
            </a:r>
            <a:r>
              <a:rPr lang="tr-TR" b="1" dirty="0"/>
              <a:t>buz dağı</a:t>
            </a:r>
            <a:r>
              <a:rPr lang="tr-TR" dirty="0"/>
              <a:t>na benzeterek temel duyguların (kırılma, alınma, anlaşılmama, reddedilme, merak etme, kıskanma) arkasından </a:t>
            </a:r>
            <a:r>
              <a:rPr lang="tr-TR" b="1" dirty="0"/>
              <a:t>ikincil duygular </a:t>
            </a:r>
            <a:r>
              <a:rPr lang="tr-TR" dirty="0"/>
              <a:t>olarak ortaya çıktığını belirtmiştir. </a:t>
            </a:r>
            <a:endParaRPr lang="tr-TR" dirty="0" smtClean="0"/>
          </a:p>
          <a:p>
            <a:pPr algn="just"/>
            <a:r>
              <a:rPr lang="tr-TR" dirty="0" smtClean="0"/>
              <a:t>Temel </a:t>
            </a:r>
            <a:r>
              <a:rPr lang="tr-TR" dirty="0"/>
              <a:t>duyguların ifade edilmeyip </a:t>
            </a:r>
            <a:r>
              <a:rPr lang="tr-TR" b="1" dirty="0"/>
              <a:t>bastırılması</a:t>
            </a:r>
            <a:r>
              <a:rPr lang="tr-TR" dirty="0"/>
              <a:t> (buz dağının suyun altında kalan kısmı gibi) ile biriken bu duyguların ileride kızgınlık ve öfkenin yansıması (buz dağının görünen kısmı) olarak davranışlara dönüştüğü ifade edilmiştir.</a:t>
            </a:r>
          </a:p>
        </p:txBody>
      </p:sp>
    </p:spTree>
    <p:extLst>
      <p:ext uri="{BB962C8B-B14F-4D97-AF65-F5344CB8AC3E}">
        <p14:creationId xmlns:p14="http://schemas.microsoft.com/office/powerpoint/2010/main" val="49981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stretch>
            <a:fillRect/>
          </a:stretch>
        </p:blipFill>
        <p:spPr>
          <a:xfrm>
            <a:off x="1714563" y="218365"/>
            <a:ext cx="8203074" cy="6005013"/>
          </a:xfrm>
          <a:prstGeom prst="rect">
            <a:avLst/>
          </a:prstGeom>
          <a:ln>
            <a:noFill/>
          </a:ln>
          <a:effectLst>
            <a:softEdge rad="112500"/>
          </a:effectLst>
        </p:spPr>
      </p:pic>
      <p:pic>
        <p:nvPicPr>
          <p:cNvPr id="5" name="Picture 3" descr="MCj042447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53" y="4598541"/>
            <a:ext cx="1024038" cy="95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Cj042383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648" y="3138987"/>
            <a:ext cx="1010391" cy="10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Cj042575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08" y="1540042"/>
            <a:ext cx="1224814" cy="114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7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100" fill="hold"/>
                                        <p:tgtEl>
                                          <p:spTgt spid="7"/>
                                        </p:tgtEl>
                                        <p:attrNameLst>
                                          <p:attrName>ppt_x</p:attrName>
                                        </p:attrNameLst>
                                      </p:cBhvr>
                                      <p:tavLst>
                                        <p:tav tm="0">
                                          <p:val>
                                            <p:strVal val="#ppt_x"/>
                                          </p:val>
                                        </p:tav>
                                        <p:tav tm="100000">
                                          <p:val>
                                            <p:strVal val="#ppt_x"/>
                                          </p:val>
                                        </p:tav>
                                      </p:tavLst>
                                    </p:anim>
                                    <p:anim calcmode="lin" valueType="num">
                                      <p:cBhvr additive="base">
                                        <p:cTn id="19" dur="11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9558" y="258338"/>
            <a:ext cx="8596668" cy="752315"/>
          </a:xfrm>
        </p:spPr>
        <p:txBody>
          <a:bodyPr/>
          <a:lstStyle/>
          <a:p>
            <a:r>
              <a:rPr lang="tr-TR" dirty="0" err="1" smtClean="0"/>
              <a:t>Öfke’nin</a:t>
            </a:r>
            <a:r>
              <a:rPr lang="tr-TR" dirty="0" smtClean="0"/>
              <a:t> Fizyolojik Yansımaları</a:t>
            </a:r>
            <a:endParaRPr lang="tr-TR" dirty="0"/>
          </a:p>
        </p:txBody>
      </p:sp>
      <p:sp>
        <p:nvSpPr>
          <p:cNvPr id="3" name="İçerik Yer Tutucusu 2"/>
          <p:cNvSpPr>
            <a:spLocks noGrp="1"/>
          </p:cNvSpPr>
          <p:nvPr>
            <p:ph idx="1"/>
          </p:nvPr>
        </p:nvSpPr>
        <p:spPr>
          <a:xfrm>
            <a:off x="559558" y="1010653"/>
            <a:ext cx="10276764" cy="6004056"/>
          </a:xfrm>
        </p:spPr>
        <p:txBody>
          <a:bodyPr numCol="2">
            <a:normAutofit/>
          </a:bodyPr>
          <a:lstStyle/>
          <a:p>
            <a:r>
              <a:rPr lang="tr-TR" dirty="0"/>
              <a:t>-	Kalp </a:t>
            </a:r>
            <a:r>
              <a:rPr lang="tr-TR" dirty="0" smtClean="0"/>
              <a:t>atımının hızlanması </a:t>
            </a:r>
            <a:endParaRPr lang="tr-TR" dirty="0"/>
          </a:p>
          <a:p>
            <a:r>
              <a:rPr lang="tr-TR" dirty="0"/>
              <a:t>-	Nabız atımının artması </a:t>
            </a:r>
          </a:p>
          <a:p>
            <a:r>
              <a:rPr lang="tr-TR" dirty="0"/>
              <a:t>-	Kasların gerilmesi </a:t>
            </a:r>
          </a:p>
          <a:p>
            <a:r>
              <a:rPr lang="tr-TR" dirty="0"/>
              <a:t>-	Midenin kasılması </a:t>
            </a:r>
          </a:p>
          <a:p>
            <a:r>
              <a:rPr lang="tr-TR" dirty="0"/>
              <a:t>-	Ağız kuruması </a:t>
            </a:r>
          </a:p>
          <a:p>
            <a:r>
              <a:rPr lang="tr-TR" dirty="0"/>
              <a:t>-	Boğazda düğümlenme </a:t>
            </a:r>
          </a:p>
          <a:p>
            <a:r>
              <a:rPr lang="tr-TR" dirty="0"/>
              <a:t>-	Nefesin daralması </a:t>
            </a:r>
          </a:p>
          <a:p>
            <a:r>
              <a:rPr lang="tr-TR" dirty="0" smtClean="0"/>
              <a:t>-Odaklanma </a:t>
            </a:r>
            <a:r>
              <a:rPr lang="tr-TR" dirty="0"/>
              <a:t>güçlüğü </a:t>
            </a:r>
          </a:p>
          <a:p>
            <a:r>
              <a:rPr lang="tr-TR" dirty="0"/>
              <a:t>-	Bakışların dikleşmesi </a:t>
            </a:r>
          </a:p>
          <a:p>
            <a:r>
              <a:rPr lang="tr-TR" dirty="0"/>
              <a:t>-	Kaşların çatılması </a:t>
            </a:r>
          </a:p>
          <a:p>
            <a:r>
              <a:rPr lang="tr-TR" dirty="0"/>
              <a:t>-	</a:t>
            </a:r>
            <a:r>
              <a:rPr lang="tr-TR" dirty="0" smtClean="0"/>
              <a:t>Yüzün </a:t>
            </a:r>
            <a:r>
              <a:rPr lang="tr-TR" dirty="0"/>
              <a:t>kızarması </a:t>
            </a:r>
            <a:endParaRPr lang="tr-TR" dirty="0" smtClean="0"/>
          </a:p>
          <a:p>
            <a:r>
              <a:rPr lang="tr-TR" dirty="0" smtClean="0"/>
              <a:t>-</a:t>
            </a:r>
            <a:r>
              <a:rPr lang="tr-TR" dirty="0"/>
              <a:t>	Yumrukların sıkılması </a:t>
            </a:r>
          </a:p>
          <a:p>
            <a:r>
              <a:rPr lang="tr-TR" dirty="0" smtClean="0"/>
              <a:t>-</a:t>
            </a:r>
            <a:r>
              <a:rPr lang="tr-TR" dirty="0"/>
              <a:t>	Ses </a:t>
            </a:r>
            <a:r>
              <a:rPr lang="tr-TR" dirty="0" smtClean="0"/>
              <a:t>tonunun titremesi…</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647" y="1507066"/>
            <a:ext cx="5387157" cy="3016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93999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125472" cy="700585"/>
          </a:xfrm>
        </p:spPr>
        <p:txBody>
          <a:bodyPr/>
          <a:lstStyle/>
          <a:p>
            <a:r>
              <a:rPr lang="tr-TR" dirty="0" smtClean="0"/>
              <a:t>Vücudun Öfke Mekanizması / Kimyası</a:t>
            </a:r>
            <a:endParaRPr lang="tr-TR" dirty="0"/>
          </a:p>
        </p:txBody>
      </p:sp>
      <p:sp>
        <p:nvSpPr>
          <p:cNvPr id="3" name="İçerik Yer Tutucusu 2"/>
          <p:cNvSpPr>
            <a:spLocks noGrp="1"/>
          </p:cNvSpPr>
          <p:nvPr>
            <p:ph idx="1"/>
          </p:nvPr>
        </p:nvSpPr>
        <p:spPr>
          <a:xfrm>
            <a:off x="441736" y="1488611"/>
            <a:ext cx="8596668" cy="4013831"/>
          </a:xfrm>
        </p:spPr>
        <p:txBody>
          <a:bodyPr>
            <a:normAutofit fontScale="92500"/>
          </a:bodyPr>
          <a:lstStyle/>
          <a:p>
            <a:pPr algn="just"/>
            <a:r>
              <a:rPr lang="tr-TR" b="1" dirty="0" smtClean="0"/>
              <a:t>Adrenalin hormonları</a:t>
            </a:r>
            <a:r>
              <a:rPr lang="tr-TR" dirty="0" smtClean="0"/>
              <a:t>; </a:t>
            </a:r>
            <a:r>
              <a:rPr lang="tr-TR" dirty="0"/>
              <a:t>kalbi uyarır, kalp </a:t>
            </a:r>
            <a:r>
              <a:rPr lang="tr-TR" dirty="0" smtClean="0"/>
              <a:t>damarları genişler, </a:t>
            </a:r>
            <a:r>
              <a:rPr lang="tr-TR" dirty="0"/>
              <a:t>midedeki kan </a:t>
            </a:r>
            <a:r>
              <a:rPr lang="tr-TR" dirty="0" smtClean="0"/>
              <a:t>damarları daralır </a:t>
            </a:r>
            <a:r>
              <a:rPr lang="tr-TR" dirty="0"/>
              <a:t>ve </a:t>
            </a:r>
            <a:r>
              <a:rPr lang="tr-TR" dirty="0" smtClean="0"/>
              <a:t>sindirim yavaşlar. </a:t>
            </a:r>
            <a:r>
              <a:rPr lang="tr-TR" b="1" dirty="0" smtClean="0"/>
              <a:t>Noradrenalin </a:t>
            </a:r>
            <a:r>
              <a:rPr lang="tr-TR" b="1" dirty="0"/>
              <a:t>ve kortizol </a:t>
            </a:r>
            <a:r>
              <a:rPr lang="tr-TR" dirty="0"/>
              <a:t>seviyeleri yükselir.</a:t>
            </a:r>
          </a:p>
          <a:p>
            <a:pPr algn="just"/>
            <a:r>
              <a:rPr lang="tr-TR" dirty="0" smtClean="0"/>
              <a:t>Ardından iç </a:t>
            </a:r>
            <a:r>
              <a:rPr lang="tr-TR" dirty="0"/>
              <a:t>ve dış bilgileri (bilişsel tepki) işleme </a:t>
            </a:r>
            <a:r>
              <a:rPr lang="tr-TR" dirty="0" smtClean="0"/>
              <a:t>yeteneğimiz zayıflar. </a:t>
            </a:r>
            <a:endParaRPr lang="tr-TR" dirty="0"/>
          </a:p>
          <a:p>
            <a:pPr algn="just"/>
            <a:r>
              <a:rPr lang="tr-TR" dirty="0"/>
              <a:t>S</a:t>
            </a:r>
            <a:r>
              <a:rPr lang="tr-TR" dirty="0" smtClean="0"/>
              <a:t>onunda</a:t>
            </a:r>
            <a:r>
              <a:rPr lang="tr-TR" dirty="0"/>
              <a:t>, bedende öfke belirtileri ortaya çıkar. </a:t>
            </a:r>
            <a:r>
              <a:rPr lang="tr-TR" dirty="0" smtClean="0"/>
              <a:t>Sözlü </a:t>
            </a:r>
            <a:r>
              <a:rPr lang="tr-TR" dirty="0"/>
              <a:t>veya fiziksel saldırganlık da dahil olmak üzere, bir davranış haline </a:t>
            </a:r>
            <a:r>
              <a:rPr lang="tr-TR" dirty="0" smtClean="0"/>
              <a:t>dönüşür. Başka bir deyişle, </a:t>
            </a:r>
            <a:r>
              <a:rPr lang="tr-TR" b="1" dirty="0" smtClean="0"/>
              <a:t>olası </a:t>
            </a:r>
            <a:r>
              <a:rPr lang="tr-TR" b="1" dirty="0"/>
              <a:t>şiddet</a:t>
            </a:r>
            <a:r>
              <a:rPr lang="tr-TR" dirty="0" smtClean="0"/>
              <a:t>.</a:t>
            </a:r>
          </a:p>
          <a:p>
            <a:pPr algn="just"/>
            <a:r>
              <a:rPr lang="tr-TR" dirty="0"/>
              <a:t>Duygu ve heyecanlarla ilişkili limbik sistem, hipotalamus, sempatik ve para sempatik sistem ve hormonların işleyişi bir nevi </a:t>
            </a:r>
            <a:r>
              <a:rPr lang="tr-TR" b="1" dirty="0"/>
              <a:t>otonom sinir sistemi </a:t>
            </a:r>
            <a:r>
              <a:rPr lang="tr-TR" dirty="0"/>
              <a:t>tarafından </a:t>
            </a:r>
            <a:r>
              <a:rPr lang="tr-TR" dirty="0" smtClean="0"/>
              <a:t>yönetilir.</a:t>
            </a:r>
          </a:p>
          <a:p>
            <a:pPr algn="just"/>
            <a:r>
              <a:rPr lang="tr-TR" b="1" dirty="0"/>
              <a:t>Sempatik sistem</a:t>
            </a:r>
            <a:r>
              <a:rPr lang="tr-TR" dirty="0"/>
              <a:t>, kişi korku veya öfke ile yüksek </a:t>
            </a:r>
            <a:r>
              <a:rPr lang="tr-TR" dirty="0" smtClean="0"/>
              <a:t>uyarılmışlık </a:t>
            </a:r>
            <a:r>
              <a:rPr lang="tr-TR" dirty="0"/>
              <a:t>haline sokulduğunda faaliyet gösterirken, kişiyi durumla mücadele etmeye hazırlar. </a:t>
            </a:r>
            <a:endParaRPr lang="tr-TR" dirty="0" smtClean="0"/>
          </a:p>
          <a:p>
            <a:pPr algn="just"/>
            <a:r>
              <a:rPr lang="tr-TR" b="1" dirty="0" smtClean="0"/>
              <a:t>Parasempatik </a:t>
            </a:r>
            <a:r>
              <a:rPr lang="tr-TR" b="1" dirty="0"/>
              <a:t>sistem </a:t>
            </a:r>
            <a:r>
              <a:rPr lang="tr-TR" dirty="0"/>
              <a:t>ise sempatik sisteme karşı koyar ve kişiyi dinlenme haline </a:t>
            </a:r>
            <a:r>
              <a:rPr lang="tr-TR" dirty="0" smtClean="0"/>
              <a:t>getirir.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214937" y="1880935"/>
            <a:ext cx="6857999" cy="3096126"/>
          </a:xfrm>
          <a:prstGeom prst="rect">
            <a:avLst/>
          </a:prstGeom>
        </p:spPr>
      </p:pic>
    </p:spTree>
    <p:extLst>
      <p:ext uri="{BB962C8B-B14F-4D97-AF65-F5344CB8AC3E}">
        <p14:creationId xmlns:p14="http://schemas.microsoft.com/office/powerpoint/2010/main" val="547570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11294</TotalTime>
  <Words>2875</Words>
  <Application>Microsoft Office PowerPoint</Application>
  <PresentationFormat>Geniş ekran</PresentationFormat>
  <Paragraphs>281</Paragraphs>
  <Slides>40</Slides>
  <Notes>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40</vt:i4>
      </vt:variant>
    </vt:vector>
  </HeadingPairs>
  <TitlesOfParts>
    <vt:vector size="50" baseType="lpstr">
      <vt:lpstr>1stAve</vt:lpstr>
      <vt:lpstr>2 WhoopT Do DNA</vt:lpstr>
      <vt:lpstr>Arial</vt:lpstr>
      <vt:lpstr>Book Antiqua</vt:lpstr>
      <vt:lpstr>Calibri</vt:lpstr>
      <vt:lpstr>Jokerman</vt:lpstr>
      <vt:lpstr>Matura MT Script Capitals</vt:lpstr>
      <vt:lpstr>Trebuchet MS</vt:lpstr>
      <vt:lpstr>Wingdings 3</vt:lpstr>
      <vt:lpstr>Kristal</vt:lpstr>
      <vt:lpstr>PowerPoint Sunusu</vt:lpstr>
      <vt:lpstr>PowerPoint Sunusu</vt:lpstr>
      <vt:lpstr>ÖFKE</vt:lpstr>
      <vt:lpstr>Öfke’nin Nedenleri</vt:lpstr>
      <vt:lpstr>Öfke Hangi Durumlarda Zarar Vericidir?</vt:lpstr>
      <vt:lpstr>&gt;&gt;&gt;</vt:lpstr>
      <vt:lpstr>PowerPoint Sunusu</vt:lpstr>
      <vt:lpstr>Öfke’nin Fizyolojik Yansımaları</vt:lpstr>
      <vt:lpstr>Vücudun Öfke Mekanizması / Kimyası</vt:lpstr>
      <vt:lpstr>Duygusal Zeka ( EQ )</vt:lpstr>
      <vt:lpstr>3D - Duygu / Düşünce / Davranış</vt:lpstr>
      <vt:lpstr>Durumluk ve Sürekli Öfke </vt:lpstr>
      <vt:lpstr>Öfkeyi İçte Tutma</vt:lpstr>
      <vt:lpstr>Öfkeyi Dışa Vurma</vt:lpstr>
      <vt:lpstr>Öfke Döngüsü</vt:lpstr>
      <vt:lpstr>Bir Araştırma: ( 2016 ) Polislerin Kişilerarası Problem Çözme Becerileri ile Öfke ve Öfke İfade Tarzları</vt:lpstr>
      <vt:lpstr>&gt;&gt;&gt;</vt:lpstr>
      <vt:lpstr>PowerPoint Sunusu</vt:lpstr>
      <vt:lpstr>Öfke Kontrolünde Yapılabilecekler</vt:lpstr>
      <vt:lpstr>Nefes Egzersizi </vt:lpstr>
      <vt:lpstr>PowerPoint Sunusu</vt:lpstr>
      <vt:lpstr>Gevşeme Egzersizi</vt:lpstr>
      <vt:lpstr>Doğru İletişim Becerisi</vt:lpstr>
      <vt:lpstr>Düşüncenin Düzenlemesi    ( Bakış Açısını Değiştirme )  </vt:lpstr>
      <vt:lpstr>Bilişsel Boyut</vt:lpstr>
      <vt:lpstr>PowerPoint Sunusu</vt:lpstr>
      <vt:lpstr>Öfkeni Tanı</vt:lpstr>
      <vt:lpstr>Duygularını Gözden Geçir</vt:lpstr>
      <vt:lpstr>Öfkenin Normal Bir Duygu  Olabileceğini Kabul Et</vt:lpstr>
      <vt:lpstr>Öfkenin Kontrolden Çıktığına Dair İşaretleri Gözlemle</vt:lpstr>
      <vt:lpstr>Öfkelendiğin O An, Mola Ver. </vt:lpstr>
      <vt:lpstr>Öfke Yönetimi Planı Oluştur</vt:lpstr>
      <vt:lpstr>3D – Dur / Düşün / Davran</vt:lpstr>
      <vt:lpstr>Fiziksel Bir Aktiviteyle Uğraş</vt:lpstr>
      <vt:lpstr>Kaliteli Uyku Uyu ve Dinlen.</vt:lpstr>
      <vt:lpstr>Öfke Günlüğü Tut.</vt:lpstr>
      <vt:lpstr>Video Film Benzetmesi-Flashback</vt:lpstr>
      <vt:lpstr>  Öfkeni Net ve Makul Bir Şekilde İfade Et.</vt:lpstr>
      <vt:lpstr>Uzman Desteği Al.</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dc:title>
  <dc:creator>hp 2</dc:creator>
  <cp:lastModifiedBy>hp 2</cp:lastModifiedBy>
  <cp:revision>235</cp:revision>
  <dcterms:created xsi:type="dcterms:W3CDTF">2020-01-22T09:14:22Z</dcterms:created>
  <dcterms:modified xsi:type="dcterms:W3CDTF">2020-02-28T07:32:21Z</dcterms:modified>
</cp:coreProperties>
</file>