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410" r:id="rId3"/>
    <p:sldId id="401" r:id="rId4"/>
    <p:sldId id="400" r:id="rId5"/>
    <p:sldId id="404" r:id="rId6"/>
    <p:sldId id="407" r:id="rId7"/>
    <p:sldId id="403" r:id="rId8"/>
    <p:sldId id="402" r:id="rId9"/>
    <p:sldId id="406" r:id="rId10"/>
    <p:sldId id="409" r:id="rId11"/>
    <p:sldId id="411" r:id="rId12"/>
    <p:sldId id="412" r:id="rId13"/>
    <p:sldId id="408" r:id="rId14"/>
    <p:sldId id="413" r:id="rId15"/>
    <p:sldId id="414" r:id="rId16"/>
    <p:sldId id="415" r:id="rId17"/>
    <p:sldId id="40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D00000"/>
    <a:srgbClr val="F60000"/>
    <a:srgbClr val="3A6CC6"/>
    <a:srgbClr val="0066FF"/>
    <a:srgbClr val="FF0000"/>
    <a:srgbClr val="CC00FF"/>
    <a:srgbClr val="6B14EA"/>
    <a:srgbClr val="FEC200"/>
    <a:srgbClr val="18C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564" y="7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09/02/2021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54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6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73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103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889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656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923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8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194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62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12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36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61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04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24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810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ebp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263352" y="3111789"/>
            <a:ext cx="11737304" cy="26934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ntique Olive CompactPS" panose="020B0904030504030204" pitchFamily="34" charset="0"/>
              </a:rPr>
              <a:t>LİSELERE GEÇİŞ SINAVI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ntique Olive CompactPS" panose="020B09040305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3683734" y="1248291"/>
            <a:ext cx="24035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75920" y="332656"/>
            <a:ext cx="56886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tique Olive CompactPS" panose="020B0904030504030204" pitchFamily="34" charset="0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tique Olive CompactPS" panose="020B0904030504030204" pitchFamily="34" charset="0"/>
              <a:cs typeface="Aharoni" pitchFamily="2" charset="-79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8" y="348162"/>
            <a:ext cx="2446678" cy="244667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399815" y="6039005"/>
            <a:ext cx="3369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>
                <a:latin typeface="Antique Olive CompactPS" panose="020B0904030504030204" pitchFamily="34" charset="0"/>
              </a:rPr>
              <a:t>Mehmet SARIOĞLU</a:t>
            </a:r>
          </a:p>
          <a:p>
            <a:pPr algn="ctr"/>
            <a:r>
              <a:rPr lang="tr-TR" sz="2000" dirty="0" smtClean="0">
                <a:latin typeface="Antique Olive CompactPS" panose="020B0904030504030204" pitchFamily="34" charset="0"/>
              </a:rPr>
              <a:t>Psikolojik Danışman</a:t>
            </a:r>
            <a:endParaRPr lang="tr-TR" sz="2000" dirty="0">
              <a:latin typeface="Antique Olive CompactPS" panose="020B0904030504030204" pitchFamily="34" charset="0"/>
            </a:endParaRPr>
          </a:p>
        </p:txBody>
      </p:sp>
      <p:sp>
        <p:nvSpPr>
          <p:cNvPr id="7" name="Rectangle 24"/>
          <p:cNvSpPr/>
          <p:nvPr/>
        </p:nvSpPr>
        <p:spPr>
          <a:xfrm>
            <a:off x="5547232" y="33593"/>
            <a:ext cx="47525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4400" b="1" dirty="0" smtClean="0">
                <a:ln/>
                <a:solidFill>
                  <a:schemeClr val="accent3"/>
                </a:solidFill>
              </a:rPr>
              <a:t>6 Haziran  - Pazar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1" y="1419286"/>
            <a:ext cx="1078526" cy="107852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711606" y="2539507"/>
            <a:ext cx="2344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Mehmet SARIOĞLU</a:t>
            </a:r>
          </a:p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Psikolojik Danışman</a:t>
            </a:r>
            <a:endParaRPr lang="tr-TR" sz="1100" dirty="0">
              <a:latin typeface="Antique Olive CompactPS" panose="020B09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Tanımlar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947881" y="141277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latin typeface="Albertus Medium" panose="020E0602030304020304" pitchFamily="34" charset="0"/>
              </a:rPr>
              <a:t>Merkezi Yerleştirme</a:t>
            </a:r>
            <a:endParaRPr lang="tr-TR" b="1" u="sng" dirty="0">
              <a:latin typeface="Albertus Medium" panose="020E06020303040203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409698" y="1924596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Sınav puanı ile öğrenci alan liselere puan üstünlüğü ile yapılan yerleştirmedir.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56" name="Teardrop 26"/>
          <p:cNvSpPr/>
          <p:nvPr/>
        </p:nvSpPr>
        <p:spPr>
          <a:xfrm rot="2748932">
            <a:off x="511975" y="1922954"/>
            <a:ext cx="380986" cy="373830"/>
          </a:xfrm>
          <a:prstGeom prst="teardrop">
            <a:avLst>
              <a:gd name="adj" fmla="val 17647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Metin kutusu 29"/>
          <p:cNvSpPr txBox="1"/>
          <p:nvPr/>
        </p:nvSpPr>
        <p:spPr>
          <a:xfrm>
            <a:off x="928010" y="2492896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latin typeface="Albertus Medium" panose="020E0602030304020304" pitchFamily="34" charset="0"/>
              </a:rPr>
              <a:t>Yerel Yerleştirme</a:t>
            </a:r>
            <a:endParaRPr lang="tr-TR" b="1" u="sng" dirty="0">
              <a:latin typeface="Albertus Medium" panose="020E06020303040203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337690" y="3017121"/>
            <a:ext cx="1031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Kayıt alanı / ikamet dikkate alınarak Okul Başarı Puanı ( OBP ) ve diğer kriterler yapılan yerleştirmedir.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32" name="Teardrop 26"/>
          <p:cNvSpPr/>
          <p:nvPr/>
        </p:nvSpPr>
        <p:spPr>
          <a:xfrm rot="2748932">
            <a:off x="492104" y="3003074"/>
            <a:ext cx="380986" cy="373830"/>
          </a:xfrm>
          <a:prstGeom prst="teardrop">
            <a:avLst>
              <a:gd name="adj" fmla="val 17647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Metin kutusu 32"/>
          <p:cNvSpPr txBox="1"/>
          <p:nvPr/>
        </p:nvSpPr>
        <p:spPr>
          <a:xfrm>
            <a:off x="928010" y="3538453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latin typeface="Albertus Medium" panose="020E0602030304020304" pitchFamily="34" charset="0"/>
              </a:rPr>
              <a:t>Okul Başarı Puanı ( OBP )</a:t>
            </a:r>
            <a:endParaRPr lang="tr-TR" b="1" u="sng" dirty="0">
              <a:latin typeface="Albertus Medium" panose="020E06020303040203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337690" y="4034671"/>
            <a:ext cx="1058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Ortaokul 6,7 ve 8. sınıflarda alınan Yıl Sonu Başarı Puanlarının ( YBP ) aritmetik ortalaması ile elde edilen</a:t>
            </a:r>
          </a:p>
          <a:p>
            <a:r>
              <a:rPr lang="tr-TR" dirty="0">
                <a:latin typeface="Albertus Medium" panose="020E0602030304020304" pitchFamily="34" charset="0"/>
              </a:rPr>
              <a:t>p</a:t>
            </a:r>
            <a:r>
              <a:rPr lang="tr-TR" dirty="0" smtClean="0">
                <a:latin typeface="Albertus Medium" panose="020E0602030304020304" pitchFamily="34" charset="0"/>
              </a:rPr>
              <a:t>uandır. Virgülden sonra dört basamak yürütülür. </a:t>
            </a:r>
            <a:r>
              <a:rPr lang="tr-TR" dirty="0" err="1" smtClean="0">
                <a:latin typeface="Albertus Medium" panose="020E0602030304020304" pitchFamily="34" charset="0"/>
              </a:rPr>
              <a:t>Örn</a:t>
            </a:r>
            <a:r>
              <a:rPr lang="tr-TR" dirty="0" smtClean="0">
                <a:latin typeface="Albertus Medium" panose="020E0602030304020304" pitchFamily="34" charset="0"/>
              </a:rPr>
              <a:t>: 85,6521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35" name="Teardrop 26"/>
          <p:cNvSpPr/>
          <p:nvPr/>
        </p:nvSpPr>
        <p:spPr>
          <a:xfrm rot="2748932">
            <a:off x="492104" y="4048631"/>
            <a:ext cx="380986" cy="373830"/>
          </a:xfrm>
          <a:prstGeom prst="teardrop">
            <a:avLst>
              <a:gd name="adj" fmla="val 17647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Metin kutusu 35"/>
          <p:cNvSpPr txBox="1"/>
          <p:nvPr/>
        </p:nvSpPr>
        <p:spPr>
          <a:xfrm>
            <a:off x="919586" y="4725144"/>
            <a:ext cx="305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latin typeface="Albertus Medium" panose="020E0602030304020304" pitchFamily="34" charset="0"/>
              </a:rPr>
              <a:t>Yıl Sonu Başarı Puanı ( YBP </a:t>
            </a:r>
            <a:r>
              <a:rPr lang="tr-TR" b="1" dirty="0" smtClean="0">
                <a:latin typeface="Albertus Medium" panose="020E0602030304020304" pitchFamily="34" charset="0"/>
              </a:rPr>
              <a:t>)</a:t>
            </a:r>
            <a:endParaRPr lang="tr-TR" b="1" dirty="0">
              <a:latin typeface="Albertus Medium" panose="020E06020303040203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326131" y="5237571"/>
            <a:ext cx="10762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O yıla ait tüm derslerin ağırlıklı puanları toplamının haftalık toplam ders saati sayısına bölümü ile elde edilen</a:t>
            </a:r>
          </a:p>
          <a:p>
            <a:r>
              <a:rPr lang="tr-TR" dirty="0" smtClean="0">
                <a:latin typeface="Albertus Medium" panose="020E0602030304020304" pitchFamily="34" charset="0"/>
              </a:rPr>
              <a:t>Puandır. Virgülden sonra dört basamak yürütülür.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38" name="Teardrop 26"/>
          <p:cNvSpPr/>
          <p:nvPr/>
        </p:nvSpPr>
        <p:spPr>
          <a:xfrm rot="2748932">
            <a:off x="483680" y="5235322"/>
            <a:ext cx="380986" cy="373830"/>
          </a:xfrm>
          <a:prstGeom prst="teardrop">
            <a:avLst>
              <a:gd name="adj" fmla="val 17647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7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6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1" y="1419286"/>
            <a:ext cx="1078526" cy="107852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711606" y="2539507"/>
            <a:ext cx="2344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Mehmet SARIOĞLU</a:t>
            </a:r>
          </a:p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Psikolojik Danışman</a:t>
            </a:r>
            <a:endParaRPr lang="tr-TR" sz="1100" dirty="0">
              <a:latin typeface="Antique Olive CompactPS" panose="020B09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Tanımlar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47881" y="141277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latin typeface="Albertus Medium" panose="020E0602030304020304" pitchFamily="34" charset="0"/>
              </a:rPr>
              <a:t>Kayıt Alanı</a:t>
            </a:r>
            <a:endParaRPr lang="tr-TR" b="1" u="sng" dirty="0">
              <a:latin typeface="Albertus Medium" panose="020E06020303040203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09698" y="1924596"/>
            <a:ext cx="87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Coğrafi bütünlük, erişim ve ulaşım kolaylığı esasına dayalı olarak il / ilçe MEM tarafından ortaokul ve liselerin eşleştirildikleri farklı lise türlerinden oluşan alanı kapsar.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8" name="Teardrop 26"/>
          <p:cNvSpPr/>
          <p:nvPr/>
        </p:nvSpPr>
        <p:spPr>
          <a:xfrm rot="2748932">
            <a:off x="511975" y="1922954"/>
            <a:ext cx="380986" cy="373830"/>
          </a:xfrm>
          <a:prstGeom prst="teardrop">
            <a:avLst>
              <a:gd name="adj" fmla="val 17647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Metin kutusu 11"/>
          <p:cNvSpPr txBox="1"/>
          <p:nvPr/>
        </p:nvSpPr>
        <p:spPr>
          <a:xfrm>
            <a:off x="1398460" y="2593703"/>
            <a:ext cx="879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3"/>
                </a:solidFill>
                <a:latin typeface="Albertus Medium" panose="020E0602030304020304" pitchFamily="34" charset="0"/>
              </a:rPr>
              <a:t>3 ( Üç ) tür Kayıt Alanı </a:t>
            </a:r>
            <a:r>
              <a:rPr lang="tr-TR" dirty="0" smtClean="0">
                <a:latin typeface="Albertus Medium" panose="020E0602030304020304" pitchFamily="34" charset="0"/>
              </a:rPr>
              <a:t>vardır. Her bir kayıt alanı </a:t>
            </a:r>
            <a:r>
              <a:rPr lang="tr-TR" b="1" dirty="0" smtClean="0">
                <a:latin typeface="Albertus Medium" panose="020E0602030304020304" pitchFamily="34" charset="0"/>
              </a:rPr>
              <a:t>farklı renklerle </a:t>
            </a:r>
            <a:r>
              <a:rPr lang="tr-TR" dirty="0" smtClean="0">
                <a:latin typeface="Albertus Medium" panose="020E0602030304020304" pitchFamily="34" charset="0"/>
              </a:rPr>
              <a:t>gösterilir.</a:t>
            </a:r>
            <a:endParaRPr lang="tr-TR" dirty="0">
              <a:latin typeface="Albertus Medium" panose="020E06020303040203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1" y="5304001"/>
            <a:ext cx="1512168" cy="15121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2468" y="3645024"/>
            <a:ext cx="3323680" cy="3093321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ardrop 27"/>
          <p:cNvSpPr/>
          <p:nvPr/>
        </p:nvSpPr>
        <p:spPr>
          <a:xfrm rot="8228570">
            <a:off x="1697905" y="3080111"/>
            <a:ext cx="1455096" cy="1466021"/>
          </a:xfrm>
          <a:prstGeom prst="teardrop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28"/>
          <p:cNvSpPr txBox="1"/>
          <p:nvPr/>
        </p:nvSpPr>
        <p:spPr>
          <a:xfrm>
            <a:off x="1652021" y="3383743"/>
            <a:ext cx="1424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Kendi Kayıt Alanı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2148283" y="4249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4" y="4500237"/>
            <a:ext cx="859670" cy="85967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7" y="4500237"/>
            <a:ext cx="832600" cy="8326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297384" y="3683366"/>
            <a:ext cx="3323680" cy="3093321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eardrop 27"/>
          <p:cNvSpPr/>
          <p:nvPr/>
        </p:nvSpPr>
        <p:spPr>
          <a:xfrm rot="8228570">
            <a:off x="5200643" y="3080111"/>
            <a:ext cx="1455096" cy="1466021"/>
          </a:xfrm>
          <a:prstGeom prst="teardrop">
            <a:avLst/>
          </a:prstGeom>
          <a:solidFill>
            <a:srgbClr val="3A6CC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28"/>
          <p:cNvSpPr txBox="1"/>
          <p:nvPr/>
        </p:nvSpPr>
        <p:spPr>
          <a:xfrm>
            <a:off x="5154759" y="3383743"/>
            <a:ext cx="1424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Komşu Kayıt Alanı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5651021" y="4249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2</a:t>
            </a:r>
            <a:endParaRPr lang="tr-TR" sz="2800" b="1" dirty="0" smtClean="0">
              <a:solidFill>
                <a:schemeClr val="bg1"/>
              </a:solidFill>
              <a:latin typeface="Albertus Medium" panose="020E0602030304020304" pitchFamily="34" charset="0"/>
              <a:cs typeface="Arial" panose="020B0604020202020204" pitchFamily="34" charset="0"/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5" y="5744570"/>
            <a:ext cx="908719" cy="931207"/>
          </a:xfrm>
          <a:prstGeom prst="rect">
            <a:avLst/>
          </a:prstGeom>
        </p:spPr>
      </p:pic>
      <p:cxnSp>
        <p:nvCxnSpPr>
          <p:cNvPr id="38" name="Straight Connector 33"/>
          <p:cNvCxnSpPr/>
          <p:nvPr/>
        </p:nvCxnSpPr>
        <p:spPr>
          <a:xfrm flipV="1">
            <a:off x="2557463" y="5547840"/>
            <a:ext cx="2841914" cy="83867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Resim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72" y="4417117"/>
            <a:ext cx="882237" cy="882237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8" y="4386444"/>
            <a:ext cx="917742" cy="917742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7907269" y="3683366"/>
            <a:ext cx="3323680" cy="3093321"/>
          </a:xfrm>
          <a:prstGeom prst="ellipse">
            <a:avLst/>
          </a:prstGeom>
          <a:noFill/>
          <a:ln w="762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Teardrop 27"/>
          <p:cNvSpPr/>
          <p:nvPr/>
        </p:nvSpPr>
        <p:spPr>
          <a:xfrm rot="8228570">
            <a:off x="8810528" y="3080111"/>
            <a:ext cx="1455096" cy="1466021"/>
          </a:xfrm>
          <a:prstGeom prst="teardrop">
            <a:avLst/>
          </a:prstGeom>
          <a:solidFill>
            <a:srgbClr val="E6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28"/>
          <p:cNvSpPr txBox="1"/>
          <p:nvPr/>
        </p:nvSpPr>
        <p:spPr>
          <a:xfrm>
            <a:off x="8764644" y="3383743"/>
            <a:ext cx="1424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Diğer Kayıt Alanı</a:t>
            </a:r>
          </a:p>
        </p:txBody>
      </p:sp>
      <p:sp>
        <p:nvSpPr>
          <p:cNvPr id="45" name="TextBox 28"/>
          <p:cNvSpPr txBox="1"/>
          <p:nvPr/>
        </p:nvSpPr>
        <p:spPr>
          <a:xfrm>
            <a:off x="9260906" y="424950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6" name="Resim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01" y="5690479"/>
            <a:ext cx="908719" cy="931207"/>
          </a:xfrm>
          <a:prstGeom prst="rect">
            <a:avLst/>
          </a:prstGeom>
        </p:spPr>
      </p:pic>
      <p:cxnSp>
        <p:nvCxnSpPr>
          <p:cNvPr id="47" name="Straight Connector 33"/>
          <p:cNvCxnSpPr/>
          <p:nvPr/>
        </p:nvCxnSpPr>
        <p:spPr>
          <a:xfrm flipV="1">
            <a:off x="2532013" y="5547839"/>
            <a:ext cx="6477249" cy="86297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Resim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324" y="4359192"/>
            <a:ext cx="882237" cy="882237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03" y="4386444"/>
            <a:ext cx="917742" cy="917742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71" y="5943797"/>
            <a:ext cx="664986" cy="664986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89" y="4860321"/>
            <a:ext cx="830158" cy="830158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45" y="4922250"/>
            <a:ext cx="731442" cy="731442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00" y="4860321"/>
            <a:ext cx="565904" cy="565904"/>
          </a:xfrm>
          <a:prstGeom prst="rect">
            <a:avLst/>
          </a:prstGeom>
        </p:spPr>
      </p:pic>
      <p:cxnSp>
        <p:nvCxnSpPr>
          <p:cNvPr id="40" name="Straight Connector 33"/>
          <p:cNvCxnSpPr>
            <a:endCxn id="39" idx="2"/>
          </p:cNvCxnSpPr>
          <p:nvPr/>
        </p:nvCxnSpPr>
        <p:spPr>
          <a:xfrm flipH="1" flipV="1">
            <a:off x="2366952" y="5426225"/>
            <a:ext cx="165061" cy="10560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/>
      <p:bldP spid="31" grpId="0" animBg="1"/>
      <p:bldP spid="32" grpId="0" animBg="1"/>
      <p:bldP spid="33" grpId="0"/>
      <p:bldP spid="34" grpId="0"/>
      <p:bldP spid="42" grpId="0" animBg="1"/>
      <p:bldP spid="43" grpId="0" animBg="1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33"/>
          <p:cNvCxnSpPr/>
          <p:nvPr/>
        </p:nvCxnSpPr>
        <p:spPr>
          <a:xfrm flipH="1" flipV="1">
            <a:off x="5714614" y="2665743"/>
            <a:ext cx="24547" cy="21999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3"/>
          <p:cNvCxnSpPr/>
          <p:nvPr/>
        </p:nvCxnSpPr>
        <p:spPr>
          <a:xfrm flipH="1" flipV="1">
            <a:off x="5994728" y="2697184"/>
            <a:ext cx="4009184" cy="188394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3"/>
          <p:cNvCxnSpPr/>
          <p:nvPr/>
        </p:nvCxnSpPr>
        <p:spPr>
          <a:xfrm flipH="1">
            <a:off x="1989779" y="2636912"/>
            <a:ext cx="3469268" cy="183097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6767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Lise Yerleştirme Türleri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65" y="555297"/>
            <a:ext cx="2343223" cy="23432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6" y="3830418"/>
            <a:ext cx="1728192" cy="17281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83" y="2054492"/>
            <a:ext cx="664986" cy="66498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8" y="3836813"/>
            <a:ext cx="1721797" cy="172179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86" y="3925131"/>
            <a:ext cx="1652986" cy="1652986"/>
          </a:xfrm>
          <a:prstGeom prst="rect">
            <a:avLst/>
          </a:prstGeom>
        </p:spPr>
      </p:pic>
      <p:sp>
        <p:nvSpPr>
          <p:cNvPr id="75" name="TextBox 28"/>
          <p:cNvSpPr txBox="1"/>
          <p:nvPr/>
        </p:nvSpPr>
        <p:spPr>
          <a:xfrm>
            <a:off x="18758" y="5964243"/>
            <a:ext cx="190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Sınav Puanı</a:t>
            </a:r>
          </a:p>
          <a:p>
            <a:pPr algn="ctr"/>
            <a:r>
              <a:rPr lang="tr-TR" sz="20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[100 -500]</a:t>
            </a:r>
          </a:p>
        </p:txBody>
      </p:sp>
      <p:sp>
        <p:nvSpPr>
          <p:cNvPr id="84" name="TextBox 28"/>
          <p:cNvSpPr txBox="1"/>
          <p:nvPr/>
        </p:nvSpPr>
        <p:spPr>
          <a:xfrm>
            <a:off x="4250544" y="6016647"/>
            <a:ext cx="292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Kayıt Bölgesi - OBP</a:t>
            </a:r>
          </a:p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[ 0 – 100 ]</a:t>
            </a:r>
          </a:p>
        </p:txBody>
      </p:sp>
      <p:sp>
        <p:nvSpPr>
          <p:cNvPr id="86" name="TextBox 28"/>
          <p:cNvSpPr txBox="1"/>
          <p:nvPr/>
        </p:nvSpPr>
        <p:spPr>
          <a:xfrm>
            <a:off x="8544272" y="5917515"/>
            <a:ext cx="333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Yetenek Sınavı + OBP</a:t>
            </a:r>
          </a:p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[%70] </a:t>
            </a:r>
            <a:r>
              <a:rPr lang="tr-TR" sz="2400" b="1" dirty="0">
                <a:latin typeface="Albertus Medium" panose="020E0602030304020304" pitchFamily="34" charset="0"/>
                <a:cs typeface="Arial" panose="020B0604020202020204" pitchFamily="34" charset="0"/>
              </a:rPr>
              <a:t>+ </a:t>
            </a:r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[%30] </a:t>
            </a:r>
          </a:p>
        </p:txBody>
      </p:sp>
      <p:sp>
        <p:nvSpPr>
          <p:cNvPr id="20" name="TextBox 28"/>
          <p:cNvSpPr txBox="1"/>
          <p:nvPr/>
        </p:nvSpPr>
        <p:spPr>
          <a:xfrm>
            <a:off x="428296" y="5554982"/>
            <a:ext cx="278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Merkezi Yerleştirme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4170344" y="5573202"/>
            <a:ext cx="313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Yerel Yerleştirme</a:t>
            </a:r>
          </a:p>
        </p:txBody>
      </p:sp>
      <p:sp>
        <p:nvSpPr>
          <p:cNvPr id="22" name="TextBox 28"/>
          <p:cNvSpPr txBox="1"/>
          <p:nvPr/>
        </p:nvSpPr>
        <p:spPr>
          <a:xfrm>
            <a:off x="8148228" y="5516984"/>
            <a:ext cx="412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Yetenek Sınavı ile Yerleştirme</a:t>
            </a:r>
          </a:p>
        </p:txBody>
      </p:sp>
      <p:sp>
        <p:nvSpPr>
          <p:cNvPr id="23" name="TextBox 28"/>
          <p:cNvSpPr txBox="1"/>
          <p:nvPr/>
        </p:nvSpPr>
        <p:spPr>
          <a:xfrm>
            <a:off x="1712431" y="5984930"/>
            <a:ext cx="179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Yüzdelik Dilim</a:t>
            </a:r>
          </a:p>
          <a:p>
            <a:pPr algn="ctr"/>
            <a:r>
              <a:rPr lang="tr-TR" sz="20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[% 0 – 85 ]</a:t>
            </a:r>
          </a:p>
        </p:txBody>
      </p:sp>
    </p:spTree>
    <p:extLst>
      <p:ext uri="{BB962C8B-B14F-4D97-AF65-F5344CB8AC3E}">
        <p14:creationId xmlns:p14="http://schemas.microsoft.com/office/powerpoint/2010/main" val="13712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4" grpId="0"/>
      <p:bldP spid="86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4727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Lise Türleri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1" y="1673219"/>
            <a:ext cx="1728192" cy="172819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47" y="1953993"/>
            <a:ext cx="1721797" cy="172179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026455"/>
            <a:ext cx="1652986" cy="1652986"/>
          </a:xfrm>
          <a:prstGeom prst="rect">
            <a:avLst/>
          </a:prstGeom>
        </p:spPr>
      </p:pic>
      <p:sp>
        <p:nvSpPr>
          <p:cNvPr id="75" name="TextBox 28"/>
          <p:cNvSpPr txBox="1"/>
          <p:nvPr/>
        </p:nvSpPr>
        <p:spPr>
          <a:xfrm>
            <a:off x="787465" y="3458995"/>
            <a:ext cx="209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Yüzdelik Dilim</a:t>
            </a:r>
          </a:p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[% 0 – 85]</a:t>
            </a:r>
          </a:p>
        </p:txBody>
      </p:sp>
      <p:sp>
        <p:nvSpPr>
          <p:cNvPr id="84" name="TextBox 28"/>
          <p:cNvSpPr txBox="1"/>
          <p:nvPr/>
        </p:nvSpPr>
        <p:spPr>
          <a:xfrm>
            <a:off x="4367808" y="3807795"/>
            <a:ext cx="292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Kayıt Bölgesi - OBP</a:t>
            </a:r>
          </a:p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[ 0 – 100 ]</a:t>
            </a:r>
          </a:p>
        </p:txBody>
      </p:sp>
      <p:sp>
        <p:nvSpPr>
          <p:cNvPr id="86" name="TextBox 28"/>
          <p:cNvSpPr txBox="1"/>
          <p:nvPr/>
        </p:nvSpPr>
        <p:spPr>
          <a:xfrm>
            <a:off x="8206991" y="3767836"/>
            <a:ext cx="333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Yetenek Sınavı + OBP</a:t>
            </a:r>
          </a:p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[%70] </a:t>
            </a:r>
            <a:r>
              <a:rPr lang="tr-TR" sz="2400" b="1" dirty="0">
                <a:latin typeface="Albertus Medium" panose="020E0602030304020304" pitchFamily="34" charset="0"/>
                <a:cs typeface="Arial" panose="020B0604020202020204" pitchFamily="34" charset="0"/>
              </a:rPr>
              <a:t>+ </a:t>
            </a:r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[%30] </a:t>
            </a:r>
          </a:p>
        </p:txBody>
      </p:sp>
      <p:sp>
        <p:nvSpPr>
          <p:cNvPr id="87" name="TextBox 28"/>
          <p:cNvSpPr txBox="1"/>
          <p:nvPr/>
        </p:nvSpPr>
        <p:spPr>
          <a:xfrm>
            <a:off x="464431" y="4598833"/>
            <a:ext cx="2660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Fen Lisesi</a:t>
            </a:r>
          </a:p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Anadolu Lisesi</a:t>
            </a:r>
          </a:p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Sosyal Bil. Lisesi</a:t>
            </a:r>
          </a:p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Proje AİH Liseleri</a:t>
            </a:r>
          </a:p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MTAL /ATP </a:t>
            </a:r>
          </a:p>
        </p:txBody>
      </p:sp>
      <p:sp>
        <p:nvSpPr>
          <p:cNvPr id="88" name="TextBox 28"/>
          <p:cNvSpPr txBox="1"/>
          <p:nvPr/>
        </p:nvSpPr>
        <p:spPr>
          <a:xfrm>
            <a:off x="4557267" y="4955493"/>
            <a:ext cx="247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Anadolu Lisesi</a:t>
            </a:r>
          </a:p>
          <a:p>
            <a:pPr algn="ctr"/>
            <a:r>
              <a:rPr lang="tr-TR" sz="2400" b="1" dirty="0" err="1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And</a:t>
            </a:r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. İHL</a:t>
            </a:r>
          </a:p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MTAL /AMP</a:t>
            </a:r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0" name="TextBox 28"/>
          <p:cNvSpPr txBox="1"/>
          <p:nvPr/>
        </p:nvSpPr>
        <p:spPr>
          <a:xfrm>
            <a:off x="8633788" y="4955494"/>
            <a:ext cx="247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Güzel San. Lisesi</a:t>
            </a:r>
          </a:p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Spor Lisesi</a:t>
            </a:r>
          </a:p>
          <a:p>
            <a:pPr algn="ctr"/>
            <a:r>
              <a:rPr lang="tr-TR" sz="2400" b="1" dirty="0" smtClean="0">
                <a:solidFill>
                  <a:schemeClr val="accent3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Proje AİHL</a:t>
            </a:r>
          </a:p>
        </p:txBody>
      </p:sp>
    </p:spTree>
    <p:extLst>
      <p:ext uri="{BB962C8B-B14F-4D97-AF65-F5344CB8AC3E}">
        <p14:creationId xmlns:p14="http://schemas.microsoft.com/office/powerpoint/2010/main" val="17712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4" grpId="0"/>
      <p:bldP spid="86" grpId="0"/>
      <p:bldP spid="87" grpId="0"/>
      <p:bldP spid="88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4727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MERKEZİ YERLEŞTİRME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32" y="877365"/>
            <a:ext cx="1421073" cy="1421073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13624" y="3435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23392" y="2852936"/>
            <a:ext cx="185789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3"/>
                </a:solidFill>
                <a:latin typeface="Albertus Extra Bold" panose="020E0802040304020204" pitchFamily="34" charset="0"/>
              </a:rPr>
              <a:t>FEN LİSELERİ</a:t>
            </a:r>
            <a:endParaRPr lang="tr-TR" b="1" dirty="0">
              <a:solidFill>
                <a:schemeClr val="accent3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718298" y="3325634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lbertus Extra Bold" panose="020E0802040304020204" pitchFamily="34" charset="0"/>
              </a:rPr>
              <a:t>Sakarya Cevat Ayhan Fen Lisesi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18298" y="3730867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lbertus Extra Bold" panose="020E0802040304020204" pitchFamily="34" charset="0"/>
              </a:rPr>
              <a:t>15 Temmuz Şehitler Fen Lisesi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18298" y="4117722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lbertus Extra Bold" panose="020E0802040304020204" pitchFamily="34" charset="0"/>
              </a:rPr>
              <a:t>Necmettin Erbakan Fen Lisesi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18298" y="4477762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lbertus Extra Bold" panose="020E0802040304020204" pitchFamily="34" charset="0"/>
              </a:rPr>
              <a:t>Akyazı Eyyup Genç Fen Lisesi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48196" y="5355652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Sakarya </a:t>
            </a:r>
            <a:r>
              <a:rPr lang="tr-TR" dirty="0" smtClean="0">
                <a:solidFill>
                  <a:schemeClr val="accent3"/>
                </a:solidFill>
                <a:latin typeface="Albertus Extra Bold" panose="020E0802040304020204" pitchFamily="34" charset="0"/>
              </a:rPr>
              <a:t>Anadolu</a:t>
            </a:r>
            <a:r>
              <a:rPr lang="tr-TR" dirty="0" smtClean="0">
                <a:latin typeface="Albertus Extra Bold" panose="020E0802040304020204" pitchFamily="34" charset="0"/>
              </a:rPr>
              <a:t> </a:t>
            </a:r>
            <a:r>
              <a:rPr lang="nb-NO" dirty="0" smtClean="0">
                <a:latin typeface="Albertus Extra Bold" panose="020E0802040304020204" pitchFamily="34" charset="0"/>
              </a:rPr>
              <a:t>Lisesi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215680" y="568553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748196" y="5836622"/>
            <a:ext cx="508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lbertus Extra Bold" panose="020E0802040304020204" pitchFamily="34" charset="0"/>
              </a:rPr>
              <a:t>Sakarya Cemil Meriç </a:t>
            </a:r>
            <a:r>
              <a:rPr lang="tr-TR" dirty="0">
                <a:solidFill>
                  <a:schemeClr val="accent3"/>
                </a:solidFill>
                <a:latin typeface="Albertus Extra Bold" panose="020E0802040304020204" pitchFamily="34" charset="0"/>
              </a:rPr>
              <a:t>Sosyal Bilimler </a:t>
            </a:r>
            <a:r>
              <a:rPr lang="tr-TR" dirty="0">
                <a:latin typeface="Albertus Extra Bold" panose="020E0802040304020204" pitchFamily="34" charset="0"/>
              </a:rPr>
              <a:t>Lisesi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6672064" y="2924944"/>
            <a:ext cx="446124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3"/>
                </a:solidFill>
                <a:latin typeface="Albertus Extra Bold" panose="020E0802040304020204" pitchFamily="34" charset="0"/>
              </a:rPr>
              <a:t>ANADOLU İMAM HATİP LİSELERİ</a:t>
            </a:r>
            <a:endParaRPr lang="tr-TR" b="1" dirty="0">
              <a:solidFill>
                <a:schemeClr val="accent3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7" name="TextBox 28"/>
          <p:cNvSpPr txBox="1"/>
          <p:nvPr/>
        </p:nvSpPr>
        <p:spPr>
          <a:xfrm>
            <a:off x="7608168" y="158907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Yüzdelik Dilim</a:t>
            </a:r>
          </a:p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 % 1 - % 75 ]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6934040" y="3349982"/>
            <a:ext cx="37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lbertus Extra Bold" panose="020E0802040304020204" pitchFamily="34" charset="0"/>
              </a:rPr>
              <a:t>Adapazarı </a:t>
            </a:r>
            <a:r>
              <a:rPr lang="tr-TR" dirty="0" smtClean="0">
                <a:latin typeface="Albertus Extra Bold" panose="020E0802040304020204" pitchFamily="34" charset="0"/>
              </a:rPr>
              <a:t>Erkek </a:t>
            </a:r>
            <a:r>
              <a:rPr lang="fi-FI" dirty="0" smtClean="0">
                <a:latin typeface="Albertus Extra Bold" panose="020E0802040304020204" pitchFamily="34" charset="0"/>
              </a:rPr>
              <a:t>Anadolu İ</a:t>
            </a:r>
            <a:r>
              <a:rPr lang="tr-TR" dirty="0" smtClean="0">
                <a:latin typeface="Albertus Extra Bold" panose="020E0802040304020204" pitchFamily="34" charset="0"/>
              </a:rPr>
              <a:t>HL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6934040" y="3719314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Albertus Extra Bold" panose="020E0802040304020204" pitchFamily="34" charset="0"/>
              </a:rPr>
              <a:t>Yenikent</a:t>
            </a:r>
            <a:r>
              <a:rPr lang="fi-FI" dirty="0" smtClean="0">
                <a:latin typeface="Albertus Extra Bold" panose="020E0802040304020204" pitchFamily="34" charset="0"/>
              </a:rPr>
              <a:t> </a:t>
            </a:r>
            <a:r>
              <a:rPr lang="tr-TR" dirty="0" smtClean="0">
                <a:latin typeface="Albertus Extra Bold" panose="020E0802040304020204" pitchFamily="34" charset="0"/>
              </a:rPr>
              <a:t>Erkek </a:t>
            </a:r>
            <a:r>
              <a:rPr lang="fi-FI" dirty="0" smtClean="0">
                <a:latin typeface="Albertus Extra Bold" panose="020E0802040304020204" pitchFamily="34" charset="0"/>
              </a:rPr>
              <a:t>Anadolu İ</a:t>
            </a:r>
            <a:r>
              <a:rPr lang="tr-TR" dirty="0" smtClean="0">
                <a:latin typeface="Albertus Extra Bold" panose="020E0802040304020204" pitchFamily="34" charset="0"/>
              </a:rPr>
              <a:t>HL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6934040" y="4106169"/>
            <a:ext cx="44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lbertus Extra Bold" panose="020E0802040304020204" pitchFamily="34" charset="0"/>
              </a:rPr>
              <a:t>Şehit Yılmaz Ercan </a:t>
            </a:r>
            <a:r>
              <a:rPr lang="tr-TR" dirty="0" smtClean="0">
                <a:latin typeface="Albertus Extra Bold" panose="020E0802040304020204" pitchFamily="34" charset="0"/>
              </a:rPr>
              <a:t>Kız </a:t>
            </a:r>
            <a:r>
              <a:rPr lang="fi-FI" dirty="0" smtClean="0">
                <a:latin typeface="Albertus Extra Bold" panose="020E0802040304020204" pitchFamily="34" charset="0"/>
              </a:rPr>
              <a:t>Anadolu İ</a:t>
            </a:r>
            <a:r>
              <a:rPr lang="tr-TR" dirty="0" smtClean="0">
                <a:latin typeface="Albertus Extra Bold" panose="020E0802040304020204" pitchFamily="34" charset="0"/>
              </a:rPr>
              <a:t>HL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6953549" y="4466209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lbertus Extra Bold" panose="020E0802040304020204" pitchFamily="34" charset="0"/>
              </a:rPr>
              <a:t>Geyve </a:t>
            </a:r>
            <a:r>
              <a:rPr lang="tr-TR" dirty="0" smtClean="0">
                <a:latin typeface="Albertus Extra Bold" panose="020E0802040304020204" pitchFamily="34" charset="0"/>
              </a:rPr>
              <a:t>Kız </a:t>
            </a:r>
            <a:r>
              <a:rPr lang="fi-FI" dirty="0" smtClean="0">
                <a:latin typeface="Albertus Extra Bold" panose="020E0802040304020204" pitchFamily="34" charset="0"/>
              </a:rPr>
              <a:t>Anadolu İ</a:t>
            </a:r>
            <a:r>
              <a:rPr lang="tr-TR" dirty="0" smtClean="0">
                <a:latin typeface="Albertus Extra Bold" panose="020E0802040304020204" pitchFamily="34" charset="0"/>
              </a:rPr>
              <a:t>HL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6773180" y="4953868"/>
            <a:ext cx="504650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3"/>
                </a:solidFill>
                <a:latin typeface="Albertus Extra Bold" panose="020E0802040304020204" pitchFamily="34" charset="0"/>
              </a:rPr>
              <a:t>MESLEKİ VE TEKNİK ANADOLU LİSELERİ</a:t>
            </a:r>
            <a:endParaRPr lang="tr-TR" b="1" dirty="0">
              <a:solidFill>
                <a:schemeClr val="accent3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6953549" y="5330202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Fatih MTAL / ATP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6953549" y="5678461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İMKB Mehmet Akif Ersoy MTAL / ATP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6953549" y="6070307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İMKB Sakarya MTAL / ATP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6953549" y="6441686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SATSO Motorlu Taşıtlar MTAL / ATP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49" name="TextBox 28"/>
          <p:cNvSpPr txBox="1"/>
          <p:nvPr/>
        </p:nvSpPr>
        <p:spPr>
          <a:xfrm>
            <a:off x="1063699" y="159767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Yüzdelik Dilim</a:t>
            </a:r>
          </a:p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[ % 0.1 - % 10 ]</a:t>
            </a:r>
          </a:p>
        </p:txBody>
      </p:sp>
    </p:spTree>
    <p:extLst>
      <p:ext uri="{BB962C8B-B14F-4D97-AF65-F5344CB8AC3E}">
        <p14:creationId xmlns:p14="http://schemas.microsoft.com/office/powerpoint/2010/main" val="38372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8" grpId="0"/>
      <p:bldP spid="29" grpId="0"/>
      <p:bldP spid="30" grpId="0"/>
      <p:bldP spid="32" grpId="0"/>
      <p:bldP spid="34" grpId="0"/>
      <p:bldP spid="35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4727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YEREL YERLEŞTİRME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13624" y="3435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205606" y="1324790"/>
            <a:ext cx="259228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3"/>
                </a:solidFill>
                <a:latin typeface="Albertus Extra Bold" panose="020E0802040304020204" pitchFamily="34" charset="0"/>
              </a:rPr>
              <a:t>ANADOLU LİSELERİ</a:t>
            </a:r>
            <a:endParaRPr lang="tr-TR" b="1" dirty="0">
              <a:solidFill>
                <a:schemeClr val="accent3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300512" y="1797488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Figen </a:t>
            </a:r>
            <a:r>
              <a:rPr lang="tr-TR" dirty="0" err="1" smtClean="0">
                <a:latin typeface="Albertus Extra Bold" panose="020E0802040304020204" pitchFamily="34" charset="0"/>
              </a:rPr>
              <a:t>Sakallıoğlu</a:t>
            </a:r>
            <a:r>
              <a:rPr lang="tr-TR" dirty="0" smtClean="0">
                <a:latin typeface="Albertus Extra Bold" panose="020E0802040304020204" pitchFamily="34" charset="0"/>
              </a:rPr>
              <a:t> Anadolu </a:t>
            </a:r>
            <a:r>
              <a:rPr lang="fi-FI" dirty="0" smtClean="0">
                <a:latin typeface="Albertus Extra Bold" panose="020E0802040304020204" pitchFamily="34" charset="0"/>
              </a:rPr>
              <a:t>Lisesi</a:t>
            </a:r>
            <a:r>
              <a:rPr lang="tr-TR" dirty="0">
                <a:latin typeface="Albertus Extra Bold" panose="020E0802040304020204" pitchFamily="34" charset="0"/>
              </a:rPr>
              <a:t> </a:t>
            </a:r>
            <a:r>
              <a:rPr lang="tr-TR" dirty="0" smtClean="0">
                <a:latin typeface="Albertus Extra Bold" panose="020E0802040304020204" pitchFamily="34" charset="0"/>
              </a:rPr>
              <a:t>- 95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300512" y="2202721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Ali Dilmen Anadolu</a:t>
            </a:r>
            <a:r>
              <a:rPr lang="nb-NO" dirty="0" smtClean="0">
                <a:latin typeface="Albertus Extra Bold" panose="020E0802040304020204" pitchFamily="34" charset="0"/>
              </a:rPr>
              <a:t> Lisesi</a:t>
            </a:r>
            <a:r>
              <a:rPr lang="tr-TR" dirty="0" smtClean="0">
                <a:latin typeface="Albertus Extra Bold" panose="020E0802040304020204" pitchFamily="34" charset="0"/>
              </a:rPr>
              <a:t> - 85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4300512" y="2589576"/>
            <a:ext cx="538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Vali Mustafa Cahit Kıraç Anadolu </a:t>
            </a:r>
            <a:r>
              <a:rPr lang="nb-NO" dirty="0" smtClean="0">
                <a:latin typeface="Albertus Extra Bold" panose="020E0802040304020204" pitchFamily="34" charset="0"/>
              </a:rPr>
              <a:t>Lisesi</a:t>
            </a:r>
            <a:r>
              <a:rPr lang="tr-TR" dirty="0" smtClean="0">
                <a:latin typeface="Albertus Extra Bold" panose="020E0802040304020204" pitchFamily="34" charset="0"/>
              </a:rPr>
              <a:t> - 75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4300512" y="2949616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Extra Bold" panose="020E0802040304020204" pitchFamily="34" charset="0"/>
              </a:rPr>
              <a:t>Geyve Anadolu </a:t>
            </a:r>
            <a:r>
              <a:rPr lang="nb-NO" dirty="0" smtClean="0">
                <a:latin typeface="Albertus Extra Bold" panose="020E0802040304020204" pitchFamily="34" charset="0"/>
              </a:rPr>
              <a:t>Lisesi</a:t>
            </a:r>
            <a:r>
              <a:rPr lang="tr-TR" dirty="0" smtClean="0">
                <a:latin typeface="Albertus Extra Bold" panose="020E0802040304020204" pitchFamily="34" charset="0"/>
              </a:rPr>
              <a:t> - 83</a:t>
            </a:r>
            <a:endParaRPr lang="tr-TR" dirty="0">
              <a:latin typeface="Albertus Extra Bold" panose="020E0802040304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215680" y="568553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4007768" y="3666613"/>
            <a:ext cx="446124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3"/>
                </a:solidFill>
                <a:latin typeface="Albertus Extra Bold" panose="020E0802040304020204" pitchFamily="34" charset="0"/>
              </a:rPr>
              <a:t>ANADOLU İMAM HATİP LİSELERİ</a:t>
            </a:r>
            <a:endParaRPr lang="tr-TR" b="1" dirty="0">
              <a:solidFill>
                <a:schemeClr val="accent3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4195859" y="5106773"/>
            <a:ext cx="504650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3"/>
                </a:solidFill>
                <a:latin typeface="Albertus Extra Bold" panose="020E0802040304020204" pitchFamily="34" charset="0"/>
              </a:rPr>
              <a:t>MESLEKİ VE TEKNİK ANADOLU LİSELERİ</a:t>
            </a:r>
            <a:endParaRPr lang="tr-TR" b="1" dirty="0">
              <a:solidFill>
                <a:schemeClr val="accent3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49" name="TextBox 28"/>
          <p:cNvSpPr txBox="1"/>
          <p:nvPr/>
        </p:nvSpPr>
        <p:spPr>
          <a:xfrm>
            <a:off x="413624" y="3435781"/>
            <a:ext cx="299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lbertus Medium" panose="020E0602030304020304" pitchFamily="34" charset="0"/>
                <a:cs typeface="Arial" panose="020B0604020202020204" pitchFamily="34" charset="0"/>
              </a:rPr>
              <a:t>Kayıt Bölgesi - OBP</a:t>
            </a:r>
          </a:p>
          <a:p>
            <a:pPr algn="ctr"/>
            <a:r>
              <a:rPr lang="tr-TR" sz="2400" b="1" dirty="0">
                <a:latin typeface="Albertus Medium" panose="020E0602030304020304" pitchFamily="34" charset="0"/>
                <a:cs typeface="Arial" panose="020B0604020202020204" pitchFamily="34" charset="0"/>
              </a:rPr>
              <a:t>[ 0 – 100 ]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6" y="1407927"/>
            <a:ext cx="1721797" cy="1721797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4410282" y="4228842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Medium" panose="020E0602030304020304" pitchFamily="34" charset="0"/>
              </a:rPr>
              <a:t>Detaylara Tercih Döneminde Bakılmalı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410282" y="5693414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lbertus Medium" panose="020E0602030304020304" pitchFamily="34" charset="0"/>
              </a:rPr>
              <a:t>Detaylara Tercih Döneminde Bakılmalı</a:t>
            </a:r>
            <a:endParaRPr lang="tr-TR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8" grpId="0"/>
      <p:bldP spid="29" grpId="0"/>
      <p:bldP spid="30" grpId="0"/>
      <p:bldP spid="35" grpId="0"/>
      <p:bldP spid="44" grpId="0"/>
      <p:bldP spid="49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Önemli Uyarılar !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62285"/>
            <a:ext cx="237172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000891"/>
            <a:ext cx="2913845" cy="1590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968112"/>
            <a:ext cx="3173554" cy="1610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816611"/>
            <a:ext cx="4320480" cy="2767420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311833" y="5301208"/>
            <a:ext cx="44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lbertus Medium" panose="020E0602030304020304" pitchFamily="34" charset="0"/>
              </a:rPr>
              <a:t>Mutlaka !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KILAVUZLAR OKUNMALI</a:t>
            </a:r>
            <a:endParaRPr lang="tr-TR" sz="2400" dirty="0">
              <a:solidFill>
                <a:srgbClr val="FF0000"/>
              </a:solidFill>
              <a:latin typeface="Albertus Medium" panose="020E06020303040203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351473" y="4958144"/>
            <a:ext cx="49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lbertus Medium" panose="020E0602030304020304" pitchFamily="34" charset="0"/>
              </a:rPr>
              <a:t>Mutlaka !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TERCİH KOMİSYONLARINDAN DESTEK ALINMALI</a:t>
            </a:r>
            <a:endParaRPr lang="tr-TR" sz="2400" dirty="0">
              <a:solidFill>
                <a:srgbClr val="FF0000"/>
              </a:solidFill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Önemli Uyarılar !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62285"/>
            <a:ext cx="237172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000891"/>
            <a:ext cx="2913845" cy="1590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968112"/>
            <a:ext cx="3173554" cy="1610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816611"/>
            <a:ext cx="4320480" cy="2767420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311833" y="5301208"/>
            <a:ext cx="44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lbertus Medium" panose="020E0602030304020304" pitchFamily="34" charset="0"/>
              </a:rPr>
              <a:t>Mutlaka !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KILAVUZLAR OKUNMALI</a:t>
            </a:r>
            <a:endParaRPr lang="tr-TR" sz="2400" dirty="0">
              <a:solidFill>
                <a:srgbClr val="FF0000"/>
              </a:solidFill>
              <a:latin typeface="Albertus Medium" panose="020E06020303040203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351473" y="4958144"/>
            <a:ext cx="49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lbertus Medium" panose="020E0602030304020304" pitchFamily="34" charset="0"/>
              </a:rPr>
              <a:t>Mutlaka !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TERCİH KOMİSYONLARINDAN DESTEK ALINMALI</a:t>
            </a:r>
            <a:endParaRPr lang="tr-TR" sz="2400" dirty="0">
              <a:solidFill>
                <a:srgbClr val="FF0000"/>
              </a:solidFill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39" y="5268260"/>
            <a:ext cx="1078526" cy="107852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243614" y="6416830"/>
            <a:ext cx="342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Mehmet SARIOĞLU</a:t>
            </a:r>
          </a:p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Psikolojik Danışman</a:t>
            </a:r>
            <a:endParaRPr lang="tr-TR" sz="1100" dirty="0">
              <a:latin typeface="Antique Olive CompactPS" panose="020B09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Genel Bilgiler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Teardrop 26"/>
          <p:cNvSpPr/>
          <p:nvPr/>
        </p:nvSpPr>
        <p:spPr>
          <a:xfrm rot="8228570">
            <a:off x="409863" y="1545682"/>
            <a:ext cx="375199" cy="373217"/>
          </a:xfrm>
          <a:prstGeom prst="teardrop">
            <a:avLst>
              <a:gd name="adj" fmla="val 71101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Metin kutusu 3"/>
          <p:cNvSpPr txBox="1"/>
          <p:nvPr/>
        </p:nvSpPr>
        <p:spPr>
          <a:xfrm>
            <a:off x="861784" y="2616054"/>
            <a:ext cx="92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Sınav Giriş yerleri e-Okul sisteminden </a:t>
            </a:r>
            <a:r>
              <a:rPr lang="tr-TR" dirty="0">
                <a:latin typeface="Albertus Medium" panose="020E0602030304020304" pitchFamily="34" charset="0"/>
              </a:rPr>
              <a:t>s</a:t>
            </a:r>
            <a:r>
              <a:rPr lang="tr-TR" dirty="0" smtClean="0">
                <a:latin typeface="Albertus Medium" panose="020E0602030304020304" pitchFamily="34" charset="0"/>
              </a:rPr>
              <a:t>ınav </a:t>
            </a:r>
            <a:r>
              <a:rPr lang="tr-TR" dirty="0">
                <a:latin typeface="Albertus Medium" panose="020E0602030304020304" pitchFamily="34" charset="0"/>
              </a:rPr>
              <a:t>t</a:t>
            </a:r>
            <a:r>
              <a:rPr lang="tr-TR" dirty="0" smtClean="0">
                <a:latin typeface="Albertus Medium" panose="020E0602030304020304" pitchFamily="34" charset="0"/>
              </a:rPr>
              <a:t>arihinden </a:t>
            </a:r>
            <a:r>
              <a:rPr lang="tr-TR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En Az 7 Gün </a:t>
            </a:r>
            <a:r>
              <a:rPr lang="tr-TR" dirty="0">
                <a:latin typeface="Albertus Medium" panose="020E0602030304020304" pitchFamily="34" charset="0"/>
              </a:rPr>
              <a:t>ö</a:t>
            </a:r>
            <a:r>
              <a:rPr lang="tr-TR" dirty="0" smtClean="0">
                <a:latin typeface="Albertus Medium" panose="020E0602030304020304" pitchFamily="34" charset="0"/>
              </a:rPr>
              <a:t>nce </a:t>
            </a:r>
            <a:r>
              <a:rPr lang="tr-TR" dirty="0">
                <a:latin typeface="Albertus Medium" panose="020E0602030304020304" pitchFamily="34" charset="0"/>
              </a:rPr>
              <a:t>i</a:t>
            </a:r>
            <a:r>
              <a:rPr lang="tr-TR" dirty="0" smtClean="0">
                <a:latin typeface="Albertus Medium" panose="020E0602030304020304" pitchFamily="34" charset="0"/>
              </a:rPr>
              <a:t>lan edilmektedir.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854436" y="3184681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Sınava girmek </a:t>
            </a:r>
            <a:r>
              <a:rPr lang="tr-TR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zorunlu değildir</a:t>
            </a:r>
            <a:r>
              <a:rPr lang="tr-TR" dirty="0" smtClean="0">
                <a:latin typeface="Albertus Medium" panose="020E0602030304020304" pitchFamily="34" charset="0"/>
              </a:rPr>
              <a:t>.</a:t>
            </a:r>
            <a:endParaRPr lang="tr-TR" dirty="0">
              <a:latin typeface="Albertus Medium" panose="020E06020303040203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8026" y="1466732"/>
            <a:ext cx="1817520" cy="172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Metin kutusu 47"/>
          <p:cNvSpPr txBox="1"/>
          <p:nvPr/>
        </p:nvSpPr>
        <p:spPr>
          <a:xfrm>
            <a:off x="854436" y="3734301"/>
            <a:ext cx="937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LGS 2020 – 2021 Eğitim Öğretim yılı </a:t>
            </a:r>
            <a:r>
              <a:rPr lang="tr-TR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8. sınıf öğretim programları </a:t>
            </a:r>
            <a:r>
              <a:rPr lang="tr-TR" dirty="0" smtClean="0">
                <a:latin typeface="Albertus Medium" panose="020E0602030304020304" pitchFamily="34" charset="0"/>
              </a:rPr>
              <a:t>esas alınarak yapılacaktır. 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861784" y="1570020"/>
            <a:ext cx="68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2021 LGS Başvuru ve Uygulama Kılavuzu henüz yayımlanmamıştır.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861784" y="2061994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Sunumda verilen bilgiler 2020 yılı kılavuzu esas alınarak hazırlanmıştır.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54" name="Teardrop 26"/>
          <p:cNvSpPr/>
          <p:nvPr/>
        </p:nvSpPr>
        <p:spPr>
          <a:xfrm rot="8228570">
            <a:off x="409863" y="2617957"/>
            <a:ext cx="375199" cy="373217"/>
          </a:xfrm>
          <a:prstGeom prst="teardrop">
            <a:avLst>
              <a:gd name="adj" fmla="val 71101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5" name="Teardrop 26"/>
          <p:cNvSpPr/>
          <p:nvPr/>
        </p:nvSpPr>
        <p:spPr>
          <a:xfrm rot="8228570">
            <a:off x="409863" y="3705798"/>
            <a:ext cx="375199" cy="373217"/>
          </a:xfrm>
          <a:prstGeom prst="teardrop">
            <a:avLst>
              <a:gd name="adj" fmla="val 71101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ardrop 26"/>
          <p:cNvSpPr/>
          <p:nvPr/>
        </p:nvSpPr>
        <p:spPr>
          <a:xfrm rot="8228570">
            <a:off x="409864" y="2081820"/>
            <a:ext cx="375199" cy="373217"/>
          </a:xfrm>
          <a:prstGeom prst="teardrop">
            <a:avLst>
              <a:gd name="adj" fmla="val 7110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Teardrop 26"/>
          <p:cNvSpPr/>
          <p:nvPr/>
        </p:nvSpPr>
        <p:spPr>
          <a:xfrm rot="8228570">
            <a:off x="409862" y="3177009"/>
            <a:ext cx="375199" cy="373217"/>
          </a:xfrm>
          <a:prstGeom prst="teardrop">
            <a:avLst>
              <a:gd name="adj" fmla="val 7110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ardrop 26"/>
          <p:cNvSpPr/>
          <p:nvPr/>
        </p:nvSpPr>
        <p:spPr>
          <a:xfrm rot="8228570">
            <a:off x="409861" y="4291873"/>
            <a:ext cx="375199" cy="373217"/>
          </a:xfrm>
          <a:prstGeom prst="teardrop">
            <a:avLst>
              <a:gd name="adj" fmla="val 7110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Metin kutusu 58"/>
          <p:cNvSpPr txBox="1"/>
          <p:nvPr/>
        </p:nvSpPr>
        <p:spPr>
          <a:xfrm>
            <a:off x="853818" y="4316258"/>
            <a:ext cx="721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lbertus Medium" panose="020E0602030304020304" pitchFamily="34" charset="0"/>
              </a:rPr>
              <a:t>En geç </a:t>
            </a:r>
            <a:r>
              <a:rPr lang="tr-TR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09.00’da</a:t>
            </a:r>
            <a:r>
              <a:rPr lang="tr-TR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 </a:t>
            </a:r>
            <a:r>
              <a:rPr lang="tr-TR" dirty="0" smtClean="0">
                <a:latin typeface="Albertus Medium" panose="020E0602030304020304" pitchFamily="34" charset="0"/>
              </a:rPr>
              <a:t>sınava gireceğiniz binada hazır olmanız gerekmektedir.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60" name="Teardrop 26"/>
          <p:cNvSpPr/>
          <p:nvPr/>
        </p:nvSpPr>
        <p:spPr>
          <a:xfrm rot="8228570">
            <a:off x="409863" y="4914121"/>
            <a:ext cx="375199" cy="373217"/>
          </a:xfrm>
          <a:prstGeom prst="teardrop">
            <a:avLst>
              <a:gd name="adj" fmla="val 71101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Metin kutusu 60"/>
          <p:cNvSpPr txBox="1"/>
          <p:nvPr/>
        </p:nvSpPr>
        <p:spPr>
          <a:xfrm>
            <a:off x="883566" y="4931928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3 yanlış 1 doğruyu </a:t>
            </a:r>
            <a:r>
              <a:rPr lang="tr-TR" dirty="0" smtClean="0">
                <a:latin typeface="Albertus Medium" panose="020E0602030304020304" pitchFamily="34" charset="0"/>
              </a:rPr>
              <a:t>götürmektedir.</a:t>
            </a:r>
            <a:endParaRPr lang="tr-TR" dirty="0">
              <a:latin typeface="Albertus Medium" panose="020E0602030304020304" pitchFamily="34" charset="0"/>
            </a:endParaRPr>
          </a:p>
        </p:txBody>
      </p:sp>
      <p:sp>
        <p:nvSpPr>
          <p:cNvPr id="62" name="Dikdörtgen 61"/>
          <p:cNvSpPr/>
          <p:nvPr/>
        </p:nvSpPr>
        <p:spPr>
          <a:xfrm>
            <a:off x="9982429" y="4038694"/>
            <a:ext cx="1800789" cy="2652859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63" name="Grup 62"/>
          <p:cNvGrpSpPr/>
          <p:nvPr/>
        </p:nvGrpSpPr>
        <p:grpSpPr>
          <a:xfrm>
            <a:off x="10349525" y="4149080"/>
            <a:ext cx="499003" cy="2378454"/>
            <a:chOff x="623392" y="1938536"/>
            <a:chExt cx="936104" cy="4277072"/>
          </a:xfrm>
        </p:grpSpPr>
        <p:sp>
          <p:nvSpPr>
            <p:cNvPr id="64" name="Oval 6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5" name="Oval 64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6" name="Oval 65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7" name="Oval 66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8" name="Dikdörtgen 67"/>
          <p:cNvSpPr/>
          <p:nvPr/>
        </p:nvSpPr>
        <p:spPr>
          <a:xfrm>
            <a:off x="10935095" y="3928448"/>
            <a:ext cx="537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10963598" y="4542309"/>
            <a:ext cx="5040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10952028" y="5157192"/>
            <a:ext cx="5040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11005233" y="5838254"/>
            <a:ext cx="443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3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/>
      <p:bldP spid="46" grpId="0"/>
      <p:bldP spid="48" grpId="0"/>
      <p:bldP spid="51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/>
      <p:bldP spid="62" grpId="0" animBg="1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616853"/>
            <a:ext cx="1078526" cy="107852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192344" y="6156116"/>
            <a:ext cx="342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Mehmet SARIOĞLU</a:t>
            </a:r>
          </a:p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Psikolojik Danışman</a:t>
            </a:r>
            <a:endParaRPr lang="tr-TR" sz="1100" dirty="0">
              <a:latin typeface="Antique Olive CompactPS" panose="020B09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51277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Sınav Uygulama Takvimi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7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0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1097196" y="1882593"/>
            <a:ext cx="1432929" cy="1494573"/>
            <a:chOff x="1105685" y="1862618"/>
            <a:chExt cx="1432929" cy="1494573"/>
          </a:xfrm>
        </p:grpSpPr>
        <p:sp>
          <p:nvSpPr>
            <p:cNvPr id="32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TextBox 28"/>
            <p:cNvSpPr txBox="1"/>
            <p:nvPr/>
          </p:nvSpPr>
          <p:spPr>
            <a:xfrm>
              <a:off x="1170052" y="2069840"/>
              <a:ext cx="13041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424242"/>
                  </a:solidFill>
                  <a:latin typeface="Albertus Medium" panose="020E0602030304020304" pitchFamily="34" charset="0"/>
                  <a:cs typeface="Arial" panose="020B0604020202020204" pitchFamily="34" charset="0"/>
                </a:rPr>
                <a:t>Merkezi</a:t>
              </a:r>
            </a:p>
            <a:p>
              <a:pPr algn="ctr"/>
              <a:r>
                <a:rPr lang="tr-TR" sz="2000" b="1" dirty="0" smtClean="0">
                  <a:solidFill>
                    <a:srgbClr val="424242"/>
                  </a:solidFill>
                  <a:latin typeface="Albertus Medium" panose="020E0602030304020304" pitchFamily="34" charset="0"/>
                  <a:cs typeface="Arial" panose="020B0604020202020204" pitchFamily="34" charset="0"/>
                </a:rPr>
                <a:t>Olarak </a:t>
              </a:r>
            </a:p>
            <a:p>
              <a:pPr algn="ctr"/>
              <a:r>
                <a:rPr lang="tr-TR" sz="2000" b="1" dirty="0" smtClean="0">
                  <a:solidFill>
                    <a:srgbClr val="424242"/>
                  </a:solidFill>
                  <a:latin typeface="Albertus Medium" panose="020E0602030304020304" pitchFamily="34" charset="0"/>
                  <a:cs typeface="Arial" panose="020B0604020202020204" pitchFamily="34" charset="0"/>
                </a:rPr>
                <a:t>Yapılacak</a:t>
              </a:r>
            </a:p>
          </p:txBody>
        </p:sp>
      </p:grpSp>
      <p:sp>
        <p:nvSpPr>
          <p:cNvPr id="34" name="Teardrop 25"/>
          <p:cNvSpPr/>
          <p:nvPr/>
        </p:nvSpPr>
        <p:spPr>
          <a:xfrm rot="8228570">
            <a:off x="3812418" y="1837710"/>
            <a:ext cx="1482971" cy="1541003"/>
          </a:xfrm>
          <a:prstGeom prst="teardrop">
            <a:avLst/>
          </a:prstGeom>
          <a:solidFill>
            <a:srgbClr val="F2F2F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ardrop 26"/>
          <p:cNvSpPr/>
          <p:nvPr/>
        </p:nvSpPr>
        <p:spPr>
          <a:xfrm rot="8228570">
            <a:off x="6784296" y="1797817"/>
            <a:ext cx="1496062" cy="1534225"/>
          </a:xfrm>
          <a:prstGeom prst="teardrop">
            <a:avLst/>
          </a:prstGeom>
          <a:solidFill>
            <a:srgbClr val="F2F2F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ardrop 27"/>
          <p:cNvSpPr/>
          <p:nvPr/>
        </p:nvSpPr>
        <p:spPr>
          <a:xfrm rot="8228570">
            <a:off x="9737147" y="1861425"/>
            <a:ext cx="1455096" cy="1466021"/>
          </a:xfrm>
          <a:prstGeom prst="teardrop">
            <a:avLst/>
          </a:prstGeom>
          <a:solidFill>
            <a:srgbClr val="F2F2F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2"/>
          <p:cNvSpPr txBox="1"/>
          <p:nvPr/>
        </p:nvSpPr>
        <p:spPr>
          <a:xfrm>
            <a:off x="946492" y="4715459"/>
            <a:ext cx="173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Antique Olive Roman" panose="020B0603020204030204" pitchFamily="34" charset="0"/>
              </a:rPr>
              <a:t>Sınav Başvurular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tique Olive Roman" panose="020B0603020204030204" pitchFamily="34" charset="0"/>
              </a:rPr>
              <a:t>ı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tique Olive Roman" panose="020B060302020403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38" name="TextBox 33"/>
          <p:cNvSpPr txBox="1"/>
          <p:nvPr/>
        </p:nvSpPr>
        <p:spPr>
          <a:xfrm>
            <a:off x="3604587" y="4869347"/>
            <a:ext cx="189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Antique Olive Roman" panose="020B0603020204030204" pitchFamily="34" charset="0"/>
              </a:rPr>
              <a:t>Sınav Tarihi</a:t>
            </a:r>
            <a:endParaRPr lang="en-US" sz="2000" b="1" dirty="0">
              <a:solidFill>
                <a:srgbClr val="FF0000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39" name="TextBox 34"/>
          <p:cNvSpPr txBox="1"/>
          <p:nvPr/>
        </p:nvSpPr>
        <p:spPr>
          <a:xfrm>
            <a:off x="6488211" y="4548615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Antique Olive Roman" panose="020B0603020204030204" pitchFamily="34" charset="0"/>
              </a:rPr>
              <a:t>Sınav Sonuçlarının Açıklanması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ntique Olive Roman" panose="020B0603020204030204" pitchFamily="34" charset="0"/>
              </a:rPr>
              <a:t>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40" name="TextBox 35"/>
          <p:cNvSpPr txBox="1"/>
          <p:nvPr/>
        </p:nvSpPr>
        <p:spPr>
          <a:xfrm>
            <a:off x="9636603" y="465049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Antique Olive Roman" panose="020B0603020204030204" pitchFamily="34" charset="0"/>
              </a:rPr>
              <a:t>Tercih İşlemleri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ntique Olive Roman" panose="020B0603020204030204" pitchFamily="34" charset="0"/>
              </a:rPr>
              <a:t> 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41" name="TextBox 28"/>
          <p:cNvSpPr txBox="1"/>
          <p:nvPr/>
        </p:nvSpPr>
        <p:spPr>
          <a:xfrm>
            <a:off x="3835256" y="2276872"/>
            <a:ext cx="1424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6 Haziran   2021</a:t>
            </a:r>
          </a:p>
        </p:txBody>
      </p:sp>
      <p:sp>
        <p:nvSpPr>
          <p:cNvPr id="42" name="TextBox 28"/>
          <p:cNvSpPr txBox="1"/>
          <p:nvPr/>
        </p:nvSpPr>
        <p:spPr>
          <a:xfrm>
            <a:off x="7248128" y="2933951"/>
            <a:ext cx="52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?</a:t>
            </a:r>
            <a:endParaRPr lang="tr-TR" sz="5400" b="1" dirty="0" smtClean="0">
              <a:solidFill>
                <a:srgbClr val="424242"/>
              </a:solidFill>
              <a:latin typeface="Albertus Medium" panose="020E06020303040203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8"/>
          <p:cNvSpPr txBox="1"/>
          <p:nvPr/>
        </p:nvSpPr>
        <p:spPr>
          <a:xfrm>
            <a:off x="6798573" y="1998668"/>
            <a:ext cx="1424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Temmuz Ayının İlk Haftası</a:t>
            </a:r>
          </a:p>
        </p:txBody>
      </p:sp>
      <p:sp>
        <p:nvSpPr>
          <p:cNvPr id="46" name="TextBox 28"/>
          <p:cNvSpPr txBox="1"/>
          <p:nvPr/>
        </p:nvSpPr>
        <p:spPr>
          <a:xfrm>
            <a:off x="10161542" y="2958370"/>
            <a:ext cx="52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?</a:t>
            </a:r>
            <a:endParaRPr lang="tr-TR" sz="5400" b="1" dirty="0" smtClean="0">
              <a:solidFill>
                <a:srgbClr val="424242"/>
              </a:solidFill>
              <a:latin typeface="Albertus Medium" panose="020E06020303040203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9711987" y="2023087"/>
            <a:ext cx="1424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424242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 Temmuz Ayının Son Haftası</a:t>
            </a:r>
          </a:p>
        </p:txBody>
      </p:sp>
    </p:spTree>
    <p:extLst>
      <p:ext uri="{BB962C8B-B14F-4D97-AF65-F5344CB8AC3E}">
        <p14:creationId xmlns:p14="http://schemas.microsoft.com/office/powerpoint/2010/main" val="31624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LGS Soru Tarzı ve Kapsamı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Isosceles Triangle 2"/>
          <p:cNvSpPr/>
          <p:nvPr/>
        </p:nvSpPr>
        <p:spPr>
          <a:xfrm>
            <a:off x="194559" y="2829226"/>
            <a:ext cx="2035720" cy="1894177"/>
          </a:xfrm>
          <a:custGeom>
            <a:avLst/>
            <a:gdLst>
              <a:gd name="connsiteX0" fmla="*/ 0 w 1278647"/>
              <a:gd name="connsiteY0" fmla="*/ 1102282 h 1102282"/>
              <a:gd name="connsiteX1" fmla="*/ 639324 w 1278647"/>
              <a:gd name="connsiteY1" fmla="*/ 0 h 1102282"/>
              <a:gd name="connsiteX2" fmla="*/ 1278647 w 1278647"/>
              <a:gd name="connsiteY2" fmla="*/ 1102282 h 1102282"/>
              <a:gd name="connsiteX3" fmla="*/ 0 w 1278647"/>
              <a:gd name="connsiteY3" fmla="*/ 1102282 h 1102282"/>
              <a:gd name="connsiteX0" fmla="*/ 0 w 1278647"/>
              <a:gd name="connsiteY0" fmla="*/ 1102282 h 1102282"/>
              <a:gd name="connsiteX1" fmla="*/ 639324 w 1278647"/>
              <a:gd name="connsiteY1" fmla="*/ 0 h 1102282"/>
              <a:gd name="connsiteX2" fmla="*/ 1278647 w 1278647"/>
              <a:gd name="connsiteY2" fmla="*/ 1102282 h 1102282"/>
              <a:gd name="connsiteX3" fmla="*/ 0 w 1278647"/>
              <a:gd name="connsiteY3" fmla="*/ 1102282 h 1102282"/>
              <a:gd name="connsiteX0" fmla="*/ 0 w 1278647"/>
              <a:gd name="connsiteY0" fmla="*/ 1102284 h 1102284"/>
              <a:gd name="connsiteX1" fmla="*/ 639324 w 1278647"/>
              <a:gd name="connsiteY1" fmla="*/ 2 h 1102284"/>
              <a:gd name="connsiteX2" fmla="*/ 1278647 w 1278647"/>
              <a:gd name="connsiteY2" fmla="*/ 1102284 h 1102284"/>
              <a:gd name="connsiteX3" fmla="*/ 0 w 1278647"/>
              <a:gd name="connsiteY3" fmla="*/ 1102284 h 11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8647" h="1102284">
                <a:moveTo>
                  <a:pt x="0" y="1102284"/>
                </a:moveTo>
                <a:cubicBezTo>
                  <a:pt x="213108" y="734857"/>
                  <a:pt x="133608" y="-1665"/>
                  <a:pt x="639324" y="2"/>
                </a:cubicBezTo>
                <a:cubicBezTo>
                  <a:pt x="1145040" y="1669"/>
                  <a:pt x="1065539" y="734857"/>
                  <a:pt x="1278647" y="1102284"/>
                </a:cubicBezTo>
                <a:lnTo>
                  <a:pt x="0" y="1102284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63883" y="4007202"/>
            <a:ext cx="169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8. </a:t>
            </a:r>
            <a:r>
              <a:rPr lang="tr-TR" sz="2800" b="1" dirty="0">
                <a:solidFill>
                  <a:schemeClr val="bg1"/>
                </a:solidFill>
              </a:rPr>
              <a:t>S</a:t>
            </a:r>
            <a:r>
              <a:rPr lang="tr-TR" sz="2800" b="1" dirty="0" smtClean="0">
                <a:solidFill>
                  <a:schemeClr val="bg1"/>
                </a:solidFill>
              </a:rPr>
              <a:t>ınıf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flipH="1">
            <a:off x="851710" y="1689226"/>
            <a:ext cx="721418" cy="1067121"/>
          </a:xfrm>
          <a:custGeom>
            <a:avLst/>
            <a:gdLst>
              <a:gd name="T0" fmla="*/ 299 w 299"/>
              <a:gd name="T1" fmla="*/ 151 h 450"/>
              <a:gd name="T2" fmla="*/ 150 w 299"/>
              <a:gd name="T3" fmla="*/ 1 h 450"/>
              <a:gd name="T4" fmla="*/ 0 w 299"/>
              <a:gd name="T5" fmla="*/ 150 h 450"/>
              <a:gd name="T6" fmla="*/ 20 w 299"/>
              <a:gd name="T7" fmla="*/ 225 h 450"/>
              <a:gd name="T8" fmla="*/ 20 w 299"/>
              <a:gd name="T9" fmla="*/ 225 h 450"/>
              <a:gd name="T10" fmla="*/ 149 w 299"/>
              <a:gd name="T11" fmla="*/ 450 h 450"/>
              <a:gd name="T12" fmla="*/ 279 w 299"/>
              <a:gd name="T13" fmla="*/ 226 h 450"/>
              <a:gd name="T14" fmla="*/ 278 w 299"/>
              <a:gd name="T15" fmla="*/ 226 h 450"/>
              <a:gd name="T16" fmla="*/ 299 w 299"/>
              <a:gd name="T17" fmla="*/ 151 h 450"/>
              <a:gd name="T18" fmla="*/ 149 w 299"/>
              <a:gd name="T19" fmla="*/ 275 h 450"/>
              <a:gd name="T20" fmla="*/ 25 w 299"/>
              <a:gd name="T21" fmla="*/ 150 h 450"/>
              <a:gd name="T22" fmla="*/ 150 w 299"/>
              <a:gd name="T23" fmla="*/ 26 h 450"/>
              <a:gd name="T24" fmla="*/ 274 w 299"/>
              <a:gd name="T25" fmla="*/ 151 h 450"/>
              <a:gd name="T26" fmla="*/ 149 w 299"/>
              <a:gd name="T27" fmla="*/ 27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9" h="450">
                <a:moveTo>
                  <a:pt x="299" y="151"/>
                </a:moveTo>
                <a:cubicBezTo>
                  <a:pt x="299" y="68"/>
                  <a:pt x="232" y="1"/>
                  <a:pt x="150" y="1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177"/>
                  <a:pt x="7" y="203"/>
                  <a:pt x="20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149" y="450"/>
                  <a:pt x="149" y="450"/>
                  <a:pt x="149" y="450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8" y="226"/>
                  <a:pt x="278" y="226"/>
                  <a:pt x="278" y="226"/>
                </a:cubicBezTo>
                <a:cubicBezTo>
                  <a:pt x="291" y="203"/>
                  <a:pt x="299" y="178"/>
                  <a:pt x="299" y="151"/>
                </a:cubicBezTo>
                <a:close/>
                <a:moveTo>
                  <a:pt x="149" y="275"/>
                </a:moveTo>
                <a:cubicBezTo>
                  <a:pt x="80" y="275"/>
                  <a:pt x="24" y="219"/>
                  <a:pt x="25" y="150"/>
                </a:cubicBezTo>
                <a:cubicBezTo>
                  <a:pt x="25" y="81"/>
                  <a:pt x="81" y="25"/>
                  <a:pt x="150" y="26"/>
                </a:cubicBezTo>
                <a:cubicBezTo>
                  <a:pt x="218" y="26"/>
                  <a:pt x="274" y="82"/>
                  <a:pt x="274" y="151"/>
                </a:cubicBezTo>
                <a:cubicBezTo>
                  <a:pt x="274" y="219"/>
                  <a:pt x="218" y="275"/>
                  <a:pt x="149" y="275"/>
                </a:cubicBezTo>
                <a:close/>
              </a:path>
            </a:pathLst>
          </a:custGeom>
          <a:solidFill>
            <a:schemeClr val="tx1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66"/>
          <p:cNvSpPr txBox="1"/>
          <p:nvPr/>
        </p:nvSpPr>
        <p:spPr>
          <a:xfrm>
            <a:off x="1016255" y="1717992"/>
            <a:ext cx="3923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sz="3200" b="1" dirty="0" smtClean="0">
                <a:ln/>
                <a:solidFill>
                  <a:schemeClr val="accent5"/>
                </a:solidFill>
              </a:rPr>
              <a:t>8</a:t>
            </a:r>
            <a:endParaRPr lang="vi-VN" sz="3200" b="1" dirty="0">
              <a:ln/>
              <a:solidFill>
                <a:schemeClr val="accent5"/>
              </a:solidFill>
            </a:endParaRPr>
          </a:p>
        </p:txBody>
      </p:sp>
      <p:sp>
        <p:nvSpPr>
          <p:cNvPr id="22" name="Teardrop 26"/>
          <p:cNvSpPr/>
          <p:nvPr/>
        </p:nvSpPr>
        <p:spPr>
          <a:xfrm rot="8228570">
            <a:off x="9364189" y="4275881"/>
            <a:ext cx="376240" cy="392173"/>
          </a:xfrm>
          <a:prstGeom prst="teardrop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Metin kutusu 22"/>
          <p:cNvSpPr txBox="1"/>
          <p:nvPr/>
        </p:nvSpPr>
        <p:spPr>
          <a:xfrm>
            <a:off x="7644096" y="4871421"/>
            <a:ext cx="4140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Milli Eğitim Bakanlığı belli aralıklarla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örnek sorular yayımlamaktadır. </a:t>
            </a:r>
            <a:endParaRPr lang="tr-TR" sz="2400" b="1" dirty="0">
              <a:solidFill>
                <a:srgbClr val="FF0000"/>
              </a:solidFill>
              <a:latin typeface="Albertus Medium" panose="020E06020303040203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39" y="1412776"/>
            <a:ext cx="4658777" cy="265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Metin kutusu 25"/>
          <p:cNvSpPr txBox="1"/>
          <p:nvPr/>
        </p:nvSpPr>
        <p:spPr>
          <a:xfrm>
            <a:off x="2697847" y="2742645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lbertus Medium" panose="020E0602030304020304" pitchFamily="34" charset="0"/>
              </a:rPr>
              <a:t>8. Sınıf konu ve kazanımlara göre</a:t>
            </a:r>
          </a:p>
          <a:p>
            <a:pPr algn="ctr"/>
            <a:r>
              <a:rPr lang="tr-TR" dirty="0" smtClean="0">
                <a:latin typeface="Albertus Medium" panose="020E0602030304020304" pitchFamily="34" charset="0"/>
              </a:rPr>
              <a:t>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Okuduğunu anlama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Yorumlama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Sonuç Çıkarma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Problem Çözme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Analiz Yapma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Eleştirel Düşünme</a:t>
            </a:r>
          </a:p>
          <a:p>
            <a:pPr algn="ctr"/>
            <a:endParaRPr lang="tr-TR" dirty="0" smtClean="0">
              <a:latin typeface="Albertus Medium" panose="020E0602030304020304" pitchFamily="34" charset="0"/>
            </a:endParaRPr>
          </a:p>
          <a:p>
            <a:pPr algn="ctr"/>
            <a:r>
              <a:rPr lang="tr-TR" dirty="0">
                <a:latin typeface="Albertus Medium" panose="020E0602030304020304" pitchFamily="34" charset="0"/>
              </a:rPr>
              <a:t>v</a:t>
            </a:r>
            <a:r>
              <a:rPr lang="tr-TR" dirty="0" smtClean="0">
                <a:latin typeface="Albertus Medium" panose="020E0602030304020304" pitchFamily="34" charset="0"/>
              </a:rPr>
              <a:t>e </a:t>
            </a:r>
            <a:r>
              <a:rPr lang="tr-TR" dirty="0">
                <a:latin typeface="Albertus Medium" panose="020E0602030304020304" pitchFamily="34" charset="0"/>
              </a:rPr>
              <a:t>b</a:t>
            </a:r>
            <a:r>
              <a:rPr lang="tr-TR" dirty="0" smtClean="0">
                <a:latin typeface="Albertus Medium" panose="020E0602030304020304" pitchFamily="34" charset="0"/>
              </a:rPr>
              <a:t>enzeri </a:t>
            </a:r>
            <a:r>
              <a:rPr lang="tr-TR" dirty="0">
                <a:latin typeface="Albertus Medium" panose="020E0602030304020304" pitchFamily="34" charset="0"/>
              </a:rPr>
              <a:t>b</a:t>
            </a:r>
            <a:r>
              <a:rPr lang="tr-TR" dirty="0" smtClean="0">
                <a:latin typeface="Albertus Medium" panose="020E0602030304020304" pitchFamily="34" charset="0"/>
              </a:rPr>
              <a:t>ecerileri </a:t>
            </a:r>
            <a:r>
              <a:rPr lang="tr-TR" dirty="0">
                <a:latin typeface="Albertus Medium" panose="020E0602030304020304" pitchFamily="34" charset="0"/>
              </a:rPr>
              <a:t>ö</a:t>
            </a:r>
            <a:r>
              <a:rPr lang="tr-TR" dirty="0" smtClean="0">
                <a:latin typeface="Albertus Medium" panose="020E0602030304020304" pitchFamily="34" charset="0"/>
              </a:rPr>
              <a:t>lçmektedir.</a:t>
            </a:r>
            <a:endParaRPr lang="tr-TR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Yeni Nesil Örnek Soru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412776"/>
            <a:ext cx="8831671" cy="529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1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616853"/>
            <a:ext cx="1078526" cy="107852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192344" y="6156116"/>
            <a:ext cx="342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Mehmet SARIOĞLU</a:t>
            </a:r>
          </a:p>
          <a:p>
            <a:pPr algn="ctr"/>
            <a:r>
              <a:rPr lang="tr-TR" sz="1100" dirty="0" smtClean="0">
                <a:latin typeface="Antique Olive CompactPS" panose="020B0904030504030204" pitchFamily="34" charset="0"/>
              </a:rPr>
              <a:t>Psikolojik Danışman</a:t>
            </a:r>
            <a:endParaRPr lang="tr-TR" sz="1100" dirty="0">
              <a:latin typeface="Antique Olive CompactPS" panose="020B09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Sınav Uygulaması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93002" y="1560108"/>
            <a:ext cx="2880320" cy="280967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174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Picture 2" descr="C:\Users\win7\Desktop\alarm-1673577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9" y="1616382"/>
            <a:ext cx="3044937" cy="291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2900055" y="2964945"/>
            <a:ext cx="2252709" cy="22248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dk</a:t>
            </a:r>
            <a:r>
              <a:rPr lang="tr-TR" sz="1050" dirty="0" smtClean="0">
                <a:solidFill>
                  <a:schemeClr val="bg1"/>
                </a:solidFill>
              </a:rPr>
              <a:t>.</a:t>
            </a:r>
            <a:endParaRPr lang="tr-TR" sz="105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17329" y="2885727"/>
            <a:ext cx="2289588" cy="21365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1285912" y="4466600"/>
            <a:ext cx="1776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18CAC2"/>
                </a:solidFill>
                <a:latin typeface="+mj-lt"/>
              </a:rPr>
              <a:t>Sınav Süresi</a:t>
            </a:r>
            <a:endParaRPr lang="en-US" sz="3600" b="1" dirty="0">
              <a:solidFill>
                <a:srgbClr val="18CAC2"/>
              </a:solidFill>
              <a:latin typeface="+mj-lt"/>
            </a:endParaRPr>
          </a:p>
        </p:txBody>
      </p:sp>
      <p:sp>
        <p:nvSpPr>
          <p:cNvPr id="19" name="Rectangle 47"/>
          <p:cNvSpPr/>
          <p:nvPr/>
        </p:nvSpPr>
        <p:spPr>
          <a:xfrm>
            <a:off x="7824192" y="4422147"/>
            <a:ext cx="1518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Soru </a:t>
            </a:r>
          </a:p>
          <a:p>
            <a:pPr algn="ctr"/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Sayısı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Sınav Süresi ve Soru Sayıları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3929" y="1607610"/>
            <a:ext cx="5682125" cy="463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28"/>
          <p:cNvSpPr txBox="1"/>
          <p:nvPr/>
        </p:nvSpPr>
        <p:spPr>
          <a:xfrm>
            <a:off x="2117198" y="1743902"/>
            <a:ext cx="16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1.Oturum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3412102" y="373589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75 dk. 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1126702" y="3709934"/>
            <a:ext cx="16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50 Soru 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2462464" y="2158028"/>
            <a:ext cx="104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Sözel</a:t>
            </a:r>
          </a:p>
        </p:txBody>
      </p:sp>
      <p:sp>
        <p:nvSpPr>
          <p:cNvPr id="18" name="Freeform 3"/>
          <p:cNvSpPr/>
          <p:nvPr/>
        </p:nvSpPr>
        <p:spPr>
          <a:xfrm>
            <a:off x="2687148" y="3877765"/>
            <a:ext cx="698705" cy="177929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lvl="1" indent="-4572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300701" y="1607611"/>
            <a:ext cx="5682125" cy="463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8"/>
          <p:cNvSpPr txBox="1"/>
          <p:nvPr/>
        </p:nvSpPr>
        <p:spPr>
          <a:xfrm>
            <a:off x="8329488" y="1760724"/>
            <a:ext cx="16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2.Oturum</a:t>
            </a:r>
          </a:p>
        </p:txBody>
      </p:sp>
      <p:sp>
        <p:nvSpPr>
          <p:cNvPr id="31" name="TextBox 28"/>
          <p:cNvSpPr txBox="1"/>
          <p:nvPr/>
        </p:nvSpPr>
        <p:spPr>
          <a:xfrm>
            <a:off x="9624392" y="37527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80 dk. </a:t>
            </a:r>
          </a:p>
        </p:txBody>
      </p:sp>
      <p:sp>
        <p:nvSpPr>
          <p:cNvPr id="32" name="TextBox 28"/>
          <p:cNvSpPr txBox="1"/>
          <p:nvPr/>
        </p:nvSpPr>
        <p:spPr>
          <a:xfrm>
            <a:off x="7338992" y="3726756"/>
            <a:ext cx="16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40 Soru </a:t>
            </a:r>
          </a:p>
        </p:txBody>
      </p:sp>
      <p:sp>
        <p:nvSpPr>
          <p:cNvPr id="33" name="TextBox 28"/>
          <p:cNvSpPr txBox="1"/>
          <p:nvPr/>
        </p:nvSpPr>
        <p:spPr>
          <a:xfrm>
            <a:off x="8674754" y="2174850"/>
            <a:ext cx="104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Sayısal</a:t>
            </a:r>
          </a:p>
        </p:txBody>
      </p:sp>
      <p:sp>
        <p:nvSpPr>
          <p:cNvPr id="34" name="Freeform 3"/>
          <p:cNvSpPr/>
          <p:nvPr/>
        </p:nvSpPr>
        <p:spPr>
          <a:xfrm>
            <a:off x="8925687" y="3894587"/>
            <a:ext cx="698705" cy="177929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lvl="1" indent="-4572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464"/>
            <a:ext cx="12192000" cy="2192504"/>
          </a:xfrm>
          <a:prstGeom prst="rect">
            <a:avLst/>
          </a:prstGeom>
        </p:spPr>
      </p:pic>
      <p:sp>
        <p:nvSpPr>
          <p:cNvPr id="43" name="TextBox 28"/>
          <p:cNvSpPr txBox="1"/>
          <p:nvPr/>
        </p:nvSpPr>
        <p:spPr>
          <a:xfrm>
            <a:off x="5142979" y="5536948"/>
            <a:ext cx="169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lbertus Medium" panose="020E0602030304020304" pitchFamily="34" charset="0"/>
                <a:cs typeface="Arial" panose="020B0604020202020204" pitchFamily="34" charset="0"/>
              </a:rPr>
              <a:t>45 dk. ARA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07" y="4067540"/>
            <a:ext cx="1302406" cy="130240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7" y="4985113"/>
            <a:ext cx="805001" cy="805001"/>
          </a:xfrm>
          <a:prstGeom prst="rect">
            <a:avLst/>
          </a:prstGeom>
        </p:spPr>
      </p:pic>
      <p:sp>
        <p:nvSpPr>
          <p:cNvPr id="47" name="TextBox 28"/>
          <p:cNvSpPr txBox="1"/>
          <p:nvPr/>
        </p:nvSpPr>
        <p:spPr>
          <a:xfrm>
            <a:off x="2315605" y="59550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09.30</a:t>
            </a:r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62" y="4985112"/>
            <a:ext cx="805001" cy="805001"/>
          </a:xfrm>
          <a:prstGeom prst="rect">
            <a:avLst/>
          </a:prstGeom>
        </p:spPr>
      </p:pic>
      <p:sp>
        <p:nvSpPr>
          <p:cNvPr id="49" name="TextBox 28"/>
          <p:cNvSpPr txBox="1"/>
          <p:nvPr/>
        </p:nvSpPr>
        <p:spPr>
          <a:xfrm>
            <a:off x="8428022" y="59251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  <a:latin typeface="Albertus Medium" panose="020E0602030304020304" pitchFamily="34" charset="0"/>
                <a:cs typeface="Arial" panose="020B0604020202020204" pitchFamily="34" charset="0"/>
              </a:rPr>
              <a:t>11.30</a:t>
            </a:r>
          </a:p>
        </p:txBody>
      </p:sp>
    </p:spTree>
    <p:extLst>
      <p:ext uri="{BB962C8B-B14F-4D97-AF65-F5344CB8AC3E}">
        <p14:creationId xmlns:p14="http://schemas.microsoft.com/office/powerpoint/2010/main" val="13956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 animBg="1"/>
      <p:bldP spid="30" grpId="0"/>
      <p:bldP spid="31" grpId="0"/>
      <p:bldP spid="32" grpId="0"/>
      <p:bldP spid="33" grpId="0"/>
      <p:bldP spid="34" grpId="0" animBg="1"/>
      <p:bldP spid="43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33"/>
          <p:cNvCxnSpPr/>
          <p:nvPr/>
        </p:nvCxnSpPr>
        <p:spPr>
          <a:xfrm flipH="1">
            <a:off x="9748889" y="2391999"/>
            <a:ext cx="1321562" cy="127844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33"/>
          <p:cNvCxnSpPr/>
          <p:nvPr/>
        </p:nvCxnSpPr>
        <p:spPr>
          <a:xfrm flipH="1" flipV="1">
            <a:off x="7481821" y="2360015"/>
            <a:ext cx="1378606" cy="118281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54" idx="3"/>
          </p:cNvCxnSpPr>
          <p:nvPr/>
        </p:nvCxnSpPr>
        <p:spPr>
          <a:xfrm flipV="1">
            <a:off x="1061608" y="2143980"/>
            <a:ext cx="1211613" cy="129691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33"/>
          <p:cNvCxnSpPr>
            <a:stCxn id="69" idx="1"/>
          </p:cNvCxnSpPr>
          <p:nvPr/>
        </p:nvCxnSpPr>
        <p:spPr>
          <a:xfrm flipH="1">
            <a:off x="3055302" y="4472060"/>
            <a:ext cx="1106392" cy="119544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33"/>
          <p:cNvCxnSpPr/>
          <p:nvPr/>
        </p:nvCxnSpPr>
        <p:spPr>
          <a:xfrm>
            <a:off x="1060738" y="4374966"/>
            <a:ext cx="1212483" cy="13294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3"/>
          <p:cNvCxnSpPr/>
          <p:nvPr/>
        </p:nvCxnSpPr>
        <p:spPr>
          <a:xfrm flipH="1" flipV="1">
            <a:off x="3030938" y="2143982"/>
            <a:ext cx="1337052" cy="142016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4727"/>
            <a:ext cx="12192000" cy="7805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 CompactPS" panose="020B0904030504030204" pitchFamily="34" charset="0"/>
              </a:rPr>
              <a:t>Genel Bilgiler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328" y="3204126"/>
            <a:ext cx="1409106" cy="1440150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4224" y="3542828"/>
            <a:ext cx="12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20 Soru</a:t>
            </a:r>
            <a:endParaRPr lang="vi-VN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38"/>
          <p:cNvSpPr txBox="1"/>
          <p:nvPr/>
        </p:nvSpPr>
        <p:spPr>
          <a:xfrm>
            <a:off x="119215" y="3890798"/>
            <a:ext cx="12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Türkçe</a:t>
            </a:r>
            <a:endParaRPr lang="vi-VN" sz="2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8"/>
          <p:cNvGrpSpPr/>
          <p:nvPr/>
        </p:nvGrpSpPr>
        <p:grpSpPr>
          <a:xfrm>
            <a:off x="1928688" y="1052736"/>
            <a:ext cx="1409106" cy="1440150"/>
            <a:chOff x="3692576" y="1742634"/>
            <a:chExt cx="2790379" cy="2796023"/>
          </a:xfrm>
        </p:grpSpPr>
        <p:grpSp>
          <p:nvGrpSpPr>
            <p:cNvPr id="53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55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56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" name="椭圆 80"/>
            <p:cNvSpPr/>
            <p:nvPr/>
          </p:nvSpPr>
          <p:spPr bwMode="auto">
            <a:xfrm>
              <a:off x="4079530" y="2136609"/>
              <a:ext cx="2016472" cy="2020557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" name="TextBox 38"/>
          <p:cNvSpPr txBox="1"/>
          <p:nvPr/>
        </p:nvSpPr>
        <p:spPr>
          <a:xfrm>
            <a:off x="2044787" y="1331908"/>
            <a:ext cx="12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10 Soru</a:t>
            </a:r>
            <a:endParaRPr lang="vi-VN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38"/>
          <p:cNvSpPr txBox="1"/>
          <p:nvPr/>
        </p:nvSpPr>
        <p:spPr>
          <a:xfrm>
            <a:off x="2041694" y="1637641"/>
            <a:ext cx="123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Yabancı Dil</a:t>
            </a:r>
            <a:endParaRPr lang="vi-VN" sz="2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65" name="Group 8"/>
          <p:cNvGrpSpPr/>
          <p:nvPr/>
        </p:nvGrpSpPr>
        <p:grpSpPr>
          <a:xfrm>
            <a:off x="3966814" y="3276124"/>
            <a:ext cx="1409106" cy="1440150"/>
            <a:chOff x="3692576" y="1742634"/>
            <a:chExt cx="2790379" cy="2796023"/>
          </a:xfrm>
        </p:grpSpPr>
        <p:grpSp>
          <p:nvGrpSpPr>
            <p:cNvPr id="66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6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69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7" name="椭圆 80"/>
            <p:cNvSpPr/>
            <p:nvPr/>
          </p:nvSpPr>
          <p:spPr bwMode="auto">
            <a:xfrm>
              <a:off x="4079530" y="2136609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0" name="TextBox 38"/>
          <p:cNvSpPr txBox="1"/>
          <p:nvPr/>
        </p:nvSpPr>
        <p:spPr>
          <a:xfrm>
            <a:off x="4085351" y="3564146"/>
            <a:ext cx="12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10 Soru</a:t>
            </a:r>
            <a:endParaRPr lang="vi-VN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38"/>
          <p:cNvSpPr txBox="1"/>
          <p:nvPr/>
        </p:nvSpPr>
        <p:spPr>
          <a:xfrm>
            <a:off x="4079820" y="3780170"/>
            <a:ext cx="12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Din Kültürü</a:t>
            </a:r>
            <a:endParaRPr lang="vi-VN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76" name="Group 8"/>
          <p:cNvGrpSpPr/>
          <p:nvPr/>
        </p:nvGrpSpPr>
        <p:grpSpPr>
          <a:xfrm>
            <a:off x="1950590" y="5301208"/>
            <a:ext cx="1409106" cy="1440150"/>
            <a:chOff x="3692576" y="1742634"/>
            <a:chExt cx="2790379" cy="2796023"/>
          </a:xfrm>
        </p:grpSpPr>
        <p:grpSp>
          <p:nvGrpSpPr>
            <p:cNvPr id="77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0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8" name="椭圆 80"/>
            <p:cNvSpPr/>
            <p:nvPr/>
          </p:nvSpPr>
          <p:spPr bwMode="auto">
            <a:xfrm>
              <a:off x="4079530" y="2136609"/>
              <a:ext cx="2016472" cy="202055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1" name="TextBox 38"/>
          <p:cNvSpPr txBox="1"/>
          <p:nvPr/>
        </p:nvSpPr>
        <p:spPr>
          <a:xfrm>
            <a:off x="2057105" y="5589240"/>
            <a:ext cx="12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10 Soru</a:t>
            </a:r>
            <a:endParaRPr lang="vi-VN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" name="TextBox 38"/>
          <p:cNvSpPr txBox="1"/>
          <p:nvPr/>
        </p:nvSpPr>
        <p:spPr>
          <a:xfrm>
            <a:off x="2070948" y="5916798"/>
            <a:ext cx="12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İnkılap Tar.</a:t>
            </a:r>
          </a:p>
        </p:txBody>
      </p:sp>
      <p:sp>
        <p:nvSpPr>
          <p:cNvPr id="92" name="Elmas 91"/>
          <p:cNvSpPr/>
          <p:nvPr/>
        </p:nvSpPr>
        <p:spPr>
          <a:xfrm>
            <a:off x="1797834" y="3006775"/>
            <a:ext cx="1687638" cy="1828659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Metin kutusu 92"/>
          <p:cNvSpPr txBox="1"/>
          <p:nvPr/>
        </p:nvSpPr>
        <p:spPr>
          <a:xfrm>
            <a:off x="2135560" y="3297178"/>
            <a:ext cx="112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1. Oturum</a:t>
            </a:r>
            <a:endParaRPr lang="tr-TR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4" name="Elmas 93"/>
          <p:cNvSpPr/>
          <p:nvPr/>
        </p:nvSpPr>
        <p:spPr>
          <a:xfrm>
            <a:off x="8493412" y="3011578"/>
            <a:ext cx="1687638" cy="1828659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5" name="Metin kutusu 94"/>
          <p:cNvSpPr txBox="1"/>
          <p:nvPr/>
        </p:nvSpPr>
        <p:spPr>
          <a:xfrm>
            <a:off x="8775215" y="3369186"/>
            <a:ext cx="112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2. Oturum</a:t>
            </a:r>
            <a:endParaRPr lang="tr-TR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96" name="Group 8"/>
          <p:cNvGrpSpPr/>
          <p:nvPr/>
        </p:nvGrpSpPr>
        <p:grpSpPr>
          <a:xfrm>
            <a:off x="6415086" y="1268770"/>
            <a:ext cx="1409106" cy="1440150"/>
            <a:chOff x="3692576" y="1742634"/>
            <a:chExt cx="2790379" cy="2796023"/>
          </a:xfrm>
        </p:grpSpPr>
        <p:grpSp>
          <p:nvGrpSpPr>
            <p:cNvPr id="97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9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00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8" name="椭圆 80"/>
            <p:cNvSpPr/>
            <p:nvPr/>
          </p:nvSpPr>
          <p:spPr bwMode="auto">
            <a:xfrm>
              <a:off x="4079530" y="2136609"/>
              <a:ext cx="2016472" cy="2020557"/>
            </a:xfrm>
            <a:prstGeom prst="ellipse">
              <a:avLst/>
            </a:prstGeom>
            <a:solidFill>
              <a:srgbClr val="18CAC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1" name="TextBox 38"/>
          <p:cNvSpPr txBox="1"/>
          <p:nvPr/>
        </p:nvSpPr>
        <p:spPr>
          <a:xfrm>
            <a:off x="6488820" y="1649499"/>
            <a:ext cx="12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20 Soru</a:t>
            </a:r>
            <a:endParaRPr lang="vi-VN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2" name="TextBox 38"/>
          <p:cNvSpPr txBox="1"/>
          <p:nvPr/>
        </p:nvSpPr>
        <p:spPr>
          <a:xfrm>
            <a:off x="6552706" y="1933024"/>
            <a:ext cx="11469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Matematik</a:t>
            </a:r>
            <a:endParaRPr lang="vi-VN" sz="15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106" name="Group 8"/>
          <p:cNvGrpSpPr/>
          <p:nvPr/>
        </p:nvGrpSpPr>
        <p:grpSpPr>
          <a:xfrm>
            <a:off x="10663558" y="1196752"/>
            <a:ext cx="1409106" cy="1440150"/>
            <a:chOff x="3692576" y="1742634"/>
            <a:chExt cx="2790379" cy="2796023"/>
          </a:xfrm>
        </p:grpSpPr>
        <p:grpSp>
          <p:nvGrpSpPr>
            <p:cNvPr id="107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0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10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8" name="椭圆 80"/>
            <p:cNvSpPr/>
            <p:nvPr/>
          </p:nvSpPr>
          <p:spPr bwMode="auto">
            <a:xfrm>
              <a:off x="4079530" y="2136609"/>
              <a:ext cx="2016472" cy="2020557"/>
            </a:xfrm>
            <a:prstGeom prst="ellipse">
              <a:avLst/>
            </a:prstGeom>
            <a:solidFill>
              <a:srgbClr val="CC00FF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1" name="TextBox 38"/>
          <p:cNvSpPr txBox="1"/>
          <p:nvPr/>
        </p:nvSpPr>
        <p:spPr>
          <a:xfrm>
            <a:off x="10737292" y="1522157"/>
            <a:ext cx="12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20 Soru</a:t>
            </a:r>
            <a:endParaRPr lang="vi-VN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2" name="TextBox 38"/>
          <p:cNvSpPr txBox="1"/>
          <p:nvPr/>
        </p:nvSpPr>
        <p:spPr>
          <a:xfrm>
            <a:off x="10820910" y="1763636"/>
            <a:ext cx="1146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Fen</a:t>
            </a:r>
          </a:p>
          <a:p>
            <a:pPr algn="ctr"/>
            <a:r>
              <a:rPr lang="tr-TR" sz="15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Bilimleri</a:t>
            </a:r>
            <a:endParaRPr lang="vi-VN" sz="15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20" name="Metin kutusu 119"/>
          <p:cNvSpPr txBox="1"/>
          <p:nvPr/>
        </p:nvSpPr>
        <p:spPr>
          <a:xfrm>
            <a:off x="2236573" y="3980601"/>
            <a:ext cx="91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SÖZEL</a:t>
            </a:r>
            <a:endParaRPr lang="tr-TR" sz="2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1" name="Metin kutusu 120"/>
          <p:cNvSpPr txBox="1"/>
          <p:nvPr/>
        </p:nvSpPr>
        <p:spPr>
          <a:xfrm>
            <a:off x="8775214" y="3964256"/>
            <a:ext cx="112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SAYISAL</a:t>
            </a:r>
            <a:endParaRPr lang="tr-TR" sz="2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4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4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9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9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300"/>
                            </p:stCondLst>
                            <p:childTnLst>
                              <p:par>
                                <p:cTn id="1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3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1" grpId="0"/>
      <p:bldP spid="60" grpId="0"/>
      <p:bldP spid="61" grpId="0"/>
      <p:bldP spid="70" grpId="0"/>
      <p:bldP spid="71" grpId="0"/>
      <p:bldP spid="81" grpId="0"/>
      <p:bldP spid="82" grpId="0"/>
      <p:bldP spid="92" grpId="0" animBg="1"/>
      <p:bldP spid="93" grpId="0"/>
      <p:bldP spid="94" grpId="0" animBg="1"/>
      <p:bldP spid="95" grpId="0"/>
      <p:bldP spid="101" grpId="0"/>
      <p:bldP spid="102" grpId="0"/>
      <p:bldP spid="111" grpId="0"/>
      <p:bldP spid="112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6981</TotalTime>
  <Words>726</Words>
  <Application>Microsoft Office PowerPoint</Application>
  <PresentationFormat>Geniş ekran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9" baseType="lpstr">
      <vt:lpstr>宋体</vt:lpstr>
      <vt:lpstr>Aharoni</vt:lpstr>
      <vt:lpstr>Albertus Extra Bold</vt:lpstr>
      <vt:lpstr>Albertus Medium</vt:lpstr>
      <vt:lpstr>Antique Olive CompactPS</vt:lpstr>
      <vt:lpstr>Antique Olive Roman</vt:lpstr>
      <vt:lpstr>Arial</vt:lpstr>
      <vt:lpstr>Berlin Sans FB Demi</vt:lpstr>
      <vt:lpstr>Calibri</vt:lpstr>
      <vt:lpstr>Roboto</vt:lpstr>
      <vt:lpstr>Verdana</vt:lpstr>
      <vt:lpstr>Office Theme</vt:lpstr>
      <vt:lpstr>PowerPoint Sunusu</vt:lpstr>
      <vt:lpstr>Önemli Uyarılar ! </vt:lpstr>
      <vt:lpstr>Genel Bilgiler </vt:lpstr>
      <vt:lpstr>Sınav Uygulama Takvimi </vt:lpstr>
      <vt:lpstr>LGS Soru Tarzı ve Kapsamı </vt:lpstr>
      <vt:lpstr>Yeni Nesil Örnek Soru </vt:lpstr>
      <vt:lpstr>Sınav Uygulaması </vt:lpstr>
      <vt:lpstr>Sınav Süresi ve Soru Sayıları </vt:lpstr>
      <vt:lpstr>Genel Bilgiler </vt:lpstr>
      <vt:lpstr>Tanımlar </vt:lpstr>
      <vt:lpstr>Tanımlar </vt:lpstr>
      <vt:lpstr>Lise Yerleştirme Türleri </vt:lpstr>
      <vt:lpstr>Lise Türleri </vt:lpstr>
      <vt:lpstr>MERKEZİ YERLEŞTİRME </vt:lpstr>
      <vt:lpstr>YEREL YERLEŞTİRME </vt:lpstr>
      <vt:lpstr>Önemli Uyarılar !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hp 2</cp:lastModifiedBy>
  <cp:revision>376</cp:revision>
  <dcterms:created xsi:type="dcterms:W3CDTF">2014-09-22T14:05:42Z</dcterms:created>
  <dcterms:modified xsi:type="dcterms:W3CDTF">2021-02-09T10:20:08Z</dcterms:modified>
</cp:coreProperties>
</file>