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1" r:id="rId1"/>
  </p:sldMasterIdLst>
  <p:sldIdLst>
    <p:sldId id="256" r:id="rId2"/>
    <p:sldId id="263" r:id="rId3"/>
    <p:sldId id="272" r:id="rId4"/>
    <p:sldId id="273" r:id="rId5"/>
    <p:sldId id="271" r:id="rId6"/>
    <p:sldId id="295" r:id="rId7"/>
    <p:sldId id="296" r:id="rId8"/>
    <p:sldId id="299" r:id="rId9"/>
    <p:sldId id="313" r:id="rId10"/>
    <p:sldId id="277" r:id="rId11"/>
    <p:sldId id="303" r:id="rId12"/>
    <p:sldId id="312" r:id="rId13"/>
    <p:sldId id="297" r:id="rId14"/>
    <p:sldId id="311" r:id="rId15"/>
    <p:sldId id="285" r:id="rId16"/>
    <p:sldId id="302" r:id="rId17"/>
    <p:sldId id="275" r:id="rId18"/>
    <p:sldId id="288" r:id="rId19"/>
    <p:sldId id="315" r:id="rId20"/>
    <p:sldId id="287" r:id="rId21"/>
    <p:sldId id="309" r:id="rId22"/>
    <p:sldId id="310" r:id="rId23"/>
    <p:sldId id="301" r:id="rId24"/>
    <p:sldId id="300" r:id="rId25"/>
    <p:sldId id="314" r:id="rId26"/>
    <p:sldId id="266" r:id="rId2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94660"/>
  </p:normalViewPr>
  <p:slideViewPr>
    <p:cSldViewPr snapToGrid="0">
      <p:cViewPr varScale="1">
        <p:scale>
          <a:sx n="69" d="100"/>
          <a:sy n="69" d="100"/>
        </p:scale>
        <p:origin x="75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766214AA-E51D-4E34-84B8-0CC4CCA07C9F}" type="datetimeFigureOut">
              <a:rPr lang="tr-TR" smtClean="0"/>
              <a:t>20.11.2019</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366668-4AC4-421F-A117-E6049EDBB187}" type="slidenum">
              <a:rPr lang="tr-TR" smtClean="0"/>
              <a:t>‹#›</a:t>
            </a:fld>
            <a:endParaRPr lang="tr-TR"/>
          </a:p>
        </p:txBody>
      </p:sp>
    </p:spTree>
    <p:extLst>
      <p:ext uri="{BB962C8B-B14F-4D97-AF65-F5344CB8AC3E}">
        <p14:creationId xmlns:p14="http://schemas.microsoft.com/office/powerpoint/2010/main" val="3301732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66214AA-E51D-4E34-84B8-0CC4CCA07C9F}" type="datetimeFigureOut">
              <a:rPr lang="tr-TR" smtClean="0"/>
              <a:t>20.11.2019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366668-4AC4-421F-A117-E6049EDBB187}" type="slidenum">
              <a:rPr lang="tr-TR" smtClean="0"/>
              <a:t>‹#›</a:t>
            </a:fld>
            <a:endParaRPr lang="tr-TR"/>
          </a:p>
        </p:txBody>
      </p:sp>
    </p:spTree>
    <p:extLst>
      <p:ext uri="{BB962C8B-B14F-4D97-AF65-F5344CB8AC3E}">
        <p14:creationId xmlns:p14="http://schemas.microsoft.com/office/powerpoint/2010/main" val="2820052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66214AA-E51D-4E34-84B8-0CC4CCA07C9F}" type="datetimeFigureOut">
              <a:rPr lang="tr-TR" smtClean="0"/>
              <a:t>20.11.2019</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366668-4AC4-421F-A117-E6049EDBB187}"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177020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766214AA-E51D-4E34-84B8-0CC4CCA07C9F}" type="datetimeFigureOut">
              <a:rPr lang="tr-TR" smtClean="0"/>
              <a:t>20.11.2019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366668-4AC4-421F-A117-E6049EDBB187}" type="slidenum">
              <a:rPr lang="tr-TR" smtClean="0"/>
              <a:t>‹#›</a:t>
            </a:fld>
            <a:endParaRPr lang="tr-TR"/>
          </a:p>
        </p:txBody>
      </p:sp>
    </p:spTree>
    <p:extLst>
      <p:ext uri="{BB962C8B-B14F-4D97-AF65-F5344CB8AC3E}">
        <p14:creationId xmlns:p14="http://schemas.microsoft.com/office/powerpoint/2010/main" val="37314231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766214AA-E51D-4E34-84B8-0CC4CCA07C9F}" type="datetimeFigureOut">
              <a:rPr lang="tr-TR" smtClean="0"/>
              <a:t>20.11.2019</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366668-4AC4-421F-A117-E6049EDBB187}"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3812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766214AA-E51D-4E34-84B8-0CC4CCA07C9F}" type="datetimeFigureOut">
              <a:rPr lang="tr-TR" smtClean="0"/>
              <a:t>20.11.2019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366668-4AC4-421F-A117-E6049EDBB187}" type="slidenum">
              <a:rPr lang="tr-TR" smtClean="0"/>
              <a:t>‹#›</a:t>
            </a:fld>
            <a:endParaRPr lang="tr-TR"/>
          </a:p>
        </p:txBody>
      </p:sp>
    </p:spTree>
    <p:extLst>
      <p:ext uri="{BB962C8B-B14F-4D97-AF65-F5344CB8AC3E}">
        <p14:creationId xmlns:p14="http://schemas.microsoft.com/office/powerpoint/2010/main" val="31169624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66214AA-E51D-4E34-84B8-0CC4CCA07C9F}" type="datetimeFigureOut">
              <a:rPr lang="tr-TR" smtClean="0"/>
              <a:t>20.11.2019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366668-4AC4-421F-A117-E6049EDBB187}" type="slidenum">
              <a:rPr lang="tr-TR" smtClean="0"/>
              <a:t>‹#›</a:t>
            </a:fld>
            <a:endParaRPr lang="tr-TR"/>
          </a:p>
        </p:txBody>
      </p:sp>
    </p:spTree>
    <p:extLst>
      <p:ext uri="{BB962C8B-B14F-4D97-AF65-F5344CB8AC3E}">
        <p14:creationId xmlns:p14="http://schemas.microsoft.com/office/powerpoint/2010/main" val="40711249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66214AA-E51D-4E34-84B8-0CC4CCA07C9F}" type="datetimeFigureOut">
              <a:rPr lang="tr-TR" smtClean="0"/>
              <a:t>20.11.2019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366668-4AC4-421F-A117-E6049EDBB187}" type="slidenum">
              <a:rPr lang="tr-TR" smtClean="0"/>
              <a:t>‹#›</a:t>
            </a:fld>
            <a:endParaRPr lang="tr-TR"/>
          </a:p>
        </p:txBody>
      </p:sp>
    </p:spTree>
    <p:extLst>
      <p:ext uri="{BB962C8B-B14F-4D97-AF65-F5344CB8AC3E}">
        <p14:creationId xmlns:p14="http://schemas.microsoft.com/office/powerpoint/2010/main" val="27149499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914400" y="152400"/>
            <a:ext cx="10261600" cy="5334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Veri Yer Tutucusu 2"/>
          <p:cNvSpPr>
            <a:spLocks noGrp="1"/>
          </p:cNvSpPr>
          <p:nvPr>
            <p:ph type="dt" sz="half" idx="10"/>
          </p:nvPr>
        </p:nvSpPr>
        <p:spPr>
          <a:xfrm>
            <a:off x="1828800" y="6248400"/>
            <a:ext cx="2540000" cy="457200"/>
          </a:xfrm>
        </p:spPr>
        <p:txBody>
          <a:bodyPr/>
          <a:lstStyle>
            <a:lvl1pPr>
              <a:defRPr/>
            </a:lvl1pPr>
          </a:lstStyle>
          <a:p>
            <a:endParaRPr lang="tr-TR" altLang="tr-TR"/>
          </a:p>
        </p:txBody>
      </p:sp>
      <p:sp>
        <p:nvSpPr>
          <p:cNvPr id="4" name="Altbilgi Yer Tutucusu 3"/>
          <p:cNvSpPr>
            <a:spLocks noGrp="1"/>
          </p:cNvSpPr>
          <p:nvPr>
            <p:ph type="ftr" sz="quarter" idx="11"/>
          </p:nvPr>
        </p:nvSpPr>
        <p:spPr>
          <a:xfrm>
            <a:off x="4741333" y="6248400"/>
            <a:ext cx="3860800" cy="457200"/>
          </a:xfrm>
        </p:spPr>
        <p:txBody>
          <a:bodyPr/>
          <a:lstStyle>
            <a:lvl1pPr>
              <a:defRPr/>
            </a:lvl1pPr>
          </a:lstStyle>
          <a:p>
            <a:endParaRPr lang="tr-TR" altLang="tr-TR"/>
          </a:p>
        </p:txBody>
      </p:sp>
      <p:sp>
        <p:nvSpPr>
          <p:cNvPr id="5" name="Slayt Numarası Yer Tutucusu 4"/>
          <p:cNvSpPr>
            <a:spLocks noGrp="1"/>
          </p:cNvSpPr>
          <p:nvPr>
            <p:ph type="sldNum" sz="quarter" idx="12"/>
          </p:nvPr>
        </p:nvSpPr>
        <p:spPr>
          <a:xfrm>
            <a:off x="8957733" y="6248400"/>
            <a:ext cx="2540000" cy="457200"/>
          </a:xfrm>
        </p:spPr>
        <p:txBody>
          <a:bodyPr/>
          <a:lstStyle>
            <a:lvl1pPr>
              <a:defRPr/>
            </a:lvl1pPr>
          </a:lstStyle>
          <a:p>
            <a:fld id="{E85FB19A-F590-4BB7-8456-CEF39CF13B7E}" type="slidenum">
              <a:rPr lang="tr-TR" altLang="tr-TR"/>
              <a:pPr/>
              <a:t>‹#›</a:t>
            </a:fld>
            <a:endParaRPr lang="tr-TR" altLang="tr-TR"/>
          </a:p>
        </p:txBody>
      </p:sp>
    </p:spTree>
    <p:extLst>
      <p:ext uri="{BB962C8B-B14F-4D97-AF65-F5344CB8AC3E}">
        <p14:creationId xmlns:p14="http://schemas.microsoft.com/office/powerpoint/2010/main" val="2258770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66214AA-E51D-4E34-84B8-0CC4CCA07C9F}" type="datetimeFigureOut">
              <a:rPr lang="tr-TR" smtClean="0"/>
              <a:t>20.11.2019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366668-4AC4-421F-A117-E6049EDBB187}" type="slidenum">
              <a:rPr lang="tr-TR" smtClean="0"/>
              <a:t>‹#›</a:t>
            </a:fld>
            <a:endParaRPr lang="tr-TR"/>
          </a:p>
        </p:txBody>
      </p:sp>
    </p:spTree>
    <p:extLst>
      <p:ext uri="{BB962C8B-B14F-4D97-AF65-F5344CB8AC3E}">
        <p14:creationId xmlns:p14="http://schemas.microsoft.com/office/powerpoint/2010/main" val="3784668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66214AA-E51D-4E34-84B8-0CC4CCA07C9F}" type="datetimeFigureOut">
              <a:rPr lang="tr-TR" smtClean="0"/>
              <a:t>20.11.2019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366668-4AC4-421F-A117-E6049EDBB187}" type="slidenum">
              <a:rPr lang="tr-TR" smtClean="0"/>
              <a:t>‹#›</a:t>
            </a:fld>
            <a:endParaRPr lang="tr-TR"/>
          </a:p>
        </p:txBody>
      </p:sp>
    </p:spTree>
    <p:extLst>
      <p:ext uri="{BB962C8B-B14F-4D97-AF65-F5344CB8AC3E}">
        <p14:creationId xmlns:p14="http://schemas.microsoft.com/office/powerpoint/2010/main" val="1243195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766214AA-E51D-4E34-84B8-0CC4CCA07C9F}" type="datetimeFigureOut">
              <a:rPr lang="tr-TR" smtClean="0"/>
              <a:t>20.11.2019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366668-4AC4-421F-A117-E6049EDBB187}" type="slidenum">
              <a:rPr lang="tr-TR" smtClean="0"/>
              <a:t>‹#›</a:t>
            </a:fld>
            <a:endParaRPr lang="tr-TR"/>
          </a:p>
        </p:txBody>
      </p:sp>
    </p:spTree>
    <p:extLst>
      <p:ext uri="{BB962C8B-B14F-4D97-AF65-F5344CB8AC3E}">
        <p14:creationId xmlns:p14="http://schemas.microsoft.com/office/powerpoint/2010/main" val="1105217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66214AA-E51D-4E34-84B8-0CC4CCA07C9F}" type="datetimeFigureOut">
              <a:rPr lang="tr-TR" smtClean="0"/>
              <a:t>20.11.2019</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366668-4AC4-421F-A117-E6049EDBB187}" type="slidenum">
              <a:rPr lang="tr-TR" smtClean="0"/>
              <a:t>‹#›</a:t>
            </a:fld>
            <a:endParaRPr lang="tr-TR"/>
          </a:p>
        </p:txBody>
      </p:sp>
    </p:spTree>
    <p:extLst>
      <p:ext uri="{BB962C8B-B14F-4D97-AF65-F5344CB8AC3E}">
        <p14:creationId xmlns:p14="http://schemas.microsoft.com/office/powerpoint/2010/main" val="3421641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766214AA-E51D-4E34-84B8-0CC4CCA07C9F}" type="datetimeFigureOut">
              <a:rPr lang="tr-TR" smtClean="0"/>
              <a:t>20.11.2019</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366668-4AC4-421F-A117-E6049EDBB187}" type="slidenum">
              <a:rPr lang="tr-TR" smtClean="0"/>
              <a:t>‹#›</a:t>
            </a:fld>
            <a:endParaRPr lang="tr-TR"/>
          </a:p>
        </p:txBody>
      </p:sp>
    </p:spTree>
    <p:extLst>
      <p:ext uri="{BB962C8B-B14F-4D97-AF65-F5344CB8AC3E}">
        <p14:creationId xmlns:p14="http://schemas.microsoft.com/office/powerpoint/2010/main" val="3691370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6214AA-E51D-4E34-84B8-0CC4CCA07C9F}" type="datetimeFigureOut">
              <a:rPr lang="tr-TR" smtClean="0"/>
              <a:t>20.11.2019</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366668-4AC4-421F-A117-E6049EDBB187}" type="slidenum">
              <a:rPr lang="tr-TR" smtClean="0"/>
              <a:t>‹#›</a:t>
            </a:fld>
            <a:endParaRPr lang="tr-TR"/>
          </a:p>
        </p:txBody>
      </p:sp>
    </p:spTree>
    <p:extLst>
      <p:ext uri="{BB962C8B-B14F-4D97-AF65-F5344CB8AC3E}">
        <p14:creationId xmlns:p14="http://schemas.microsoft.com/office/powerpoint/2010/main" val="820208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766214AA-E51D-4E34-84B8-0CC4CCA07C9F}" type="datetimeFigureOut">
              <a:rPr lang="tr-TR" smtClean="0"/>
              <a:t>20.11.2019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366668-4AC4-421F-A117-E6049EDBB187}" type="slidenum">
              <a:rPr lang="tr-TR" smtClean="0"/>
              <a:t>‹#›</a:t>
            </a:fld>
            <a:endParaRPr lang="tr-TR"/>
          </a:p>
        </p:txBody>
      </p:sp>
    </p:spTree>
    <p:extLst>
      <p:ext uri="{BB962C8B-B14F-4D97-AF65-F5344CB8AC3E}">
        <p14:creationId xmlns:p14="http://schemas.microsoft.com/office/powerpoint/2010/main" val="3660888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766214AA-E51D-4E34-84B8-0CC4CCA07C9F}" type="datetimeFigureOut">
              <a:rPr lang="tr-TR" smtClean="0"/>
              <a:t>20.11.2019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366668-4AC4-421F-A117-E6049EDBB187}" type="slidenum">
              <a:rPr lang="tr-TR" smtClean="0"/>
              <a:t>‹#›</a:t>
            </a:fld>
            <a:endParaRPr lang="tr-TR"/>
          </a:p>
        </p:txBody>
      </p:sp>
    </p:spTree>
    <p:extLst>
      <p:ext uri="{BB962C8B-B14F-4D97-AF65-F5344CB8AC3E}">
        <p14:creationId xmlns:p14="http://schemas.microsoft.com/office/powerpoint/2010/main" val="3346166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66214AA-E51D-4E34-84B8-0CC4CCA07C9F}" type="datetimeFigureOut">
              <a:rPr lang="tr-TR" smtClean="0"/>
              <a:t>20.11.2019</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366668-4AC4-421F-A117-E6049EDBB187}" type="slidenum">
              <a:rPr lang="tr-TR" smtClean="0"/>
              <a:t>‹#›</a:t>
            </a:fld>
            <a:endParaRPr lang="tr-TR"/>
          </a:p>
        </p:txBody>
      </p:sp>
    </p:spTree>
    <p:extLst>
      <p:ext uri="{BB962C8B-B14F-4D97-AF65-F5344CB8AC3E}">
        <p14:creationId xmlns:p14="http://schemas.microsoft.com/office/powerpoint/2010/main" val="2036727475"/>
      </p:ext>
    </p:extLst>
  </p:cSld>
  <p:clrMap bg1="lt1" tx1="dk1" bg2="lt2" tx2="dk2" accent1="accent1" accent2="accent2" accent3="accent3" accent4="accent4" accent5="accent5" accent6="accent6" hlink="hlink" folHlink="folHlink"/>
  <p:sldLayoutIdLst>
    <p:sldLayoutId id="2147484052" r:id="rId1"/>
    <p:sldLayoutId id="2147484053" r:id="rId2"/>
    <p:sldLayoutId id="2147484054" r:id="rId3"/>
    <p:sldLayoutId id="2147484055" r:id="rId4"/>
    <p:sldLayoutId id="2147484056" r:id="rId5"/>
    <p:sldLayoutId id="2147484057" r:id="rId6"/>
    <p:sldLayoutId id="2147484058" r:id="rId7"/>
    <p:sldLayoutId id="2147484059" r:id="rId8"/>
    <p:sldLayoutId id="2147484060" r:id="rId9"/>
    <p:sldLayoutId id="2147484061" r:id="rId10"/>
    <p:sldLayoutId id="2147484062" r:id="rId11"/>
    <p:sldLayoutId id="2147484063" r:id="rId12"/>
    <p:sldLayoutId id="2147484064" r:id="rId13"/>
    <p:sldLayoutId id="2147484065" r:id="rId14"/>
    <p:sldLayoutId id="2147484066" r:id="rId15"/>
    <p:sldLayoutId id="2147484067" r:id="rId16"/>
    <p:sldLayoutId id="2147484068"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www.dersteknik.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656549" y="3338944"/>
            <a:ext cx="9995123" cy="3519056"/>
          </a:xfrm>
        </p:spPr>
        <p:txBody>
          <a:bodyPr>
            <a:normAutofit fontScale="90000"/>
          </a:bodyPr>
          <a:lstStyle/>
          <a:p>
            <a:pPr algn="ctr"/>
            <a:r>
              <a:rPr lang="tr-TR" dirty="0" smtClean="0"/>
              <a:t/>
            </a:r>
            <a:br>
              <a:rPr lang="tr-TR" dirty="0" smtClean="0"/>
            </a:br>
            <a:r>
              <a:rPr lang="tr-TR" b="1" dirty="0" smtClean="0">
                <a:solidFill>
                  <a:schemeClr val="accent1"/>
                </a:solidFill>
              </a:rPr>
              <a:t>-</a:t>
            </a:r>
            <a:r>
              <a:rPr lang="tr-TR" sz="4000" b="1" dirty="0" smtClean="0">
                <a:solidFill>
                  <a:schemeClr val="tx1"/>
                </a:solidFill>
              </a:rPr>
              <a:t>AKADEMİK BAŞARIYI OLUMLU VE OLUMSUZ ETKİLEYEN FAKTÖRLER</a:t>
            </a:r>
            <a:br>
              <a:rPr lang="tr-TR" sz="4000" b="1" dirty="0" smtClean="0">
                <a:solidFill>
                  <a:schemeClr val="tx1"/>
                </a:solidFill>
              </a:rPr>
            </a:br>
            <a:r>
              <a:rPr lang="tr-TR" sz="2800" b="1" dirty="0" smtClean="0">
                <a:solidFill>
                  <a:schemeClr val="accent1"/>
                </a:solidFill>
              </a:rPr>
              <a:t>*Alınacak Tedbirler</a:t>
            </a:r>
            <a:br>
              <a:rPr lang="tr-TR" sz="2800" b="1" dirty="0" smtClean="0">
                <a:solidFill>
                  <a:schemeClr val="accent1"/>
                </a:solidFill>
              </a:rPr>
            </a:br>
            <a:r>
              <a:rPr lang="tr-TR" sz="2800" b="1" dirty="0" smtClean="0">
                <a:solidFill>
                  <a:schemeClr val="accent1"/>
                </a:solidFill>
              </a:rPr>
              <a:t>*Özgün Çalışmalar ve Projeler</a:t>
            </a:r>
            <a:br>
              <a:rPr lang="tr-TR" sz="2800" b="1" dirty="0" smtClean="0">
                <a:solidFill>
                  <a:schemeClr val="accent1"/>
                </a:solidFill>
              </a:rPr>
            </a:br>
            <a:r>
              <a:rPr lang="tr-TR" sz="2800" b="1" dirty="0" smtClean="0">
                <a:solidFill>
                  <a:schemeClr val="accent1"/>
                </a:solidFill>
              </a:rPr>
              <a:t/>
            </a:r>
            <a:br>
              <a:rPr lang="tr-TR" sz="2800" b="1" dirty="0" smtClean="0">
                <a:solidFill>
                  <a:schemeClr val="accent1"/>
                </a:solidFill>
              </a:rPr>
            </a:br>
            <a:r>
              <a:rPr lang="tr-TR" sz="3200" b="1" dirty="0">
                <a:solidFill>
                  <a:schemeClr val="tx1"/>
                </a:solidFill>
              </a:rPr>
              <a:t/>
            </a:r>
            <a:br>
              <a:rPr lang="tr-TR" sz="3200" b="1" dirty="0">
                <a:solidFill>
                  <a:schemeClr val="tx1"/>
                </a:solidFill>
              </a:rPr>
            </a:br>
            <a:r>
              <a:rPr lang="tr-TR" sz="3200" b="1" dirty="0">
                <a:solidFill>
                  <a:schemeClr val="tx1"/>
                </a:solidFill>
              </a:rPr>
              <a:t>-EĞİTİMDE EMPATİ VE ÖĞRENCİLERİ ANLAMAK</a:t>
            </a:r>
            <a:r>
              <a:rPr lang="tr-TR" sz="4000" dirty="0"/>
              <a:t/>
            </a:r>
            <a:br>
              <a:rPr lang="tr-TR" sz="4000" dirty="0"/>
            </a:br>
            <a:r>
              <a:rPr lang="tr-TR" sz="4000" dirty="0" smtClean="0"/>
              <a:t/>
            </a:r>
            <a:br>
              <a:rPr lang="tr-TR" sz="4000" dirty="0" smtClean="0"/>
            </a:br>
            <a:r>
              <a:rPr lang="tr-TR" sz="4000" dirty="0" smtClean="0"/>
              <a:t/>
            </a:r>
            <a:br>
              <a:rPr lang="tr-TR" sz="4000" dirty="0" smtClean="0"/>
            </a:br>
            <a:r>
              <a:rPr lang="tr-TR" sz="4000" dirty="0"/>
              <a:t/>
            </a:r>
            <a:br>
              <a:rPr lang="tr-TR" sz="4000" dirty="0"/>
            </a:br>
            <a:endParaRPr lang="tr-TR" sz="4000" dirty="0"/>
          </a:p>
        </p:txBody>
      </p:sp>
    </p:spTree>
    <p:extLst>
      <p:ext uri="{BB962C8B-B14F-4D97-AF65-F5344CB8AC3E}">
        <p14:creationId xmlns:p14="http://schemas.microsoft.com/office/powerpoint/2010/main" val="33143861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2" name="Rectangle 8"/>
          <p:cNvSpPr>
            <a:spLocks noChangeArrowheads="1"/>
          </p:cNvSpPr>
          <p:nvPr/>
        </p:nvSpPr>
        <p:spPr bwMode="auto">
          <a:xfrm>
            <a:off x="1624085" y="805217"/>
            <a:ext cx="10017457" cy="5816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tr-TR" altLang="tr-TR" b="1" dirty="0" smtClean="0">
                <a:solidFill>
                  <a:schemeClr val="accent1"/>
                </a:solidFill>
              </a:rPr>
              <a:t>   </a:t>
            </a:r>
            <a:r>
              <a:rPr lang="tr-TR" altLang="tr-TR" sz="2400" b="1" dirty="0" smtClean="0">
                <a:solidFill>
                  <a:schemeClr val="accent1"/>
                </a:solidFill>
              </a:rPr>
              <a:t>Öğretmen Beklentisi ve Başarı</a:t>
            </a:r>
          </a:p>
          <a:p>
            <a:endParaRPr lang="tr-TR" altLang="tr-TR" sz="2400" dirty="0" smtClean="0">
              <a:latin typeface="Arial" panose="020B0604020202020204" pitchFamily="34" charset="0"/>
            </a:endParaRPr>
          </a:p>
          <a:p>
            <a:endParaRPr lang="tr-TR" altLang="tr-TR" dirty="0">
              <a:latin typeface="Arial" panose="020B0604020202020204" pitchFamily="34" charset="0"/>
            </a:endParaRPr>
          </a:p>
          <a:p>
            <a:pPr algn="just">
              <a:lnSpc>
                <a:spcPct val="150000"/>
              </a:lnSpc>
            </a:pPr>
            <a:r>
              <a:rPr lang="tr-TR" altLang="tr-TR" sz="2000" dirty="0" smtClean="0">
                <a:latin typeface="Arial" panose="020B0604020202020204" pitchFamily="34" charset="0"/>
              </a:rPr>
              <a:t>*Öğretmenlerin </a:t>
            </a:r>
            <a:r>
              <a:rPr lang="tr-TR" altLang="tr-TR" sz="2000" dirty="0">
                <a:latin typeface="Arial" panose="020B0604020202020204" pitchFamily="34" charset="0"/>
              </a:rPr>
              <a:t>başarılı öğrencilerden beklentileri ve onlara karsı tutum ve davranışları ile düşük başarı gösteren öğrencilere karsı tutum ve davranışları arasında büyük ölçüde farklılıklar vardır</a:t>
            </a:r>
            <a:r>
              <a:rPr lang="tr-TR" altLang="tr-TR" sz="2000" dirty="0" smtClean="0">
                <a:latin typeface="Arial" panose="020B0604020202020204" pitchFamily="34" charset="0"/>
              </a:rPr>
              <a:t>.</a:t>
            </a:r>
          </a:p>
          <a:p>
            <a:pPr algn="just">
              <a:lnSpc>
                <a:spcPct val="150000"/>
              </a:lnSpc>
            </a:pPr>
            <a:endParaRPr lang="tr-TR" altLang="tr-TR" sz="2000" dirty="0" smtClean="0">
              <a:latin typeface="Arial" panose="020B0604020202020204" pitchFamily="34" charset="0"/>
            </a:endParaRPr>
          </a:p>
          <a:p>
            <a:pPr algn="just">
              <a:lnSpc>
                <a:spcPct val="150000"/>
              </a:lnSpc>
            </a:pPr>
            <a:r>
              <a:rPr lang="tr-TR" altLang="tr-TR" sz="2000" dirty="0" smtClean="0">
                <a:latin typeface="Arial" panose="020B0604020202020204" pitchFamily="34" charset="0"/>
              </a:rPr>
              <a:t> </a:t>
            </a:r>
            <a:r>
              <a:rPr lang="tr-TR" altLang="tr-TR" sz="2000" dirty="0">
                <a:latin typeface="Arial" panose="020B0604020202020204" pitchFamily="34" charset="0"/>
              </a:rPr>
              <a:t>*Öğrencinin özellikleri ve başarısı öğretmen beklentisini etkilerken, öğretmenin beklentileri de öğrenci davranışını ve başarısını etkilemektedir</a:t>
            </a:r>
            <a:r>
              <a:rPr lang="tr-TR" altLang="tr-TR" sz="2400" dirty="0" smtClean="0">
                <a:latin typeface="Arial" panose="020B0604020202020204" pitchFamily="34" charset="0"/>
              </a:rPr>
              <a:t>.</a:t>
            </a:r>
          </a:p>
          <a:p>
            <a:pPr algn="just">
              <a:lnSpc>
                <a:spcPct val="150000"/>
              </a:lnSpc>
            </a:pPr>
            <a:endParaRPr lang="tr-TR" altLang="tr-TR" sz="2400" dirty="0">
              <a:latin typeface="Arial" panose="020B0604020202020204" pitchFamily="34" charset="0"/>
            </a:endParaRPr>
          </a:p>
          <a:p>
            <a:pPr algn="just">
              <a:lnSpc>
                <a:spcPct val="150000"/>
              </a:lnSpc>
            </a:pPr>
            <a:r>
              <a:rPr lang="tr-TR" altLang="tr-TR" sz="2400" dirty="0" smtClean="0">
                <a:latin typeface="Arial" panose="020B0604020202020204" pitchFamily="34" charset="0"/>
              </a:rPr>
              <a:t> *</a:t>
            </a:r>
            <a:r>
              <a:rPr lang="tr-TR" altLang="tr-TR" sz="2000" dirty="0" smtClean="0">
                <a:latin typeface="Arial" panose="020B0604020202020204" pitchFamily="34" charset="0"/>
              </a:rPr>
              <a:t>Başarılı </a:t>
            </a:r>
            <a:r>
              <a:rPr lang="tr-TR" altLang="tr-TR" sz="2000" dirty="0">
                <a:latin typeface="Arial" panose="020B0604020202020204" pitchFamily="34" charset="0"/>
              </a:rPr>
              <a:t>öğrenciler gülümseme, bas sallama, göz kırpma gibi daha fazla olumlu tepkiler almaktadırlar ve daha az ihmal edilmektedirler. </a:t>
            </a:r>
            <a:endParaRPr lang="tr-TR" altLang="tr-TR" sz="2000" dirty="0" smtClean="0">
              <a:latin typeface="Arial" panose="020B0604020202020204" pitchFamily="34" charset="0"/>
            </a:endParaRPr>
          </a:p>
          <a:p>
            <a:endParaRPr lang="tr-TR" altLang="tr-TR" dirty="0" smtClean="0">
              <a:latin typeface="Arial" panose="020B0604020202020204" pitchFamily="34" charset="0"/>
            </a:endParaRPr>
          </a:p>
        </p:txBody>
      </p:sp>
    </p:spTree>
    <p:extLst>
      <p:ext uri="{BB962C8B-B14F-4D97-AF65-F5344CB8AC3E}">
        <p14:creationId xmlns:p14="http://schemas.microsoft.com/office/powerpoint/2010/main" val="233827111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394430" y="4732086"/>
            <a:ext cx="1747063" cy="358529"/>
          </a:xfrm>
        </p:spPr>
        <p:txBody>
          <a:bodyPr>
            <a:normAutofit fontScale="90000"/>
          </a:bodyPr>
          <a:lstStyle/>
          <a:p>
            <a:r>
              <a:rPr lang="tr-TR" sz="1800" dirty="0" smtClean="0"/>
              <a:t>Başarı Beklentisi</a:t>
            </a:r>
            <a:endParaRPr lang="tr-TR" sz="1800" dirty="0"/>
          </a:p>
        </p:txBody>
      </p:sp>
      <p:cxnSp>
        <p:nvCxnSpPr>
          <p:cNvPr id="5" name="Düz Ok Bağlayıcısı 4"/>
          <p:cNvCxnSpPr/>
          <p:nvPr/>
        </p:nvCxnSpPr>
        <p:spPr>
          <a:xfrm flipH="1" flipV="1">
            <a:off x="3234519" y="1039817"/>
            <a:ext cx="2" cy="406444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7" name="Düz Ok Bağlayıcısı 6"/>
          <p:cNvCxnSpPr/>
          <p:nvPr/>
        </p:nvCxnSpPr>
        <p:spPr>
          <a:xfrm flipV="1">
            <a:off x="3234519" y="5090615"/>
            <a:ext cx="4906409" cy="1364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0" name="Unvan 1"/>
          <p:cNvSpPr txBox="1">
            <a:spLocks/>
          </p:cNvSpPr>
          <p:nvPr/>
        </p:nvSpPr>
        <p:spPr>
          <a:xfrm>
            <a:off x="2852383" y="681288"/>
            <a:ext cx="969066" cy="358529"/>
          </a:xfrm>
          <a:prstGeom prst="rect">
            <a:avLst/>
          </a:prstGeom>
        </p:spPr>
        <p:txBody>
          <a:bodyPr vert="horz" lIns="91440" tIns="45720" rIns="91440" bIns="45720" rtlCol="0" anchor="t">
            <a:normAutofit fontScale="97500" lnSpcReduction="1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1800" dirty="0" smtClean="0"/>
              <a:t>Başarı</a:t>
            </a:r>
            <a:endParaRPr lang="tr-TR" sz="1800" dirty="0"/>
          </a:p>
        </p:txBody>
      </p:sp>
    </p:spTree>
    <p:extLst>
      <p:ext uri="{BB962C8B-B14F-4D97-AF65-F5344CB8AC3E}">
        <p14:creationId xmlns:p14="http://schemas.microsoft.com/office/powerpoint/2010/main" val="41311082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65311" y="1555845"/>
            <a:ext cx="10726689" cy="4981433"/>
          </a:xfrm>
        </p:spPr>
        <p:txBody>
          <a:bodyPr>
            <a:normAutofit/>
          </a:bodyPr>
          <a:lstStyle/>
          <a:p>
            <a:pPr algn="just">
              <a:lnSpc>
                <a:spcPct val="150000"/>
              </a:lnSpc>
            </a:pPr>
            <a:r>
              <a:rPr lang="tr-TR" altLang="tr-TR" dirty="0" smtClean="0">
                <a:solidFill>
                  <a:schemeClr val="tx1"/>
                </a:solidFill>
                <a:latin typeface="Tahoma" panose="020B0604030504040204" pitchFamily="34" charset="0"/>
                <a:ea typeface="Tahoma" panose="020B0604030504040204" pitchFamily="34" charset="0"/>
                <a:cs typeface="Tahoma" panose="020B0604030504040204" pitchFamily="34" charset="0"/>
              </a:rPr>
              <a:t>Başarı </a:t>
            </a:r>
            <a:r>
              <a:rPr lang="tr-TR" altLang="tr-TR" dirty="0">
                <a:solidFill>
                  <a:schemeClr val="tx1"/>
                </a:solidFill>
                <a:latin typeface="Tahoma" panose="020B0604030504040204" pitchFamily="34" charset="0"/>
                <a:ea typeface="Tahoma" panose="020B0604030504040204" pitchFamily="34" charset="0"/>
                <a:cs typeface="Tahoma" panose="020B0604030504040204" pitchFamily="34" charset="0"/>
              </a:rPr>
              <a:t>seviyesi düşük olan öğrencilerde genellikle yergilerin ve eleştirilerin daha etkili olduğu düşünülse de, çoğu zaman istenen davranış değişikliği gerçekleşmez. Yargılayıcı, eleştirici tepki ve tavırlar genellikle bireye doğru olanın ne olduğunu göstermez. Bu yüzden olumsuz ifadeler yerine olumlu, teşvik edici ve yol gösterici ifadelere yer verilmesi gerekir</a:t>
            </a:r>
          </a:p>
          <a:p>
            <a:pPr algn="just">
              <a:lnSpc>
                <a:spcPct val="150000"/>
              </a:lnSpc>
            </a:pPr>
            <a:endParaRPr lang="tr-TR" altLang="tr-TR"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r>
              <a:rPr lang="tr-TR" altLang="tr-TR" dirty="0">
                <a:solidFill>
                  <a:schemeClr val="tx1"/>
                </a:solidFill>
                <a:latin typeface="Arial" panose="020B0604020202020204" pitchFamily="34" charset="0"/>
              </a:rPr>
              <a:t>Onlara beklentilerine uygun sorular sorar, </a:t>
            </a:r>
            <a:r>
              <a:rPr lang="tr-TR" altLang="tr-TR" dirty="0" err="1">
                <a:solidFill>
                  <a:schemeClr val="tx1"/>
                </a:solidFill>
                <a:latin typeface="Arial" panose="020B0604020202020204" pitchFamily="34" charset="0"/>
              </a:rPr>
              <a:t>pekiştireç</a:t>
            </a:r>
            <a:r>
              <a:rPr lang="tr-TR" altLang="tr-TR" dirty="0">
                <a:solidFill>
                  <a:schemeClr val="tx1"/>
                </a:solidFill>
                <a:latin typeface="Arial" panose="020B0604020202020204" pitchFamily="34" charset="0"/>
              </a:rPr>
              <a:t> ve dönüt verir. Öğretimin niteliğini beklentilerine uygun olarak düzenler. Öğretmenlerin düştükleri hataların basında; başarılı buldukları öğrencilere başarısız öğrencilere göre daha güç sorular sorup yanıt vermeleri için daha fazla zaman vermeleri, sözlerini daha az kestikleri ve doğru yanıt vermeleri için onlara daha çok ipucu vermeleri ve onlarla daha çok ilgilenmeleri ortaya konulmuştur. </a:t>
            </a:r>
          </a:p>
          <a:p>
            <a:endParaRPr lang="tr-TR" dirty="0"/>
          </a:p>
        </p:txBody>
      </p:sp>
    </p:spTree>
    <p:extLst>
      <p:ext uri="{BB962C8B-B14F-4D97-AF65-F5344CB8AC3E}">
        <p14:creationId xmlns:p14="http://schemas.microsoft.com/office/powerpoint/2010/main" val="20176896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01756" y="632346"/>
            <a:ext cx="9594376" cy="3777622"/>
          </a:xfrm>
        </p:spPr>
        <p:txBody>
          <a:bodyPr/>
          <a:lstStyle/>
          <a:p>
            <a:pPr marL="0" indent="0">
              <a:buNone/>
            </a:pPr>
            <a:r>
              <a:rPr lang="tr-TR" sz="3200" b="1" dirty="0" smtClean="0">
                <a:solidFill>
                  <a:schemeClr val="accent1"/>
                </a:solidFill>
              </a:rPr>
              <a:t>Şöyle de bir gerçek var ;</a:t>
            </a:r>
          </a:p>
          <a:p>
            <a:pPr marL="0" indent="0">
              <a:buNone/>
            </a:pPr>
            <a:endParaRPr lang="tr-TR" dirty="0"/>
          </a:p>
          <a:p>
            <a:pPr marL="0" indent="0">
              <a:buNone/>
            </a:pPr>
            <a:endParaRPr lang="tr-TR" dirty="0" smtClean="0"/>
          </a:p>
          <a:p>
            <a:pPr algn="just"/>
            <a:r>
              <a:rPr lang="tr-TR" dirty="0" smtClean="0"/>
              <a:t> </a:t>
            </a:r>
            <a:r>
              <a:rPr lang="tr-TR" dirty="0">
                <a:solidFill>
                  <a:schemeClr val="tx1"/>
                </a:solidFill>
              </a:rPr>
              <a:t>“</a:t>
            </a:r>
            <a:r>
              <a:rPr lang="tr-TR" sz="2400" b="1" dirty="0">
                <a:solidFill>
                  <a:schemeClr val="tx1"/>
                </a:solidFill>
              </a:rPr>
              <a:t>Bir atı zorla suya götürebilirsiniz</a:t>
            </a:r>
            <a:r>
              <a:rPr lang="tr-TR" sz="2400" b="1" dirty="0">
                <a:solidFill>
                  <a:schemeClr val="tx1"/>
                </a:solidFill>
                <a:hlinkClick r:id="rId2"/>
              </a:rPr>
              <a:t>,</a:t>
            </a:r>
            <a:r>
              <a:rPr lang="tr-TR" sz="2400" b="1" dirty="0">
                <a:solidFill>
                  <a:schemeClr val="tx1"/>
                </a:solidFill>
              </a:rPr>
              <a:t> fakat zorla su içiremezsiniz</a:t>
            </a:r>
            <a:r>
              <a:rPr lang="tr-TR" sz="2400" b="1" dirty="0" smtClean="0">
                <a:solidFill>
                  <a:schemeClr val="tx1"/>
                </a:solidFill>
              </a:rPr>
              <a:t>.”</a:t>
            </a:r>
            <a:endParaRPr lang="tr-TR" b="1" dirty="0">
              <a:solidFill>
                <a:schemeClr val="tx1"/>
              </a:solidFill>
            </a:endParaRPr>
          </a:p>
        </p:txBody>
      </p:sp>
      <p:pic>
        <p:nvPicPr>
          <p:cNvPr id="2" name="Resim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79428" y="2935642"/>
            <a:ext cx="7970292" cy="3663050"/>
          </a:xfrm>
          <a:prstGeom prst="rect">
            <a:avLst/>
          </a:prstGeom>
          <a:ln>
            <a:noFill/>
          </a:ln>
          <a:effectLst>
            <a:softEdge rad="112500"/>
          </a:effectLst>
        </p:spPr>
      </p:pic>
    </p:spTree>
    <p:extLst>
      <p:ext uri="{BB962C8B-B14F-4D97-AF65-F5344CB8AC3E}">
        <p14:creationId xmlns:p14="http://schemas.microsoft.com/office/powerpoint/2010/main" val="38985205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56725" y="1424554"/>
            <a:ext cx="9769042" cy="5237018"/>
          </a:xfrm>
        </p:spPr>
        <p:txBody>
          <a:bodyPr>
            <a:normAutofit/>
          </a:bodyPr>
          <a:lstStyle/>
          <a:p>
            <a:pPr marL="0" indent="0">
              <a:buNone/>
            </a:pPr>
            <a:endParaRPr lang="tr-TR" dirty="0"/>
          </a:p>
          <a:p>
            <a:pPr marL="0" indent="0" algn="just">
              <a:buNone/>
            </a:pPr>
            <a:r>
              <a:rPr lang="tr-TR" dirty="0" smtClean="0">
                <a:solidFill>
                  <a:schemeClr val="tx1"/>
                </a:solidFill>
              </a:rPr>
              <a:t>*Öğretmenlerimizin </a:t>
            </a:r>
            <a:r>
              <a:rPr lang="tr-TR" dirty="0">
                <a:solidFill>
                  <a:schemeClr val="tx1"/>
                </a:solidFill>
              </a:rPr>
              <a:t>dersleri monoton bir şekilde anlatması </a:t>
            </a:r>
            <a:r>
              <a:rPr lang="tr-TR" b="1" dirty="0" smtClean="0">
                <a:solidFill>
                  <a:schemeClr val="tx1"/>
                </a:solidFill>
              </a:rPr>
              <a:t>-%18</a:t>
            </a:r>
          </a:p>
          <a:p>
            <a:pPr marL="0" indent="0" algn="just">
              <a:buNone/>
            </a:pPr>
            <a:r>
              <a:rPr lang="tr-TR" dirty="0" smtClean="0">
                <a:solidFill>
                  <a:schemeClr val="tx1"/>
                </a:solidFill>
              </a:rPr>
              <a:t>* </a:t>
            </a:r>
            <a:r>
              <a:rPr lang="tr-TR" dirty="0">
                <a:solidFill>
                  <a:schemeClr val="tx1"/>
                </a:solidFill>
              </a:rPr>
              <a:t>Matematik, yabancı dil </a:t>
            </a:r>
            <a:r>
              <a:rPr lang="tr-TR" dirty="0" err="1">
                <a:solidFill>
                  <a:schemeClr val="tx1"/>
                </a:solidFill>
              </a:rPr>
              <a:t>vb</a:t>
            </a:r>
            <a:r>
              <a:rPr lang="tr-TR" dirty="0">
                <a:solidFill>
                  <a:schemeClr val="tx1"/>
                </a:solidFill>
              </a:rPr>
              <a:t> derslerde alıştırma, tekrar yetersizliğinden </a:t>
            </a:r>
            <a:r>
              <a:rPr lang="tr-TR" b="1" dirty="0">
                <a:solidFill>
                  <a:schemeClr val="tx1"/>
                </a:solidFill>
              </a:rPr>
              <a:t>-%15 </a:t>
            </a:r>
            <a:endParaRPr lang="tr-TR" b="1" dirty="0" smtClean="0">
              <a:solidFill>
                <a:schemeClr val="tx1"/>
              </a:solidFill>
            </a:endParaRPr>
          </a:p>
          <a:p>
            <a:pPr marL="0" indent="0" algn="just">
              <a:buNone/>
            </a:pPr>
            <a:r>
              <a:rPr lang="tr-TR" dirty="0" smtClean="0">
                <a:solidFill>
                  <a:schemeClr val="tx1"/>
                </a:solidFill>
              </a:rPr>
              <a:t> *Aynı </a:t>
            </a:r>
            <a:r>
              <a:rPr lang="tr-TR" dirty="0">
                <a:solidFill>
                  <a:schemeClr val="tx1"/>
                </a:solidFill>
              </a:rPr>
              <a:t>gün ikiden fazla sınav yapılması </a:t>
            </a:r>
            <a:r>
              <a:rPr lang="tr-TR" b="1" dirty="0" smtClean="0">
                <a:solidFill>
                  <a:schemeClr val="tx1"/>
                </a:solidFill>
              </a:rPr>
              <a:t>-%13 </a:t>
            </a:r>
          </a:p>
          <a:p>
            <a:pPr marL="0" indent="0" algn="just">
              <a:buNone/>
            </a:pPr>
            <a:r>
              <a:rPr lang="tr-TR" dirty="0">
                <a:solidFill>
                  <a:schemeClr val="tx1"/>
                </a:solidFill>
              </a:rPr>
              <a:t>* Anlayamadığımız konularda öğretmenlere soru sormaktan çekindiğimden </a:t>
            </a:r>
            <a:r>
              <a:rPr lang="tr-TR" b="1" dirty="0">
                <a:solidFill>
                  <a:schemeClr val="tx1"/>
                </a:solidFill>
              </a:rPr>
              <a:t>-%11 </a:t>
            </a:r>
            <a:endParaRPr lang="tr-TR" b="1" dirty="0" smtClean="0">
              <a:solidFill>
                <a:schemeClr val="tx1"/>
              </a:solidFill>
            </a:endParaRPr>
          </a:p>
          <a:p>
            <a:pPr marL="0" indent="0" algn="just">
              <a:buNone/>
            </a:pPr>
            <a:r>
              <a:rPr lang="tr-TR" dirty="0" smtClean="0">
                <a:solidFill>
                  <a:schemeClr val="tx1"/>
                </a:solidFill>
              </a:rPr>
              <a:t>* </a:t>
            </a:r>
            <a:r>
              <a:rPr lang="tr-TR" dirty="0">
                <a:solidFill>
                  <a:schemeClr val="tx1"/>
                </a:solidFill>
              </a:rPr>
              <a:t>Ders programlarında zor derslerin üst üste gelmesi </a:t>
            </a:r>
            <a:r>
              <a:rPr lang="tr-TR" b="1" dirty="0" smtClean="0">
                <a:solidFill>
                  <a:schemeClr val="tx1"/>
                </a:solidFill>
              </a:rPr>
              <a:t>-%10 </a:t>
            </a:r>
          </a:p>
          <a:p>
            <a:pPr marL="0" indent="0" algn="just">
              <a:buNone/>
            </a:pPr>
            <a:r>
              <a:rPr lang="tr-TR" dirty="0" smtClean="0">
                <a:solidFill>
                  <a:schemeClr val="tx1"/>
                </a:solidFill>
              </a:rPr>
              <a:t>*Sınavlarda </a:t>
            </a:r>
            <a:r>
              <a:rPr lang="tr-TR" dirty="0">
                <a:solidFill>
                  <a:schemeClr val="tx1"/>
                </a:solidFill>
              </a:rPr>
              <a:t>zor soru sorulduğundan </a:t>
            </a:r>
            <a:r>
              <a:rPr lang="tr-TR" b="1" dirty="0" smtClean="0">
                <a:solidFill>
                  <a:schemeClr val="tx1"/>
                </a:solidFill>
              </a:rPr>
              <a:t>-%7</a:t>
            </a:r>
            <a:r>
              <a:rPr lang="tr-TR" dirty="0" smtClean="0">
                <a:solidFill>
                  <a:schemeClr val="tx1"/>
                </a:solidFill>
              </a:rPr>
              <a:t> </a:t>
            </a:r>
          </a:p>
          <a:p>
            <a:pPr marL="0" indent="0" algn="just">
              <a:buNone/>
            </a:pPr>
            <a:r>
              <a:rPr lang="tr-TR" dirty="0" smtClean="0">
                <a:solidFill>
                  <a:schemeClr val="tx1"/>
                </a:solidFill>
              </a:rPr>
              <a:t>*Bu </a:t>
            </a:r>
            <a:r>
              <a:rPr lang="tr-TR" dirty="0">
                <a:solidFill>
                  <a:schemeClr val="tx1"/>
                </a:solidFill>
              </a:rPr>
              <a:t>okulu sevmediğimden </a:t>
            </a:r>
            <a:r>
              <a:rPr lang="tr-TR" b="1" dirty="0" smtClean="0">
                <a:solidFill>
                  <a:schemeClr val="tx1"/>
                </a:solidFill>
              </a:rPr>
              <a:t>-%5.7 </a:t>
            </a:r>
          </a:p>
          <a:p>
            <a:pPr marL="0" indent="0" algn="just">
              <a:buNone/>
            </a:pPr>
            <a:r>
              <a:rPr lang="tr-TR" dirty="0">
                <a:solidFill>
                  <a:schemeClr val="tx1"/>
                </a:solidFill>
              </a:rPr>
              <a:t>*Çalışmalarımın takdir edilmeyişi </a:t>
            </a:r>
            <a:r>
              <a:rPr lang="tr-TR" b="1" dirty="0">
                <a:solidFill>
                  <a:schemeClr val="tx1"/>
                </a:solidFill>
              </a:rPr>
              <a:t>-%1.3 </a:t>
            </a:r>
            <a:endParaRPr lang="tr-TR" b="1" dirty="0" smtClean="0">
              <a:solidFill>
                <a:schemeClr val="tx1"/>
              </a:solidFill>
            </a:endParaRPr>
          </a:p>
          <a:p>
            <a:pPr marL="0" indent="0" algn="just">
              <a:buNone/>
            </a:pPr>
            <a:r>
              <a:rPr lang="tr-TR" dirty="0">
                <a:solidFill>
                  <a:schemeClr val="tx1"/>
                </a:solidFill>
              </a:rPr>
              <a:t>*Sınıfımızın çok kalabalık oluşu </a:t>
            </a:r>
            <a:r>
              <a:rPr lang="tr-TR" b="1" dirty="0">
                <a:solidFill>
                  <a:schemeClr val="tx1"/>
                </a:solidFill>
              </a:rPr>
              <a:t>-%0.3 </a:t>
            </a:r>
            <a:endParaRPr lang="tr-TR" b="1" dirty="0" smtClean="0">
              <a:solidFill>
                <a:schemeClr val="tx1"/>
              </a:solidFill>
            </a:endParaRPr>
          </a:p>
          <a:p>
            <a:pPr marL="0" indent="0" algn="just">
              <a:buNone/>
            </a:pPr>
            <a:r>
              <a:rPr lang="tr-TR" dirty="0">
                <a:solidFill>
                  <a:schemeClr val="tx1"/>
                </a:solidFill>
              </a:rPr>
              <a:t>* Uzun süre öğretmensiz kaldığımdan – </a:t>
            </a:r>
          </a:p>
          <a:p>
            <a:pPr marL="0" indent="0">
              <a:buNone/>
            </a:pPr>
            <a:endParaRPr lang="tr-TR" b="1" dirty="0"/>
          </a:p>
          <a:p>
            <a:pPr marL="0" indent="0">
              <a:buNone/>
            </a:pPr>
            <a:endParaRPr lang="tr-TR" b="1" dirty="0"/>
          </a:p>
          <a:p>
            <a:pPr marL="0" indent="0">
              <a:buNone/>
            </a:pPr>
            <a:endParaRPr lang="tr-TR" b="1" dirty="0" smtClean="0"/>
          </a:p>
        </p:txBody>
      </p:sp>
      <p:sp>
        <p:nvSpPr>
          <p:cNvPr id="4" name="Dikdörtgen 3"/>
          <p:cNvSpPr/>
          <p:nvPr/>
        </p:nvSpPr>
        <p:spPr>
          <a:xfrm>
            <a:off x="2011957" y="482721"/>
            <a:ext cx="8877715" cy="830997"/>
          </a:xfrm>
          <a:prstGeom prst="rect">
            <a:avLst/>
          </a:prstGeom>
        </p:spPr>
        <p:txBody>
          <a:bodyPr wrap="square">
            <a:spAutoFit/>
          </a:bodyPr>
          <a:lstStyle/>
          <a:p>
            <a:pPr algn="ctr"/>
            <a:r>
              <a:rPr lang="tr-TR" sz="2400" b="1" dirty="0" smtClean="0">
                <a:solidFill>
                  <a:schemeClr val="accent1"/>
                </a:solidFill>
              </a:rPr>
              <a:t>Başarısızlık Nedenleri Anketine Göre</a:t>
            </a:r>
          </a:p>
          <a:p>
            <a:pPr algn="ctr"/>
            <a:r>
              <a:rPr lang="tr-TR" sz="2400" b="1" dirty="0" smtClean="0">
                <a:solidFill>
                  <a:schemeClr val="accent1"/>
                </a:solidFill>
              </a:rPr>
              <a:t>Okul </a:t>
            </a:r>
            <a:r>
              <a:rPr lang="tr-TR" sz="2400" b="1" dirty="0">
                <a:solidFill>
                  <a:schemeClr val="accent1"/>
                </a:solidFill>
              </a:rPr>
              <a:t>ve Öğretmenden </a:t>
            </a:r>
            <a:r>
              <a:rPr lang="tr-TR" sz="2400" b="1" dirty="0" smtClean="0">
                <a:solidFill>
                  <a:schemeClr val="accent1"/>
                </a:solidFill>
              </a:rPr>
              <a:t>Kaynaklanan Nedenler </a:t>
            </a:r>
            <a:endParaRPr lang="tr-TR" sz="2400" b="1" dirty="0">
              <a:solidFill>
                <a:schemeClr val="accent1"/>
              </a:solidFill>
            </a:endParaRPr>
          </a:p>
        </p:txBody>
      </p:sp>
    </p:spTree>
    <p:extLst>
      <p:ext uri="{BB962C8B-B14F-4D97-AF65-F5344CB8AC3E}">
        <p14:creationId xmlns:p14="http://schemas.microsoft.com/office/powerpoint/2010/main" val="7632800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1" name="Rectangle 7"/>
          <p:cNvSpPr>
            <a:spLocks noChangeArrowheads="1"/>
          </p:cNvSpPr>
          <p:nvPr/>
        </p:nvSpPr>
        <p:spPr bwMode="auto">
          <a:xfrm>
            <a:off x="1252753" y="237228"/>
            <a:ext cx="11081982"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tr-TR" altLang="tr-TR" sz="4000" b="1" dirty="0">
                <a:solidFill>
                  <a:schemeClr val="accent1"/>
                </a:solidFill>
                <a:latin typeface="Berlin Sans FB Demi" panose="020E0802020502020306" pitchFamily="34" charset="0"/>
              </a:rPr>
              <a:t>BA</a:t>
            </a:r>
            <a:r>
              <a:rPr lang="tr-TR" altLang="tr-TR" sz="4400" b="1" dirty="0">
                <a:solidFill>
                  <a:schemeClr val="accent1"/>
                </a:solidFill>
                <a:latin typeface="Berlin Sans FB Demi" panose="020E0802020502020306" pitchFamily="34" charset="0"/>
              </a:rPr>
              <a:t>Ş</a:t>
            </a:r>
            <a:r>
              <a:rPr lang="tr-TR" altLang="tr-TR" sz="4000" b="1" dirty="0">
                <a:solidFill>
                  <a:schemeClr val="accent1"/>
                </a:solidFill>
                <a:latin typeface="Berlin Sans FB Demi" panose="020E0802020502020306" pitchFamily="34" charset="0"/>
              </a:rPr>
              <a:t>ARISIZLIK </a:t>
            </a:r>
            <a:r>
              <a:rPr lang="tr-TR" altLang="tr-TR" sz="4000" b="1" dirty="0" smtClean="0">
                <a:solidFill>
                  <a:schemeClr val="accent1"/>
                </a:solidFill>
                <a:latin typeface="Berlin Sans FB Demi" panose="020E0802020502020306" pitchFamily="34" charset="0"/>
              </a:rPr>
              <a:t>NEDENLERİ NELERDİR</a:t>
            </a:r>
            <a:r>
              <a:rPr lang="tr-TR" altLang="tr-TR" sz="4000" b="1" dirty="0">
                <a:solidFill>
                  <a:schemeClr val="accent1"/>
                </a:solidFill>
                <a:latin typeface="Berlin Sans FB Demi" panose="020E0802020502020306" pitchFamily="34" charset="0"/>
              </a:rPr>
              <a:t>?</a:t>
            </a:r>
          </a:p>
        </p:txBody>
      </p:sp>
      <p:sp>
        <p:nvSpPr>
          <p:cNvPr id="16393" name="AutoShape 9" descr="2Q=="/>
          <p:cNvSpPr>
            <a:spLocks noChangeAspect="1" noChangeArrowheads="1"/>
          </p:cNvSpPr>
          <p:nvPr/>
        </p:nvSpPr>
        <p:spPr bwMode="auto">
          <a:xfrm>
            <a:off x="1679575" y="46039"/>
            <a:ext cx="1562100" cy="1038225"/>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tr-TR"/>
          </a:p>
        </p:txBody>
      </p:sp>
      <p:sp>
        <p:nvSpPr>
          <p:cNvPr id="16397" name="AutoShape 13" descr="9k="/>
          <p:cNvSpPr>
            <a:spLocks noChangeAspect="1" noChangeArrowheads="1"/>
          </p:cNvSpPr>
          <p:nvPr/>
        </p:nvSpPr>
        <p:spPr bwMode="auto">
          <a:xfrm>
            <a:off x="5172075" y="2814639"/>
            <a:ext cx="1847850" cy="1228725"/>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tr-TR"/>
          </a:p>
        </p:txBody>
      </p:sp>
      <p:sp>
        <p:nvSpPr>
          <p:cNvPr id="16399" name="AutoShape 15" descr="9k="/>
          <p:cNvSpPr>
            <a:spLocks noChangeAspect="1" noChangeArrowheads="1"/>
          </p:cNvSpPr>
          <p:nvPr/>
        </p:nvSpPr>
        <p:spPr bwMode="auto">
          <a:xfrm>
            <a:off x="1679575" y="46039"/>
            <a:ext cx="1847850" cy="1228725"/>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tr-TR"/>
          </a:p>
        </p:txBody>
      </p:sp>
      <p:sp>
        <p:nvSpPr>
          <p:cNvPr id="2" name="Dikdörtgen 1"/>
          <p:cNvSpPr/>
          <p:nvPr/>
        </p:nvSpPr>
        <p:spPr>
          <a:xfrm>
            <a:off x="1252753" y="841821"/>
            <a:ext cx="10809026" cy="5678478"/>
          </a:xfrm>
          <a:prstGeom prst="rect">
            <a:avLst/>
          </a:prstGeom>
        </p:spPr>
        <p:txBody>
          <a:bodyPr wrap="square">
            <a:spAutoFit/>
          </a:bodyPr>
          <a:lstStyle/>
          <a:p>
            <a:pPr>
              <a:lnSpc>
                <a:spcPct val="150000"/>
              </a:lnSpc>
            </a:pPr>
            <a:r>
              <a:rPr lang="tr-TR" sz="1600" dirty="0">
                <a:ea typeface="Calibri" panose="020F0502020204030204" pitchFamily="34" charset="0"/>
                <a:cs typeface="Times New Roman" panose="02020603050405020304" pitchFamily="18" charset="0"/>
              </a:rPr>
              <a:t>1. Başarısız öğrencilerin bir kısmının parçalanmış, ilgisiz, ekonomik sosyal ve kültürel sıkıntılar çeken aile bireyleri olmaları, </a:t>
            </a:r>
            <a:br>
              <a:rPr lang="tr-TR" sz="1600" dirty="0">
                <a:ea typeface="Calibri" panose="020F0502020204030204" pitchFamily="34" charset="0"/>
                <a:cs typeface="Times New Roman" panose="02020603050405020304" pitchFamily="18" charset="0"/>
              </a:rPr>
            </a:br>
            <a:r>
              <a:rPr lang="tr-TR" sz="1600" dirty="0">
                <a:ea typeface="Calibri" panose="020F0502020204030204" pitchFamily="34" charset="0"/>
                <a:cs typeface="Times New Roman" panose="02020603050405020304" pitchFamily="18" charset="0"/>
              </a:rPr>
              <a:t>2. Öğrencilerin yaşadıkları ortamların onların fiziksel ve ruhsal gelişimlerine uygun ortamlar olmaması, </a:t>
            </a:r>
            <a:br>
              <a:rPr lang="tr-TR" sz="1600" dirty="0">
                <a:ea typeface="Calibri" panose="020F0502020204030204" pitchFamily="34" charset="0"/>
                <a:cs typeface="Times New Roman" panose="02020603050405020304" pitchFamily="18" charset="0"/>
              </a:rPr>
            </a:br>
            <a:r>
              <a:rPr lang="tr-TR" sz="1600" dirty="0">
                <a:ea typeface="Calibri" panose="020F0502020204030204" pitchFamily="34" charset="0"/>
                <a:cs typeface="Times New Roman" panose="02020603050405020304" pitchFamily="18" charset="0"/>
              </a:rPr>
              <a:t>3. Öğrencilerin olumsuz ve eksik davranışlarından dolayı aldıkları yaptırımların caydırıcı özelliğe sahip olmamaları, </a:t>
            </a:r>
            <a:br>
              <a:rPr lang="tr-TR" sz="1600" dirty="0">
                <a:ea typeface="Calibri" panose="020F0502020204030204" pitchFamily="34" charset="0"/>
                <a:cs typeface="Times New Roman" panose="02020603050405020304" pitchFamily="18" charset="0"/>
              </a:rPr>
            </a:br>
            <a:r>
              <a:rPr lang="tr-TR" sz="1600" dirty="0">
                <a:ea typeface="Calibri" panose="020F0502020204030204" pitchFamily="34" charset="0"/>
                <a:cs typeface="Times New Roman" panose="02020603050405020304" pitchFamily="18" charset="0"/>
              </a:rPr>
              <a:t>4. Öğrencilerin gelişim çağı özelliklerinin ebeveynler tarafından doğru tavırla karşılanmaması, aşırı duyarlık veya umursamazlıkla karşılanması, </a:t>
            </a:r>
            <a:br>
              <a:rPr lang="tr-TR" sz="1600" dirty="0">
                <a:ea typeface="Calibri" panose="020F0502020204030204" pitchFamily="34" charset="0"/>
                <a:cs typeface="Times New Roman" panose="02020603050405020304" pitchFamily="18" charset="0"/>
              </a:rPr>
            </a:br>
            <a:r>
              <a:rPr lang="tr-TR" sz="1600" dirty="0">
                <a:ea typeface="Calibri" panose="020F0502020204030204" pitchFamily="34" charset="0"/>
                <a:cs typeface="Times New Roman" panose="02020603050405020304" pitchFamily="18" charset="0"/>
              </a:rPr>
              <a:t>5. Öğrencilerin akademik çalışmalarının ev ortamında takip edilmemesi ve desteklenmemesi, </a:t>
            </a:r>
            <a:br>
              <a:rPr lang="tr-TR" sz="1600" dirty="0">
                <a:ea typeface="Calibri" panose="020F0502020204030204" pitchFamily="34" charset="0"/>
                <a:cs typeface="Times New Roman" panose="02020603050405020304" pitchFamily="18" charset="0"/>
              </a:rPr>
            </a:br>
            <a:r>
              <a:rPr lang="tr-TR" sz="1600" dirty="0">
                <a:ea typeface="Calibri" panose="020F0502020204030204" pitchFamily="34" charset="0"/>
                <a:cs typeface="Times New Roman" panose="02020603050405020304" pitchFamily="18" charset="0"/>
              </a:rPr>
              <a:t>6. Öğrencilerin okul dışında internet ve televizyon kullanımında bilinçli olmaması ve ailelerin bu konuda yeterince kısıtlama getirememesi, </a:t>
            </a:r>
            <a:br>
              <a:rPr lang="tr-TR" sz="1600" dirty="0">
                <a:ea typeface="Calibri" panose="020F0502020204030204" pitchFamily="34" charset="0"/>
                <a:cs typeface="Times New Roman" panose="02020603050405020304" pitchFamily="18" charset="0"/>
              </a:rPr>
            </a:br>
            <a:r>
              <a:rPr lang="tr-TR" sz="1600" dirty="0">
                <a:ea typeface="Calibri" panose="020F0502020204030204" pitchFamily="34" charset="0"/>
                <a:cs typeface="Times New Roman" panose="02020603050405020304" pitchFamily="18" charset="0"/>
              </a:rPr>
              <a:t>7. Özellikle II. Kademe öğrencilerinde ailelerin, çocuklarının büyüdüğünü düşünerek oyun, okul ve sosyal çalışmalarını yeterince takip etmemesi, </a:t>
            </a:r>
            <a:br>
              <a:rPr lang="tr-TR" sz="1600" dirty="0">
                <a:ea typeface="Calibri" panose="020F0502020204030204" pitchFamily="34" charset="0"/>
                <a:cs typeface="Times New Roman" panose="02020603050405020304" pitchFamily="18" charset="0"/>
              </a:rPr>
            </a:br>
            <a:r>
              <a:rPr lang="tr-TR" sz="1600" b="1" dirty="0"/>
              <a:t>8</a:t>
            </a:r>
            <a:r>
              <a:rPr lang="tr-TR" sz="1600" b="1" dirty="0" smtClean="0"/>
              <a:t>. </a:t>
            </a:r>
            <a:r>
              <a:rPr lang="tr-TR" sz="1600" b="1" dirty="0"/>
              <a:t>Bir kısım velilerin her şeyi okul ve öğretmenden bekliyor olmaları, </a:t>
            </a:r>
            <a:r>
              <a:rPr lang="tr-TR" sz="1600" dirty="0">
                <a:ea typeface="Calibri" panose="020F0502020204030204" pitchFamily="34" charset="0"/>
                <a:cs typeface="Times New Roman" panose="02020603050405020304" pitchFamily="18" charset="0"/>
              </a:rPr>
              <a:t/>
            </a:r>
            <a:br>
              <a:rPr lang="tr-TR" sz="1600" dirty="0">
                <a:ea typeface="Calibri" panose="020F0502020204030204" pitchFamily="34" charset="0"/>
                <a:cs typeface="Times New Roman" panose="02020603050405020304" pitchFamily="18" charset="0"/>
              </a:rPr>
            </a:br>
            <a:r>
              <a:rPr lang="tr-TR" sz="1600" dirty="0">
                <a:ea typeface="Calibri" panose="020F0502020204030204" pitchFamily="34" charset="0"/>
                <a:cs typeface="Times New Roman" panose="02020603050405020304" pitchFamily="18" charset="0"/>
              </a:rPr>
              <a:t>9. Sürekli öğretmen değişikliklerinin öğrenci üzerindeki olumsuz etkileri, </a:t>
            </a:r>
            <a:br>
              <a:rPr lang="tr-TR" sz="1600" dirty="0">
                <a:ea typeface="Calibri" panose="020F0502020204030204" pitchFamily="34" charset="0"/>
                <a:cs typeface="Times New Roman" panose="02020603050405020304" pitchFamily="18" charset="0"/>
              </a:rPr>
            </a:br>
            <a:r>
              <a:rPr lang="tr-TR" sz="1600" b="1" dirty="0">
                <a:ea typeface="Calibri" panose="020F0502020204030204" pitchFamily="34" charset="0"/>
                <a:cs typeface="Times New Roman" panose="02020603050405020304" pitchFamily="18" charset="0"/>
              </a:rPr>
              <a:t>10. Öğrencilerde gelecek ve başarıya dair hedeflerin olmaması,</a:t>
            </a:r>
            <a:r>
              <a:rPr lang="tr-TR" dirty="0">
                <a:latin typeface="Verdana" panose="020B0604030504040204" pitchFamily="34" charset="0"/>
                <a:ea typeface="Calibri" panose="020F0502020204030204" pitchFamily="34" charset="0"/>
                <a:cs typeface="Times New Roman" panose="02020603050405020304" pitchFamily="18" charset="0"/>
              </a:rPr>
              <a:t> </a:t>
            </a:r>
            <a:endParaRPr lang="tr-TR" dirty="0"/>
          </a:p>
        </p:txBody>
      </p:sp>
    </p:spTree>
    <p:extLst>
      <p:ext uri="{BB962C8B-B14F-4D97-AF65-F5344CB8AC3E}">
        <p14:creationId xmlns:p14="http://schemas.microsoft.com/office/powerpoint/2010/main" val="808392587"/>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p:nvPr>
        </p:nvSpPr>
        <p:spPr>
          <a:xfrm>
            <a:off x="1029649" y="696036"/>
            <a:ext cx="11285181" cy="6660108"/>
          </a:xfrm>
        </p:spPr>
        <p:txBody>
          <a:bodyPr>
            <a:noAutofit/>
          </a:bodyPr>
          <a:lstStyle/>
          <a:p>
            <a:pPr marL="0" indent="0">
              <a:buNone/>
            </a:pPr>
            <a:r>
              <a:rPr lang="tr-TR" dirty="0" smtClean="0">
                <a:solidFill>
                  <a:schemeClr val="tx1"/>
                </a:solidFill>
              </a:rPr>
              <a:t>11.</a:t>
            </a:r>
            <a:r>
              <a:rPr lang="tr-TR" dirty="0">
                <a:solidFill>
                  <a:schemeClr val="tx1"/>
                </a:solidFill>
              </a:rPr>
              <a:t> </a:t>
            </a:r>
            <a:r>
              <a:rPr lang="tr-TR" dirty="0" smtClean="0">
                <a:solidFill>
                  <a:schemeClr val="tx1"/>
                </a:solidFill>
              </a:rPr>
              <a:t> </a:t>
            </a:r>
            <a:r>
              <a:rPr lang="tr-TR" dirty="0">
                <a:solidFill>
                  <a:schemeClr val="tx1"/>
                </a:solidFill>
              </a:rPr>
              <a:t>Teknolojik gelişmelerin ve yeni öğretim yöntem-tekniklerinin her öğretmen tarafından yeterince kullanılamaması, </a:t>
            </a:r>
            <a:br>
              <a:rPr lang="tr-TR" dirty="0">
                <a:solidFill>
                  <a:schemeClr val="tx1"/>
                </a:solidFill>
              </a:rPr>
            </a:br>
            <a:r>
              <a:rPr lang="tr-TR" dirty="0">
                <a:solidFill>
                  <a:schemeClr val="tx1"/>
                </a:solidFill>
              </a:rPr>
              <a:t/>
            </a:r>
            <a:br>
              <a:rPr lang="tr-TR" dirty="0">
                <a:solidFill>
                  <a:schemeClr val="tx1"/>
                </a:solidFill>
              </a:rPr>
            </a:br>
            <a:r>
              <a:rPr lang="tr-TR" dirty="0">
                <a:solidFill>
                  <a:schemeClr val="tx1"/>
                </a:solidFill>
              </a:rPr>
              <a:t>12. Öğrencilerin ders çalışma metotlarını yeterince bilmemesi, </a:t>
            </a:r>
            <a:br>
              <a:rPr lang="tr-TR" dirty="0">
                <a:solidFill>
                  <a:schemeClr val="tx1"/>
                </a:solidFill>
              </a:rPr>
            </a:br>
            <a:r>
              <a:rPr lang="tr-TR" dirty="0">
                <a:solidFill>
                  <a:schemeClr val="tx1"/>
                </a:solidFill>
              </a:rPr>
              <a:t/>
            </a:r>
            <a:br>
              <a:rPr lang="tr-TR" dirty="0">
                <a:solidFill>
                  <a:schemeClr val="tx1"/>
                </a:solidFill>
              </a:rPr>
            </a:br>
            <a:r>
              <a:rPr lang="tr-TR" b="1" dirty="0">
                <a:solidFill>
                  <a:schemeClr val="tx1"/>
                </a:solidFill>
              </a:rPr>
              <a:t>13. Öğrencilerin karşılaştıkları problemlerle başa çıkabilme becerilerinin yetersiz oluşu, </a:t>
            </a:r>
            <a:br>
              <a:rPr lang="tr-TR" b="1" dirty="0">
                <a:solidFill>
                  <a:schemeClr val="tx1"/>
                </a:solidFill>
              </a:rPr>
            </a:br>
            <a:r>
              <a:rPr lang="tr-TR" dirty="0">
                <a:solidFill>
                  <a:schemeClr val="tx1"/>
                </a:solidFill>
              </a:rPr>
              <a:t/>
            </a:r>
            <a:br>
              <a:rPr lang="tr-TR" dirty="0">
                <a:solidFill>
                  <a:schemeClr val="tx1"/>
                </a:solidFill>
              </a:rPr>
            </a:br>
            <a:r>
              <a:rPr lang="tr-TR" dirty="0">
                <a:solidFill>
                  <a:schemeClr val="tx1"/>
                </a:solidFill>
              </a:rPr>
              <a:t>14. Düzenli ve planlı çalışma alışkanlığının öğrencilere yeteri oranda kazandırılamamış olması, </a:t>
            </a:r>
            <a:br>
              <a:rPr lang="tr-TR" dirty="0">
                <a:solidFill>
                  <a:schemeClr val="tx1"/>
                </a:solidFill>
              </a:rPr>
            </a:br>
            <a:r>
              <a:rPr lang="tr-TR" dirty="0">
                <a:solidFill>
                  <a:schemeClr val="tx1"/>
                </a:solidFill>
              </a:rPr>
              <a:t/>
            </a:r>
            <a:br>
              <a:rPr lang="tr-TR" dirty="0">
                <a:solidFill>
                  <a:schemeClr val="tx1"/>
                </a:solidFill>
              </a:rPr>
            </a:br>
            <a:r>
              <a:rPr lang="tr-TR" dirty="0">
                <a:solidFill>
                  <a:schemeClr val="tx1"/>
                </a:solidFill>
              </a:rPr>
              <a:t>15. Öğrencilerde beslenme ve uyku bozuklukları, </a:t>
            </a:r>
            <a:br>
              <a:rPr lang="tr-TR" dirty="0">
                <a:solidFill>
                  <a:schemeClr val="tx1"/>
                </a:solidFill>
              </a:rPr>
            </a:br>
            <a:r>
              <a:rPr lang="tr-TR" dirty="0">
                <a:solidFill>
                  <a:schemeClr val="tx1"/>
                </a:solidFill>
              </a:rPr>
              <a:t/>
            </a:r>
            <a:br>
              <a:rPr lang="tr-TR" dirty="0">
                <a:solidFill>
                  <a:schemeClr val="tx1"/>
                </a:solidFill>
              </a:rPr>
            </a:br>
            <a:r>
              <a:rPr lang="tr-TR" dirty="0">
                <a:solidFill>
                  <a:schemeClr val="tx1"/>
                </a:solidFill>
              </a:rPr>
              <a:t>16. Öğrencilerden bir kısmının başarının kendileri için değil aileleri için önemli olduğunu düşünmeleri, bu nedenle aileden sürekli ödül beklemeleri, </a:t>
            </a:r>
            <a:br>
              <a:rPr lang="tr-TR" dirty="0">
                <a:solidFill>
                  <a:schemeClr val="tx1"/>
                </a:solidFill>
              </a:rPr>
            </a:br>
            <a:r>
              <a:rPr lang="tr-TR" dirty="0">
                <a:solidFill>
                  <a:schemeClr val="tx1"/>
                </a:solidFill>
              </a:rPr>
              <a:t/>
            </a:r>
            <a:br>
              <a:rPr lang="tr-TR" dirty="0">
                <a:solidFill>
                  <a:schemeClr val="tx1"/>
                </a:solidFill>
              </a:rPr>
            </a:br>
            <a:r>
              <a:rPr lang="tr-TR" dirty="0">
                <a:solidFill>
                  <a:schemeClr val="tx1"/>
                </a:solidFill>
              </a:rPr>
              <a:t>17. Ailedeki iletişim sorunlarının çocuğun davranışlarını olumsuz etkilemesi, </a:t>
            </a:r>
            <a:br>
              <a:rPr lang="tr-TR" dirty="0">
                <a:solidFill>
                  <a:schemeClr val="tx1"/>
                </a:solidFill>
              </a:rPr>
            </a:br>
            <a:r>
              <a:rPr lang="tr-TR" dirty="0">
                <a:solidFill>
                  <a:schemeClr val="tx1"/>
                </a:solidFill>
              </a:rPr>
              <a:t/>
            </a:r>
            <a:br>
              <a:rPr lang="tr-TR" dirty="0">
                <a:solidFill>
                  <a:schemeClr val="tx1"/>
                </a:solidFill>
              </a:rPr>
            </a:br>
            <a:r>
              <a:rPr lang="tr-TR" dirty="0">
                <a:solidFill>
                  <a:schemeClr val="tx1"/>
                </a:solidFill>
              </a:rPr>
              <a:t>18. Velinin öğrenciye iyi model olamaması, çevrede ve ailede yüksek öğrenim görmüş birey sayısının azlığından kendilerine model olarak farklı kişileri seçmesi, </a:t>
            </a:r>
            <a:r>
              <a:rPr lang="tr-TR" dirty="0"/>
              <a:t/>
            </a:r>
            <a:br>
              <a:rPr lang="tr-TR" dirty="0"/>
            </a:br>
            <a:r>
              <a:rPr lang="tr-TR" dirty="0"/>
              <a:t/>
            </a:r>
            <a:br>
              <a:rPr lang="tr-TR" dirty="0"/>
            </a:br>
            <a:r>
              <a:rPr lang="tr-TR" dirty="0"/>
              <a:t/>
            </a:r>
            <a:br>
              <a:rPr lang="tr-TR" dirty="0"/>
            </a:br>
            <a:endParaRPr lang="tr-TR" dirty="0"/>
          </a:p>
        </p:txBody>
      </p:sp>
    </p:spTree>
    <p:extLst>
      <p:ext uri="{BB962C8B-B14F-4D97-AF65-F5344CB8AC3E}">
        <p14:creationId xmlns:p14="http://schemas.microsoft.com/office/powerpoint/2010/main" val="12621188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WordArt 2"/>
          <p:cNvSpPr>
            <a:spLocks noChangeArrowheads="1" noChangeShapeType="1" noTextEdit="1"/>
          </p:cNvSpPr>
          <p:nvPr/>
        </p:nvSpPr>
        <p:spPr bwMode="auto">
          <a:xfrm>
            <a:off x="2710657" y="394871"/>
            <a:ext cx="5761037" cy="503237"/>
          </a:xfrm>
          <a:prstGeom prst="rect">
            <a:avLst/>
          </a:prstGeom>
        </p:spPr>
        <p:txBody>
          <a:bodyPr wrap="none" fromWordArt="1">
            <a:prstTxWarp prst="textPlain">
              <a:avLst>
                <a:gd name="adj" fmla="val 50000"/>
              </a:avLst>
            </a:prstTxWarp>
          </a:bodyPr>
          <a:lstStyle/>
          <a:p>
            <a:pPr algn="ctr"/>
            <a:r>
              <a:rPr lang="tr-TR" sz="2800" kern="10" dirty="0">
                <a:ln w="19050">
                  <a:solidFill>
                    <a:srgbClr val="000080"/>
                  </a:solidFill>
                  <a:round/>
                  <a:headEnd/>
                  <a:tailEnd/>
                </a:ln>
                <a:solidFill>
                  <a:schemeClr val="accent1"/>
                </a:solidFill>
                <a:effectLst>
                  <a:outerShdw dist="35921" dir="2700000" algn="ctr" rotWithShape="0">
                    <a:srgbClr val="990000"/>
                  </a:outerShdw>
                </a:effectLst>
                <a:latin typeface="Impact" panose="020B0806030902050204" pitchFamily="34" charset="0"/>
              </a:rPr>
              <a:t>BAŞARILI OLMALARI İÇİN:</a:t>
            </a:r>
          </a:p>
        </p:txBody>
      </p:sp>
      <p:sp>
        <p:nvSpPr>
          <p:cNvPr id="246787" name="Rectangle 3"/>
          <p:cNvSpPr>
            <a:spLocks noChangeArrowheads="1"/>
          </p:cNvSpPr>
          <p:nvPr/>
        </p:nvSpPr>
        <p:spPr bwMode="auto">
          <a:xfrm>
            <a:off x="2424114" y="1125538"/>
            <a:ext cx="5957887"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b="1" i="1" dirty="0">
                <a:solidFill>
                  <a:srgbClr val="000000"/>
                </a:solidFill>
                <a:latin typeface="Verdana" panose="020B0604030504040204" pitchFamily="34" charset="0"/>
              </a:rPr>
              <a:t>Duyarlı Olun</a:t>
            </a:r>
          </a:p>
          <a:p>
            <a:endParaRPr lang="tr-TR" altLang="tr-TR" b="1" i="1" dirty="0">
              <a:solidFill>
                <a:srgbClr val="000000"/>
              </a:solidFill>
              <a:latin typeface="Verdana" panose="020B0604030504040204" pitchFamily="34" charset="0"/>
            </a:endParaRPr>
          </a:p>
          <a:p>
            <a:r>
              <a:rPr lang="tr-TR" altLang="tr-TR" b="1" i="1" dirty="0">
                <a:solidFill>
                  <a:srgbClr val="000000"/>
                </a:solidFill>
                <a:latin typeface="Verdana" panose="020B0604030504040204" pitchFamily="34" charset="0"/>
              </a:rPr>
              <a:t>Çaba Gösterin</a:t>
            </a:r>
          </a:p>
          <a:p>
            <a:endParaRPr lang="tr-TR" altLang="tr-TR" b="1" i="1" dirty="0">
              <a:solidFill>
                <a:srgbClr val="000000"/>
              </a:solidFill>
              <a:latin typeface="Verdana" panose="020B0604030504040204" pitchFamily="34" charset="0"/>
            </a:endParaRPr>
          </a:p>
          <a:p>
            <a:r>
              <a:rPr lang="tr-TR" altLang="tr-TR" b="1" i="1" dirty="0">
                <a:solidFill>
                  <a:srgbClr val="000000"/>
                </a:solidFill>
                <a:latin typeface="Verdana" panose="020B0604030504040204" pitchFamily="34" charset="0"/>
              </a:rPr>
              <a:t>Lütfen</a:t>
            </a:r>
          </a:p>
          <a:p>
            <a:r>
              <a:rPr lang="tr-TR" altLang="tr-TR" b="1" i="1" dirty="0">
                <a:solidFill>
                  <a:srgbClr val="000000"/>
                </a:solidFill>
                <a:latin typeface="Verdana" panose="020B0604030504040204" pitchFamily="34" charset="0"/>
              </a:rPr>
              <a:t>Fırsat Verin</a:t>
            </a:r>
          </a:p>
          <a:p>
            <a:endParaRPr lang="tr-TR" altLang="tr-TR" b="1" i="1" dirty="0">
              <a:solidFill>
                <a:srgbClr val="000000"/>
              </a:solidFill>
              <a:latin typeface="Verdana" panose="020B0604030504040204" pitchFamily="34" charset="0"/>
            </a:endParaRPr>
          </a:p>
          <a:p>
            <a:r>
              <a:rPr lang="tr-TR" altLang="tr-TR" b="1" i="1" dirty="0">
                <a:solidFill>
                  <a:srgbClr val="000000"/>
                </a:solidFill>
                <a:latin typeface="Verdana" panose="020B0604030504040204" pitchFamily="34" charset="0"/>
              </a:rPr>
              <a:t>Saygı Gösterin</a:t>
            </a:r>
          </a:p>
          <a:p>
            <a:endParaRPr lang="tr-TR" altLang="tr-TR" b="1" i="1" dirty="0">
              <a:solidFill>
                <a:srgbClr val="000000"/>
              </a:solidFill>
              <a:latin typeface="Verdana" panose="020B0604030504040204" pitchFamily="34" charset="0"/>
            </a:endParaRPr>
          </a:p>
          <a:p>
            <a:r>
              <a:rPr lang="tr-TR" altLang="tr-TR" b="1" i="1" dirty="0">
                <a:solidFill>
                  <a:srgbClr val="000000"/>
                </a:solidFill>
                <a:latin typeface="Verdana" panose="020B0604030504040204" pitchFamily="34" charset="0"/>
              </a:rPr>
              <a:t>Zaman Ayırın</a:t>
            </a:r>
          </a:p>
          <a:p>
            <a:endParaRPr lang="tr-TR" altLang="tr-TR" b="1" i="1" dirty="0">
              <a:solidFill>
                <a:srgbClr val="000000"/>
              </a:solidFill>
              <a:latin typeface="Verdana" panose="020B0604030504040204" pitchFamily="34" charset="0"/>
            </a:endParaRPr>
          </a:p>
          <a:p>
            <a:r>
              <a:rPr lang="tr-TR" altLang="tr-TR" b="1" i="1" dirty="0">
                <a:solidFill>
                  <a:srgbClr val="000000"/>
                </a:solidFill>
                <a:latin typeface="Verdana" panose="020B0604030504040204" pitchFamily="34" charset="0"/>
              </a:rPr>
              <a:t>İlgi Gösterin</a:t>
            </a:r>
          </a:p>
          <a:p>
            <a:endParaRPr lang="tr-TR" altLang="tr-TR" b="1" i="1" dirty="0">
              <a:solidFill>
                <a:srgbClr val="000000"/>
              </a:solidFill>
              <a:latin typeface="Verdana" panose="020B0604030504040204" pitchFamily="34" charset="0"/>
            </a:endParaRPr>
          </a:p>
          <a:p>
            <a:r>
              <a:rPr lang="tr-TR" altLang="tr-TR" b="1" i="1" dirty="0">
                <a:solidFill>
                  <a:srgbClr val="000000"/>
                </a:solidFill>
                <a:latin typeface="Verdana" panose="020B0604030504040204" pitchFamily="34" charset="0"/>
              </a:rPr>
              <a:t>Takdir Edin</a:t>
            </a:r>
          </a:p>
          <a:p>
            <a:endParaRPr lang="tr-TR" altLang="tr-TR" b="1" i="1" dirty="0">
              <a:solidFill>
                <a:srgbClr val="000000"/>
              </a:solidFill>
              <a:latin typeface="Verdana" panose="020B0604030504040204" pitchFamily="34" charset="0"/>
            </a:endParaRPr>
          </a:p>
          <a:p>
            <a:r>
              <a:rPr lang="tr-TR" altLang="tr-TR" b="1" i="1" dirty="0" err="1">
                <a:solidFill>
                  <a:srgbClr val="000000"/>
                </a:solidFill>
                <a:latin typeface="Verdana" panose="020B0604030504040204" pitchFamily="34" charset="0"/>
              </a:rPr>
              <a:t>Farkedin</a:t>
            </a:r>
            <a:endParaRPr lang="tr-TR" altLang="tr-TR" b="1" i="1" dirty="0">
              <a:solidFill>
                <a:srgbClr val="000000"/>
              </a:solidFill>
              <a:latin typeface="Verdana" panose="020B0604030504040204" pitchFamily="34" charset="0"/>
            </a:endParaRPr>
          </a:p>
          <a:p>
            <a:endParaRPr lang="tr-TR" altLang="tr-TR" b="1" i="1" dirty="0">
              <a:solidFill>
                <a:srgbClr val="000000"/>
              </a:solidFill>
              <a:latin typeface="Verdana" panose="020B0604030504040204" pitchFamily="34" charset="0"/>
            </a:endParaRPr>
          </a:p>
          <a:p>
            <a:r>
              <a:rPr lang="tr-TR" altLang="tr-TR" b="1" i="1" dirty="0" smtClean="0">
                <a:solidFill>
                  <a:srgbClr val="000000"/>
                </a:solidFill>
                <a:latin typeface="Verdana" panose="020B0604030504040204" pitchFamily="34" charset="0"/>
              </a:rPr>
              <a:t>Yüreklendirin</a:t>
            </a:r>
          </a:p>
          <a:p>
            <a:endParaRPr lang="tr-TR" altLang="tr-TR" b="1" i="1" dirty="0">
              <a:solidFill>
                <a:srgbClr val="000000"/>
              </a:solidFill>
              <a:latin typeface="Verdana" panose="020B0604030504040204" pitchFamily="34" charset="0"/>
            </a:endParaRPr>
          </a:p>
          <a:p>
            <a:r>
              <a:rPr lang="tr-TR" altLang="tr-TR" b="1" i="1" dirty="0" smtClean="0">
                <a:solidFill>
                  <a:srgbClr val="000000"/>
                </a:solidFill>
                <a:latin typeface="Verdana" panose="020B0604030504040204" pitchFamily="34" charset="0"/>
              </a:rPr>
              <a:t>İnanın</a:t>
            </a:r>
            <a:endParaRPr lang="tr-TR" altLang="tr-TR" b="1" i="1" dirty="0">
              <a:solidFill>
                <a:srgbClr val="000000"/>
              </a:solidFill>
              <a:latin typeface="Verdana" panose="020B0604030504040204" pitchFamily="34" charset="0"/>
            </a:endParaRPr>
          </a:p>
        </p:txBody>
      </p:sp>
      <p:sp>
        <p:nvSpPr>
          <p:cNvPr id="246788" name="Rectangle 4"/>
          <p:cNvSpPr>
            <a:spLocks noChangeArrowheads="1"/>
          </p:cNvSpPr>
          <p:nvPr/>
        </p:nvSpPr>
        <p:spPr bwMode="auto">
          <a:xfrm>
            <a:off x="5403057" y="1008565"/>
            <a:ext cx="3621063" cy="569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tr-TR" altLang="tr-TR" sz="1400" b="1" dirty="0">
                <a:solidFill>
                  <a:srgbClr val="FF0000"/>
                </a:solidFill>
                <a:latin typeface="Verdana" panose="020B0604030504040204" pitchFamily="34" charset="0"/>
              </a:rPr>
              <a:t>İhtiyaçlarıma. isteklerime ve korkularıma</a:t>
            </a:r>
          </a:p>
          <a:p>
            <a:pPr algn="just"/>
            <a:endParaRPr lang="tr-TR" altLang="tr-TR" sz="1400" b="1" dirty="0">
              <a:solidFill>
                <a:srgbClr val="FF0000"/>
              </a:solidFill>
              <a:latin typeface="Verdana" panose="020B0604030504040204" pitchFamily="34" charset="0"/>
            </a:endParaRPr>
          </a:p>
          <a:p>
            <a:pPr algn="just"/>
            <a:r>
              <a:rPr lang="tr-TR" altLang="tr-TR" sz="1400" b="1" dirty="0" smtClean="0">
                <a:solidFill>
                  <a:srgbClr val="FF0000"/>
                </a:solidFill>
                <a:latin typeface="Verdana" panose="020B0604030504040204" pitchFamily="34" charset="0"/>
              </a:rPr>
              <a:t>Benim </a:t>
            </a:r>
            <a:r>
              <a:rPr lang="tr-TR" altLang="tr-TR" sz="1400" b="1" dirty="0">
                <a:solidFill>
                  <a:srgbClr val="FF0000"/>
                </a:solidFill>
                <a:latin typeface="Verdana" panose="020B0604030504040204" pitchFamily="34" charset="0"/>
              </a:rPr>
              <a:t>farkıma varmak ve beni takdir etmek için</a:t>
            </a:r>
          </a:p>
          <a:p>
            <a:pPr algn="just"/>
            <a:endParaRPr lang="tr-TR" altLang="tr-TR" sz="1400" b="1" dirty="0">
              <a:solidFill>
                <a:srgbClr val="FF0000"/>
              </a:solidFill>
              <a:latin typeface="Verdana" panose="020B0604030504040204" pitchFamily="34" charset="0"/>
            </a:endParaRPr>
          </a:p>
          <a:p>
            <a:pPr algn="just"/>
            <a:r>
              <a:rPr lang="tr-TR" altLang="tr-TR" sz="1400" b="1" dirty="0" smtClean="0">
                <a:solidFill>
                  <a:srgbClr val="FF0000"/>
                </a:solidFill>
                <a:latin typeface="Verdana" panose="020B0604030504040204" pitchFamily="34" charset="0"/>
              </a:rPr>
              <a:t>Bana </a:t>
            </a:r>
            <a:r>
              <a:rPr lang="tr-TR" altLang="tr-TR" sz="1400" b="1" dirty="0">
                <a:solidFill>
                  <a:srgbClr val="FF0000"/>
                </a:solidFill>
                <a:latin typeface="Verdana" panose="020B0604030504040204" pitchFamily="34" charset="0"/>
              </a:rPr>
              <a:t>önemli olduğumu hissettirin</a:t>
            </a:r>
          </a:p>
          <a:p>
            <a:pPr algn="just"/>
            <a:endParaRPr lang="tr-TR" altLang="tr-TR" sz="1400" b="1" dirty="0">
              <a:solidFill>
                <a:srgbClr val="FF0000"/>
              </a:solidFill>
              <a:latin typeface="Verdana" panose="020B0604030504040204" pitchFamily="34" charset="0"/>
            </a:endParaRPr>
          </a:p>
          <a:p>
            <a:pPr algn="just"/>
            <a:r>
              <a:rPr lang="tr-TR" altLang="tr-TR" sz="1400" b="1" dirty="0">
                <a:solidFill>
                  <a:srgbClr val="FF0000"/>
                </a:solidFill>
                <a:latin typeface="Verdana" panose="020B0604030504040204" pitchFamily="34" charset="0"/>
              </a:rPr>
              <a:t>Başarmam için bana şans tanıyın</a:t>
            </a:r>
          </a:p>
          <a:p>
            <a:pPr algn="just"/>
            <a:endParaRPr lang="tr-TR" altLang="tr-TR" sz="1400" b="1" dirty="0">
              <a:solidFill>
                <a:srgbClr val="FF0000"/>
              </a:solidFill>
              <a:latin typeface="Verdana" panose="020B0604030504040204" pitchFamily="34" charset="0"/>
            </a:endParaRPr>
          </a:p>
          <a:p>
            <a:pPr algn="just"/>
            <a:r>
              <a:rPr lang="tr-TR" altLang="tr-TR" sz="1400" b="1" dirty="0">
                <a:solidFill>
                  <a:srgbClr val="FF0000"/>
                </a:solidFill>
                <a:latin typeface="Verdana" panose="020B0604030504040204" pitchFamily="34" charset="0"/>
              </a:rPr>
              <a:t>İnançlarıma ve Fikirlerime</a:t>
            </a:r>
          </a:p>
          <a:p>
            <a:pPr algn="just"/>
            <a:endParaRPr lang="tr-TR" altLang="tr-TR" sz="1400" b="1" dirty="0">
              <a:solidFill>
                <a:srgbClr val="FF0000"/>
              </a:solidFill>
              <a:latin typeface="Verdana" panose="020B0604030504040204" pitchFamily="34" charset="0"/>
            </a:endParaRPr>
          </a:p>
          <a:p>
            <a:pPr algn="just"/>
            <a:r>
              <a:rPr lang="tr-TR" altLang="tr-TR" sz="1400" b="1" dirty="0">
                <a:solidFill>
                  <a:srgbClr val="FF0000"/>
                </a:solidFill>
                <a:latin typeface="Verdana" panose="020B0604030504040204" pitchFamily="34" charset="0"/>
              </a:rPr>
              <a:t>Zamanınızı benimle paylaşın</a:t>
            </a:r>
          </a:p>
          <a:p>
            <a:pPr algn="just"/>
            <a:endParaRPr lang="tr-TR" altLang="tr-TR" sz="1400" b="1" dirty="0">
              <a:solidFill>
                <a:srgbClr val="FF0000"/>
              </a:solidFill>
              <a:latin typeface="Verdana" panose="020B0604030504040204" pitchFamily="34" charset="0"/>
            </a:endParaRPr>
          </a:p>
          <a:p>
            <a:pPr algn="just"/>
            <a:r>
              <a:rPr lang="tr-TR" altLang="tr-TR" sz="1400" b="1" dirty="0">
                <a:solidFill>
                  <a:srgbClr val="FF0000"/>
                </a:solidFill>
                <a:latin typeface="Verdana" panose="020B0604030504040204" pitchFamily="34" charset="0"/>
              </a:rPr>
              <a:t>Bana ilgi gösterin... Bir gülücükle...</a:t>
            </a:r>
          </a:p>
          <a:p>
            <a:pPr algn="just"/>
            <a:endParaRPr lang="tr-TR" altLang="tr-TR" sz="1400" b="1" dirty="0">
              <a:solidFill>
                <a:srgbClr val="FF0000"/>
              </a:solidFill>
              <a:latin typeface="Verdana" panose="020B0604030504040204" pitchFamily="34" charset="0"/>
            </a:endParaRPr>
          </a:p>
          <a:p>
            <a:pPr algn="just"/>
            <a:r>
              <a:rPr lang="tr-TR" altLang="tr-TR" sz="1400" b="1" dirty="0">
                <a:solidFill>
                  <a:srgbClr val="FF0000"/>
                </a:solidFill>
                <a:latin typeface="Verdana" panose="020B0604030504040204" pitchFamily="34" charset="0"/>
              </a:rPr>
              <a:t>Doğru yaptığım şeyler için beni övün</a:t>
            </a:r>
          </a:p>
          <a:p>
            <a:pPr algn="just"/>
            <a:endParaRPr lang="tr-TR" altLang="tr-TR" sz="1400" b="1" dirty="0">
              <a:solidFill>
                <a:srgbClr val="FF0000"/>
              </a:solidFill>
              <a:latin typeface="Verdana" panose="020B0604030504040204" pitchFamily="34" charset="0"/>
            </a:endParaRPr>
          </a:p>
          <a:p>
            <a:pPr algn="just"/>
            <a:r>
              <a:rPr lang="tr-TR" altLang="tr-TR" sz="1400" b="1" dirty="0">
                <a:solidFill>
                  <a:srgbClr val="FF0000"/>
                </a:solidFill>
                <a:latin typeface="Verdana" panose="020B0604030504040204" pitchFamily="34" charset="0"/>
              </a:rPr>
              <a:t>Ben özelim... Beni dinleyin...</a:t>
            </a:r>
          </a:p>
          <a:p>
            <a:pPr algn="just"/>
            <a:endParaRPr lang="tr-TR" altLang="tr-TR" sz="1400" b="1" dirty="0">
              <a:solidFill>
                <a:srgbClr val="FF0000"/>
              </a:solidFill>
              <a:latin typeface="Verdana" panose="020B0604030504040204" pitchFamily="34" charset="0"/>
            </a:endParaRPr>
          </a:p>
          <a:p>
            <a:pPr algn="just"/>
            <a:r>
              <a:rPr lang="tr-TR" altLang="tr-TR" sz="1400" b="1" dirty="0">
                <a:solidFill>
                  <a:srgbClr val="FF0000"/>
                </a:solidFill>
                <a:latin typeface="Verdana" panose="020B0604030504040204" pitchFamily="34" charset="0"/>
              </a:rPr>
              <a:t>Daha yükseği hedeflemem için beni cesaretlendirin</a:t>
            </a:r>
            <a:r>
              <a:rPr lang="tr-TR" altLang="tr-TR" sz="1400" b="1" dirty="0" smtClean="0">
                <a:solidFill>
                  <a:srgbClr val="FF0000"/>
                </a:solidFill>
                <a:latin typeface="Verdana" panose="020B0604030504040204" pitchFamily="34" charset="0"/>
              </a:rPr>
              <a:t>...</a:t>
            </a:r>
          </a:p>
          <a:p>
            <a:pPr algn="just"/>
            <a:endParaRPr lang="tr-TR" altLang="tr-TR" sz="1400" b="1" dirty="0">
              <a:solidFill>
                <a:srgbClr val="FF0000"/>
              </a:solidFill>
              <a:latin typeface="Verdana" panose="020B0604030504040204" pitchFamily="34" charset="0"/>
            </a:endParaRPr>
          </a:p>
          <a:p>
            <a:pPr algn="just"/>
            <a:r>
              <a:rPr lang="tr-TR" altLang="tr-TR" sz="1400" b="1" dirty="0" smtClean="0">
                <a:solidFill>
                  <a:srgbClr val="FF0000"/>
                </a:solidFill>
                <a:latin typeface="Verdana" panose="020B0604030504040204" pitchFamily="34" charset="0"/>
              </a:rPr>
              <a:t>Bende yapabilirim…</a:t>
            </a:r>
            <a:endParaRPr lang="tr-TR" altLang="tr-TR" sz="1400" b="1" dirty="0">
              <a:solidFill>
                <a:srgbClr val="FF0000"/>
              </a:solidFill>
              <a:latin typeface="Verdana" panose="020B0604030504040204" pitchFamily="34" charset="0"/>
            </a:endParaRPr>
          </a:p>
        </p:txBody>
      </p:sp>
    </p:spTree>
    <p:extLst>
      <p:ext uri="{BB962C8B-B14F-4D97-AF65-F5344CB8AC3E}">
        <p14:creationId xmlns:p14="http://schemas.microsoft.com/office/powerpoint/2010/main" val="366639235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46786"/>
                                        </p:tgtEl>
                                        <p:attrNameLst>
                                          <p:attrName>style.visibility</p:attrName>
                                        </p:attrNameLst>
                                      </p:cBhvr>
                                      <p:to>
                                        <p:strVal val="visible"/>
                                      </p:to>
                                    </p:set>
                                    <p:anim calcmode="lin" valueType="num">
                                      <p:cBhvr>
                                        <p:cTn id="7" dur="500" fill="hold"/>
                                        <p:tgtEl>
                                          <p:spTgt spid="246786"/>
                                        </p:tgtEl>
                                        <p:attrNameLst>
                                          <p:attrName>ppt_w</p:attrName>
                                        </p:attrNameLst>
                                      </p:cBhvr>
                                      <p:tavLst>
                                        <p:tav tm="0">
                                          <p:val>
                                            <p:fltVal val="0"/>
                                          </p:val>
                                        </p:tav>
                                        <p:tav tm="100000">
                                          <p:val>
                                            <p:strVal val="#ppt_w"/>
                                          </p:val>
                                        </p:tav>
                                      </p:tavLst>
                                    </p:anim>
                                    <p:anim calcmode="lin" valueType="num">
                                      <p:cBhvr>
                                        <p:cTn id="8" dur="500" fill="hold"/>
                                        <p:tgtEl>
                                          <p:spTgt spid="24678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786"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1992313" y="333375"/>
            <a:ext cx="8229600" cy="5792788"/>
          </a:xfrm>
        </p:spPr>
        <p:txBody>
          <a:bodyPr/>
          <a:lstStyle/>
          <a:p>
            <a:pPr algn="ctr">
              <a:buFontTx/>
              <a:buNone/>
            </a:pPr>
            <a:r>
              <a:rPr lang="tr-TR" altLang="tr-TR" dirty="0">
                <a:solidFill>
                  <a:srgbClr val="00B0F0"/>
                </a:solidFill>
                <a:latin typeface="Arial Rounded MT Bold" panose="020F0704030504030204" pitchFamily="34" charset="0"/>
              </a:rPr>
              <a:t>     </a:t>
            </a:r>
            <a:r>
              <a:rPr lang="tr-TR" altLang="tr-TR" sz="2800" b="1" dirty="0">
                <a:solidFill>
                  <a:srgbClr val="00B0F0"/>
                </a:solidFill>
                <a:latin typeface="Arial Rounded MT Bold" panose="020F0704030504030204" pitchFamily="34" charset="0"/>
              </a:rPr>
              <a:t>Bir insan kendisine cesaret verildiğini hissettiğinde , olanaksız şeylere bile katlanabilir ve inanılmaz güçlükleri yenebilir.</a:t>
            </a:r>
            <a:r>
              <a:rPr lang="tr-TR" altLang="tr-TR" b="1" dirty="0">
                <a:solidFill>
                  <a:srgbClr val="281606"/>
                </a:solidFill>
                <a:latin typeface="Lucida Sans Unicode" panose="020B0602030504020204" pitchFamily="34" charset="0"/>
              </a:rPr>
              <a:t/>
            </a:r>
            <a:br>
              <a:rPr lang="tr-TR" altLang="tr-TR" b="1" dirty="0">
                <a:solidFill>
                  <a:srgbClr val="281606"/>
                </a:solidFill>
                <a:latin typeface="Lucida Sans Unicode" panose="020B0602030504020204" pitchFamily="34" charset="0"/>
              </a:rPr>
            </a:br>
            <a:endParaRPr lang="tr-TR" altLang="tr-TR" dirty="0"/>
          </a:p>
          <a:p>
            <a:pPr>
              <a:buFontTx/>
              <a:buNone/>
            </a:pPr>
            <a:endParaRPr lang="tr-TR" altLang="tr-TR" dirty="0"/>
          </a:p>
          <a:p>
            <a:pPr>
              <a:buFontTx/>
              <a:buNone/>
            </a:pPr>
            <a:r>
              <a:rPr lang="tr-TR" altLang="tr-TR" sz="4000" dirty="0">
                <a:latin typeface="Arial" panose="020B0604020202020204" pitchFamily="34" charset="0"/>
              </a:rPr>
              <a:t>    </a:t>
            </a:r>
          </a:p>
          <a:p>
            <a:pPr>
              <a:buFontTx/>
              <a:buNone/>
            </a:pPr>
            <a:endParaRPr lang="tr-TR" altLang="tr-TR" sz="4000" dirty="0">
              <a:latin typeface="Arial" panose="020B0604020202020204" pitchFamily="34" charset="0"/>
            </a:endParaRPr>
          </a:p>
          <a:p>
            <a:pPr>
              <a:buFontTx/>
              <a:buNone/>
            </a:pPr>
            <a:endParaRPr lang="tr-TR" altLang="tr-TR" sz="4000" dirty="0">
              <a:latin typeface="Arial" panose="020B0604020202020204" pitchFamily="34" charset="0"/>
            </a:endParaRP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8932" y="1897071"/>
            <a:ext cx="7096361" cy="4456744"/>
          </a:xfrm>
          <a:prstGeom prst="rect">
            <a:avLst/>
          </a:prstGeom>
          <a:ln>
            <a:noFill/>
          </a:ln>
          <a:effectLst>
            <a:softEdge rad="112500"/>
          </a:effectLst>
        </p:spPr>
      </p:pic>
    </p:spTree>
    <p:extLst>
      <p:ext uri="{BB962C8B-B14F-4D97-AF65-F5344CB8AC3E}">
        <p14:creationId xmlns:p14="http://schemas.microsoft.com/office/powerpoint/2010/main" val="1414652298"/>
      </p:ext>
    </p:extLst>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wipe(left)">
                                      <p:cBhvr>
                                        <p:cTn id="7" dur="500"/>
                                        <p:tgtEl>
                                          <p:spTgt spid="184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435">
                                            <p:txEl>
                                              <p:pRg st="2" end="2"/>
                                            </p:txEl>
                                          </p:spTgt>
                                        </p:tgtEl>
                                        <p:attrNameLst>
                                          <p:attrName>style.visibility</p:attrName>
                                        </p:attrNameLst>
                                      </p:cBhvr>
                                      <p:to>
                                        <p:strVal val="visible"/>
                                      </p:to>
                                    </p:set>
                                    <p:animEffect transition="in" filter="wipe(left)">
                                      <p:cBhvr>
                                        <p:cTn id="12" dur="5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tx1"/>
                </a:solidFill>
              </a:rPr>
              <a:t>Projeler</a:t>
            </a:r>
            <a:endParaRPr lang="tr-TR" b="1" dirty="0">
              <a:solidFill>
                <a:schemeClr val="tx1"/>
              </a:solidFill>
            </a:endParaRPr>
          </a:p>
        </p:txBody>
      </p:sp>
      <p:sp>
        <p:nvSpPr>
          <p:cNvPr id="3" name="İçerik Yer Tutucusu 2"/>
          <p:cNvSpPr>
            <a:spLocks noGrp="1"/>
          </p:cNvSpPr>
          <p:nvPr>
            <p:ph idx="1"/>
          </p:nvPr>
        </p:nvSpPr>
        <p:spPr>
          <a:xfrm>
            <a:off x="2589212" y="2160896"/>
            <a:ext cx="8915400" cy="3777622"/>
          </a:xfrm>
        </p:spPr>
        <p:txBody>
          <a:bodyPr/>
          <a:lstStyle/>
          <a:p>
            <a:pPr algn="just"/>
            <a:r>
              <a:rPr lang="tr-TR" dirty="0" smtClean="0">
                <a:solidFill>
                  <a:schemeClr val="tx1"/>
                </a:solidFill>
              </a:rPr>
              <a:t>Erzincan Başarıyı Artırma Projesi</a:t>
            </a:r>
          </a:p>
          <a:p>
            <a:pPr algn="just"/>
            <a:r>
              <a:rPr lang="tr-TR" dirty="0" smtClean="0">
                <a:solidFill>
                  <a:schemeClr val="tx1"/>
                </a:solidFill>
              </a:rPr>
              <a:t>Bursa </a:t>
            </a:r>
            <a:r>
              <a:rPr lang="tr-TR" dirty="0">
                <a:solidFill>
                  <a:schemeClr val="tx1"/>
                </a:solidFill>
              </a:rPr>
              <a:t>Başarıyı Artırma </a:t>
            </a:r>
            <a:r>
              <a:rPr lang="tr-TR" dirty="0" smtClean="0">
                <a:solidFill>
                  <a:schemeClr val="tx1"/>
                </a:solidFill>
              </a:rPr>
              <a:t>Projesi</a:t>
            </a:r>
          </a:p>
          <a:p>
            <a:pPr algn="just"/>
            <a:r>
              <a:rPr lang="tr-TR" dirty="0" smtClean="0">
                <a:solidFill>
                  <a:schemeClr val="tx1"/>
                </a:solidFill>
              </a:rPr>
              <a:t>Denizli Başarıyı İzleme ve geliştirme</a:t>
            </a:r>
          </a:p>
          <a:p>
            <a:pPr algn="just"/>
            <a:r>
              <a:rPr lang="tr-TR" dirty="0" smtClean="0">
                <a:solidFill>
                  <a:schemeClr val="tx1"/>
                </a:solidFill>
              </a:rPr>
              <a:t>Her Çocuk Başarır </a:t>
            </a:r>
          </a:p>
          <a:p>
            <a:pPr algn="just"/>
            <a:r>
              <a:rPr lang="tr-TR" dirty="0" smtClean="0">
                <a:solidFill>
                  <a:schemeClr val="tx1"/>
                </a:solidFill>
              </a:rPr>
              <a:t>Atatürk Eğitim Kurumları Akademik Başarıyı Artırma Projesi</a:t>
            </a:r>
          </a:p>
          <a:p>
            <a:pPr marL="0" indent="0">
              <a:buNone/>
            </a:pPr>
            <a:endParaRPr lang="tr-TR" dirty="0"/>
          </a:p>
        </p:txBody>
      </p:sp>
    </p:spTree>
    <p:extLst>
      <p:ext uri="{BB962C8B-B14F-4D97-AF65-F5344CB8AC3E}">
        <p14:creationId xmlns:p14="http://schemas.microsoft.com/office/powerpoint/2010/main" val="38856025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91926" y="1104446"/>
            <a:ext cx="11400074" cy="2918279"/>
          </a:xfrm>
        </p:spPr>
        <p:txBody>
          <a:bodyPr/>
          <a:lstStyle/>
          <a:p>
            <a:r>
              <a:rPr lang="tr-TR" sz="7200" b="1" dirty="0" smtClean="0">
                <a:solidFill>
                  <a:schemeClr val="accent1"/>
                </a:solidFill>
              </a:rPr>
              <a:t>Başarı hedefe ulaşmaktır.</a:t>
            </a:r>
            <a:endParaRPr lang="tr-TR" sz="7200" b="1" dirty="0">
              <a:solidFill>
                <a:schemeClr val="accent1"/>
              </a:solidFill>
            </a:endParaRP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08580" y="3001456"/>
            <a:ext cx="8859837" cy="2839691"/>
          </a:xfrm>
        </p:spPr>
      </p:pic>
    </p:spTree>
    <p:extLst>
      <p:ext uri="{BB962C8B-B14F-4D97-AF65-F5344CB8AC3E}">
        <p14:creationId xmlns:p14="http://schemas.microsoft.com/office/powerpoint/2010/main" val="10514335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2381948" y="1220479"/>
            <a:ext cx="9297434" cy="3974975"/>
          </a:xfrm>
        </p:spPr>
        <p:txBody>
          <a:bodyPr/>
          <a:lstStyle/>
          <a:p>
            <a:pPr algn="just">
              <a:lnSpc>
                <a:spcPct val="90000"/>
              </a:lnSpc>
              <a:buFontTx/>
              <a:buNone/>
            </a:pPr>
            <a:r>
              <a:rPr lang="tr-TR" altLang="tr-TR" sz="2800" dirty="0" smtClean="0">
                <a:solidFill>
                  <a:srgbClr val="000000"/>
                </a:solidFill>
                <a:latin typeface="Chaparral Pro Light" panose="02060403030505090203" pitchFamily="18" charset="-94"/>
              </a:rPr>
              <a:t>    Yıllar </a:t>
            </a:r>
            <a:r>
              <a:rPr lang="tr-TR" altLang="tr-TR" sz="2800" dirty="0">
                <a:solidFill>
                  <a:srgbClr val="000000"/>
                </a:solidFill>
                <a:latin typeface="Chaparral Pro Light" panose="02060403030505090203" pitchFamily="18" charset="-94"/>
              </a:rPr>
              <a:t>önce insanların acıya </a:t>
            </a:r>
            <a:r>
              <a:rPr lang="tr-TR" altLang="tr-TR" sz="2800" dirty="0" smtClean="0">
                <a:solidFill>
                  <a:srgbClr val="000000"/>
                </a:solidFill>
                <a:latin typeface="Chaparral Pro Light" panose="02060403030505090203" pitchFamily="18" charset="-94"/>
              </a:rPr>
              <a:t>dayanıklılığını ölçmeyi </a:t>
            </a:r>
            <a:r>
              <a:rPr lang="tr-TR" altLang="tr-TR" sz="2800" dirty="0">
                <a:solidFill>
                  <a:srgbClr val="000000"/>
                </a:solidFill>
                <a:latin typeface="Chaparral Pro Light" panose="02060403030505090203" pitchFamily="18" charset="-94"/>
              </a:rPr>
              <a:t>amaçlayan bir deney </a:t>
            </a:r>
            <a:r>
              <a:rPr lang="tr-TR" altLang="tr-TR" sz="2800" dirty="0" smtClean="0">
                <a:solidFill>
                  <a:srgbClr val="000000"/>
                </a:solidFill>
                <a:latin typeface="Chaparral Pro Light" panose="02060403030505090203" pitchFamily="18" charset="-94"/>
              </a:rPr>
              <a:t>yapılmış.</a:t>
            </a:r>
            <a:r>
              <a:rPr lang="tr-TR" altLang="tr-TR" sz="2800" dirty="0">
                <a:solidFill>
                  <a:srgbClr val="000000"/>
                </a:solidFill>
                <a:latin typeface="Chaparral Pro Light" panose="02060403030505090203" pitchFamily="18" charset="-94"/>
              </a:rPr>
              <a:t> </a:t>
            </a:r>
            <a:r>
              <a:rPr lang="tr-TR" altLang="tr-TR" sz="2800" dirty="0" smtClean="0">
                <a:solidFill>
                  <a:srgbClr val="000000"/>
                </a:solidFill>
                <a:latin typeface="Chaparral Pro Light" panose="02060403030505090203" pitchFamily="18" charset="-94"/>
              </a:rPr>
              <a:t>Psikologlar </a:t>
            </a:r>
            <a:r>
              <a:rPr lang="tr-TR" altLang="tr-TR" sz="2800" dirty="0">
                <a:solidFill>
                  <a:srgbClr val="000000"/>
                </a:solidFill>
                <a:latin typeface="Chaparral Pro Light" panose="02060403030505090203" pitchFamily="18" charset="-94"/>
              </a:rPr>
              <a:t>bir insanın içi buz dolu bir kovaya ayaklarını çıplak olarak sokmalarını istemişler ve ne kadar dayanabildiklerini </a:t>
            </a:r>
            <a:r>
              <a:rPr lang="tr-TR" altLang="tr-TR" sz="2800" dirty="0" smtClean="0">
                <a:solidFill>
                  <a:srgbClr val="000000"/>
                </a:solidFill>
                <a:latin typeface="Chaparral Pro Light" panose="02060403030505090203" pitchFamily="18" charset="-94"/>
              </a:rPr>
              <a:t>ölçmüşler. Sadece </a:t>
            </a:r>
            <a:r>
              <a:rPr lang="tr-TR" altLang="tr-TR" sz="2800" dirty="0">
                <a:solidFill>
                  <a:srgbClr val="000000"/>
                </a:solidFill>
                <a:latin typeface="Chaparral Pro Light" panose="02060403030505090203" pitchFamily="18" charset="-94"/>
              </a:rPr>
              <a:t>bir faktörün bazı insanların diğerlerinden iki kat daha fazla dayanabilmelerini sağladığını görmüşler. Bu faktörün ne olduğunu biliyor musunuz.? </a:t>
            </a:r>
            <a:r>
              <a:rPr lang="tr-TR" altLang="tr-TR" sz="2400" b="1" dirty="0">
                <a:solidFill>
                  <a:srgbClr val="000000"/>
                </a:solidFill>
                <a:latin typeface="Chaparral Pro Light" panose="02060403030505090203" pitchFamily="18" charset="-94"/>
              </a:rPr>
              <a:t>CESARET</a:t>
            </a:r>
            <a:r>
              <a:rPr lang="tr-TR" altLang="tr-TR" sz="2800" dirty="0">
                <a:solidFill>
                  <a:srgbClr val="000000"/>
                </a:solidFill>
                <a:latin typeface="Chaparral Pro Light" panose="02060403030505090203" pitchFamily="18" charset="-94"/>
              </a:rPr>
              <a:t>. Yanında kendine cesaret veren biri olan denekler, diğerlerine oranla acıya daha fazla katlanmışlar.</a:t>
            </a:r>
            <a:r>
              <a:rPr lang="tr-TR" altLang="tr-TR" dirty="0">
                <a:solidFill>
                  <a:srgbClr val="000000"/>
                </a:solidFill>
                <a:latin typeface="Chaparral Pro Light" panose="02060403030505090203" pitchFamily="18" charset="-94"/>
              </a:rPr>
              <a:t> </a:t>
            </a:r>
          </a:p>
        </p:txBody>
      </p:sp>
    </p:spTree>
    <p:extLst>
      <p:ext uri="{BB962C8B-B14F-4D97-AF65-F5344CB8AC3E}">
        <p14:creationId xmlns:p14="http://schemas.microsoft.com/office/powerpoint/2010/main" val="2986663243"/>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chemeClr val="accent1"/>
                </a:solidFill>
              </a:rPr>
              <a:t>EMPATİ VE ÖĞRENCİLERİ ANLAMAK</a:t>
            </a:r>
          </a:p>
        </p:txBody>
      </p:sp>
      <p:sp>
        <p:nvSpPr>
          <p:cNvPr id="3" name="İçerik Yer Tutucusu 2"/>
          <p:cNvSpPr>
            <a:spLocks noGrp="1"/>
          </p:cNvSpPr>
          <p:nvPr>
            <p:ph idx="1"/>
          </p:nvPr>
        </p:nvSpPr>
        <p:spPr>
          <a:xfrm>
            <a:off x="2592925" y="1905000"/>
            <a:ext cx="8915400" cy="3777622"/>
          </a:xfrm>
        </p:spPr>
        <p:txBody>
          <a:bodyPr/>
          <a:lstStyle/>
          <a:p>
            <a:pPr marL="0" indent="0">
              <a:buNone/>
            </a:pPr>
            <a:r>
              <a:rPr lang="tr-TR" sz="2800" b="1" dirty="0" smtClean="0">
                <a:solidFill>
                  <a:schemeClr val="tx2"/>
                </a:solidFill>
              </a:rPr>
              <a:t>Neler Değişti?</a:t>
            </a:r>
          </a:p>
          <a:p>
            <a:pPr algn="just"/>
            <a:r>
              <a:rPr lang="tr-TR" sz="2200" dirty="0" smtClean="0">
                <a:solidFill>
                  <a:schemeClr val="tx1"/>
                </a:solidFill>
              </a:rPr>
              <a:t>Ailelerin tutumu</a:t>
            </a:r>
          </a:p>
          <a:p>
            <a:pPr algn="just"/>
            <a:r>
              <a:rPr lang="tr-TR" sz="2200" dirty="0" smtClean="0">
                <a:solidFill>
                  <a:schemeClr val="tx1"/>
                </a:solidFill>
              </a:rPr>
              <a:t>Okul disiplin anlayışı</a:t>
            </a:r>
          </a:p>
          <a:p>
            <a:pPr algn="just"/>
            <a:r>
              <a:rPr lang="tr-TR" sz="2200" dirty="0" smtClean="0">
                <a:solidFill>
                  <a:schemeClr val="tx1"/>
                </a:solidFill>
              </a:rPr>
              <a:t>Teknoloji </a:t>
            </a:r>
          </a:p>
          <a:p>
            <a:pPr algn="just"/>
            <a:r>
              <a:rPr lang="tr-TR" sz="2200" dirty="0" smtClean="0">
                <a:solidFill>
                  <a:schemeClr val="tx1"/>
                </a:solidFill>
              </a:rPr>
              <a:t>Değerler</a:t>
            </a:r>
          </a:p>
          <a:p>
            <a:pPr algn="just"/>
            <a:r>
              <a:rPr lang="tr-TR" sz="2200" dirty="0" smtClean="0">
                <a:solidFill>
                  <a:schemeClr val="tx1"/>
                </a:solidFill>
              </a:rPr>
              <a:t>Eğitim yaklaşımları vb..</a:t>
            </a:r>
            <a:endParaRPr lang="tr-TR" sz="2200" dirty="0">
              <a:solidFill>
                <a:schemeClr val="tx1"/>
              </a:solidFill>
            </a:endParaRPr>
          </a:p>
        </p:txBody>
      </p:sp>
    </p:spTree>
    <p:extLst>
      <p:ext uri="{BB962C8B-B14F-4D97-AF65-F5344CB8AC3E}">
        <p14:creationId xmlns:p14="http://schemas.microsoft.com/office/powerpoint/2010/main" val="28283248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çerik Yer Tutucusu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44028" y="887105"/>
            <a:ext cx="9203696" cy="5324996"/>
          </a:xfrm>
          <a:prstGeom prst="rect">
            <a:avLst/>
          </a:prstGeom>
          <a:ln>
            <a:noFill/>
          </a:ln>
          <a:effectLst>
            <a:softEdge rad="112500"/>
          </a:effectLst>
        </p:spPr>
      </p:pic>
    </p:spTree>
    <p:extLst>
      <p:ext uri="{BB962C8B-B14F-4D97-AF65-F5344CB8AC3E}">
        <p14:creationId xmlns:p14="http://schemas.microsoft.com/office/powerpoint/2010/main" val="32609524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4" y="296564"/>
            <a:ext cx="8911687" cy="1280890"/>
          </a:xfrm>
        </p:spPr>
        <p:txBody>
          <a:bodyPr/>
          <a:lstStyle/>
          <a:p>
            <a:r>
              <a:rPr lang="tr-TR" b="1" dirty="0" smtClean="0">
                <a:solidFill>
                  <a:schemeClr val="accent1"/>
                </a:solidFill>
              </a:rPr>
              <a:t>Öğrenciler ne ister?</a:t>
            </a:r>
            <a:endParaRPr lang="tr-TR" b="1" dirty="0">
              <a:solidFill>
                <a:schemeClr val="accent1"/>
              </a:solidFill>
            </a:endParaRPr>
          </a:p>
        </p:txBody>
      </p:sp>
      <p:sp>
        <p:nvSpPr>
          <p:cNvPr id="4" name="Rectangle 2"/>
          <p:cNvSpPr>
            <a:spLocks noChangeArrowheads="1"/>
          </p:cNvSpPr>
          <p:nvPr/>
        </p:nvSpPr>
        <p:spPr bwMode="auto">
          <a:xfrm>
            <a:off x="2674812" y="-66973"/>
            <a:ext cx="8693774" cy="69249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88963" algn="l"/>
              </a:tabLst>
              <a:defRPr>
                <a:solidFill>
                  <a:schemeClr val="tx1"/>
                </a:solidFill>
                <a:latin typeface="Arial" panose="020B0604020202020204" pitchFamily="34" charset="0"/>
              </a:defRPr>
            </a:lvl1pPr>
            <a:lvl2pPr eaLnBrk="0" fontAlgn="base" hangingPunct="0">
              <a:spcBef>
                <a:spcPct val="0"/>
              </a:spcBef>
              <a:spcAft>
                <a:spcPct val="0"/>
              </a:spcAft>
              <a:tabLst>
                <a:tab pos="588963" algn="l"/>
              </a:tabLst>
              <a:defRPr>
                <a:solidFill>
                  <a:schemeClr val="tx1"/>
                </a:solidFill>
                <a:latin typeface="Arial" panose="020B0604020202020204" pitchFamily="34" charset="0"/>
              </a:defRPr>
            </a:lvl2pPr>
            <a:lvl3pPr eaLnBrk="0" fontAlgn="base" hangingPunct="0">
              <a:spcBef>
                <a:spcPct val="0"/>
              </a:spcBef>
              <a:spcAft>
                <a:spcPct val="0"/>
              </a:spcAft>
              <a:tabLst>
                <a:tab pos="588963" algn="l"/>
              </a:tabLst>
              <a:defRPr>
                <a:solidFill>
                  <a:schemeClr val="tx1"/>
                </a:solidFill>
                <a:latin typeface="Arial" panose="020B0604020202020204" pitchFamily="34" charset="0"/>
              </a:defRPr>
            </a:lvl3pPr>
            <a:lvl4pPr eaLnBrk="0" fontAlgn="base" hangingPunct="0">
              <a:spcBef>
                <a:spcPct val="0"/>
              </a:spcBef>
              <a:spcAft>
                <a:spcPct val="0"/>
              </a:spcAft>
              <a:tabLst>
                <a:tab pos="588963" algn="l"/>
              </a:tabLst>
              <a:defRPr>
                <a:solidFill>
                  <a:schemeClr val="tx1"/>
                </a:solidFill>
                <a:latin typeface="Arial" panose="020B0604020202020204" pitchFamily="34" charset="0"/>
              </a:defRPr>
            </a:lvl4pPr>
            <a:lvl5pPr eaLnBrk="0" fontAlgn="base" hangingPunct="0">
              <a:spcBef>
                <a:spcPct val="0"/>
              </a:spcBef>
              <a:spcAft>
                <a:spcPct val="0"/>
              </a:spcAft>
              <a:tabLst>
                <a:tab pos="588963" algn="l"/>
              </a:tabLst>
              <a:defRPr>
                <a:solidFill>
                  <a:schemeClr val="tx1"/>
                </a:solidFill>
                <a:latin typeface="Arial" panose="020B0604020202020204" pitchFamily="34" charset="0"/>
              </a:defRPr>
            </a:lvl5pPr>
            <a:lvl6pPr eaLnBrk="0" fontAlgn="base" hangingPunct="0">
              <a:spcBef>
                <a:spcPct val="0"/>
              </a:spcBef>
              <a:spcAft>
                <a:spcPct val="0"/>
              </a:spcAft>
              <a:tabLst>
                <a:tab pos="588963" algn="l"/>
              </a:tabLst>
              <a:defRPr>
                <a:solidFill>
                  <a:schemeClr val="tx1"/>
                </a:solidFill>
                <a:latin typeface="Arial" panose="020B0604020202020204" pitchFamily="34" charset="0"/>
              </a:defRPr>
            </a:lvl6pPr>
            <a:lvl7pPr eaLnBrk="0" fontAlgn="base" hangingPunct="0">
              <a:spcBef>
                <a:spcPct val="0"/>
              </a:spcBef>
              <a:spcAft>
                <a:spcPct val="0"/>
              </a:spcAft>
              <a:tabLst>
                <a:tab pos="588963" algn="l"/>
              </a:tabLst>
              <a:defRPr>
                <a:solidFill>
                  <a:schemeClr val="tx1"/>
                </a:solidFill>
                <a:latin typeface="Arial" panose="020B0604020202020204" pitchFamily="34" charset="0"/>
              </a:defRPr>
            </a:lvl7pPr>
            <a:lvl8pPr eaLnBrk="0" fontAlgn="base" hangingPunct="0">
              <a:spcBef>
                <a:spcPct val="0"/>
              </a:spcBef>
              <a:spcAft>
                <a:spcPct val="0"/>
              </a:spcAft>
              <a:tabLst>
                <a:tab pos="588963" algn="l"/>
              </a:tabLst>
              <a:defRPr>
                <a:solidFill>
                  <a:schemeClr val="tx1"/>
                </a:solidFill>
                <a:latin typeface="Arial" panose="020B0604020202020204" pitchFamily="34" charset="0"/>
              </a:defRPr>
            </a:lvl8pPr>
            <a:lvl9pPr eaLnBrk="0" fontAlgn="base" hangingPunct="0">
              <a:spcBef>
                <a:spcPct val="0"/>
              </a:spcBef>
              <a:spcAft>
                <a:spcPct val="0"/>
              </a:spcAft>
              <a:tabLst>
                <a:tab pos="588963"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88963" algn="l"/>
              </a:tabLst>
            </a:pPr>
            <a:r>
              <a:rPr kumimoji="0" lang="tr-TR" altLang="tr-TR" sz="1600" b="1" i="0" u="sng" strike="noStrike" cap="none" normalizeH="0" baseline="0" dirty="0" smtClean="0">
                <a:ln>
                  <a:noFill/>
                </a:ln>
                <a:solidFill>
                  <a:schemeClr val="tx1"/>
                </a:solidFill>
                <a:effectLst/>
                <a:latin typeface="+mn-lt"/>
              </a:rPr>
              <a:t> </a:t>
            </a:r>
            <a:endParaRPr lang="tr-TR" altLang="tr-TR" sz="1600" b="1" dirty="0">
              <a:solidFill>
                <a:schemeClr val="tx2"/>
              </a:solidFill>
              <a:latin typeface="+mn-lt"/>
            </a:endParaRPr>
          </a:p>
          <a:p>
            <a:pPr marL="0" marR="0" lvl="0" indent="0" algn="l" defTabSz="914400" rtl="0" eaLnBrk="0" fontAlgn="base" latinLnBrk="0" hangingPunct="0">
              <a:lnSpc>
                <a:spcPct val="100000"/>
              </a:lnSpc>
              <a:spcBef>
                <a:spcPct val="0"/>
              </a:spcBef>
              <a:spcAft>
                <a:spcPct val="0"/>
              </a:spcAft>
              <a:buClrTx/>
              <a:buSzTx/>
              <a:buFontTx/>
              <a:buNone/>
              <a:tabLst>
                <a:tab pos="588963" algn="l"/>
              </a:tabLst>
            </a:pPr>
            <a:endParaRPr lang="tr-TR" altLang="tr-TR" sz="1600" b="1" dirty="0">
              <a:solidFill>
                <a:schemeClr val="tx2"/>
              </a:solidFill>
              <a:latin typeface="+mn-lt"/>
            </a:endParaRPr>
          </a:p>
          <a:p>
            <a:pPr marL="0" marR="0" lvl="0" indent="0" algn="l" defTabSz="914400" rtl="0" eaLnBrk="0" fontAlgn="base" latinLnBrk="0" hangingPunct="0">
              <a:lnSpc>
                <a:spcPct val="100000"/>
              </a:lnSpc>
              <a:spcBef>
                <a:spcPct val="0"/>
              </a:spcBef>
              <a:spcAft>
                <a:spcPct val="0"/>
              </a:spcAft>
              <a:buClrTx/>
              <a:buSzTx/>
              <a:buFontTx/>
              <a:buNone/>
              <a:tabLst>
                <a:tab pos="588963" algn="l"/>
              </a:tabLst>
            </a:pPr>
            <a:endParaRPr lang="tr-TR" altLang="tr-TR" sz="1600" b="1" dirty="0" smtClean="0">
              <a:solidFill>
                <a:schemeClr val="tx2"/>
              </a:solidFill>
              <a:latin typeface="+mn-lt"/>
            </a:endParaRPr>
          </a:p>
          <a:p>
            <a:pPr marL="0" marR="0" lvl="0" indent="0" algn="l" defTabSz="914400" rtl="0" eaLnBrk="0" fontAlgn="base" latinLnBrk="0" hangingPunct="0">
              <a:lnSpc>
                <a:spcPct val="100000"/>
              </a:lnSpc>
              <a:spcBef>
                <a:spcPct val="0"/>
              </a:spcBef>
              <a:spcAft>
                <a:spcPct val="0"/>
              </a:spcAft>
              <a:buClrTx/>
              <a:buSzTx/>
              <a:buFontTx/>
              <a:buNone/>
              <a:tabLst>
                <a:tab pos="588963" algn="l"/>
              </a:tabLst>
            </a:pPr>
            <a:endParaRPr kumimoji="0" lang="tr-TR" altLang="tr-TR" b="1" i="0" u="none" strike="noStrike" cap="none" normalizeH="0" baseline="0" dirty="0" smtClean="0">
              <a:ln>
                <a:noFill/>
              </a:ln>
              <a:solidFill>
                <a:schemeClr val="tx2"/>
              </a:solidFill>
              <a:effectLst/>
              <a:latin typeface="+mn-lt"/>
            </a:endParaRPr>
          </a:p>
          <a:p>
            <a:pPr marL="0" marR="0" lvl="0" indent="0" algn="just" defTabSz="914400" rtl="0" eaLnBrk="0" fontAlgn="base" latinLnBrk="0" hangingPunct="0">
              <a:lnSpc>
                <a:spcPct val="150000"/>
              </a:lnSpc>
              <a:spcBef>
                <a:spcPct val="0"/>
              </a:spcBef>
              <a:spcAft>
                <a:spcPct val="0"/>
              </a:spcAft>
              <a:buClrTx/>
              <a:buSzTx/>
              <a:tabLst>
                <a:tab pos="588963" algn="l"/>
              </a:tabLst>
            </a:pPr>
            <a:r>
              <a:rPr lang="tr-TR" altLang="tr-TR" b="1" dirty="0">
                <a:solidFill>
                  <a:schemeClr val="tx2"/>
                </a:solidFill>
                <a:latin typeface="+mn-lt"/>
                <a:cs typeface="Times New Roman" panose="02020603050405020304" pitchFamily="18" charset="0"/>
              </a:rPr>
              <a:t>*</a:t>
            </a:r>
            <a:r>
              <a:rPr kumimoji="0" lang="tr-TR" altLang="tr-TR" b="1" i="0" u="none" strike="noStrike" cap="none" normalizeH="0" baseline="0" dirty="0" smtClean="0">
                <a:ln>
                  <a:noFill/>
                </a:ln>
                <a:solidFill>
                  <a:schemeClr val="tx2"/>
                </a:solidFill>
                <a:effectLst/>
                <a:latin typeface="+mn-lt"/>
                <a:cs typeface="Times New Roman" panose="02020603050405020304" pitchFamily="18" charset="0"/>
              </a:rPr>
              <a:t>       </a:t>
            </a:r>
            <a:r>
              <a:rPr kumimoji="0" lang="tr-TR" altLang="tr-TR" b="1" i="0" u="none" strike="noStrike" cap="none" normalizeH="0" baseline="0" dirty="0" smtClean="0">
                <a:ln>
                  <a:noFill/>
                </a:ln>
                <a:effectLst/>
                <a:latin typeface="+mn-lt"/>
              </a:rPr>
              <a:t>Yakınlık. </a:t>
            </a:r>
          </a:p>
          <a:p>
            <a:pPr marL="0" marR="0" lvl="0" indent="0" algn="just" defTabSz="914400" rtl="0" eaLnBrk="0" fontAlgn="base" latinLnBrk="0" hangingPunct="0">
              <a:lnSpc>
                <a:spcPct val="150000"/>
              </a:lnSpc>
              <a:spcBef>
                <a:spcPct val="0"/>
              </a:spcBef>
              <a:spcAft>
                <a:spcPct val="0"/>
              </a:spcAft>
              <a:buClrTx/>
              <a:buSzTx/>
              <a:tabLst>
                <a:tab pos="588963" algn="l"/>
              </a:tabLst>
            </a:pPr>
            <a:r>
              <a:rPr kumimoji="0" lang="tr-TR" altLang="tr-TR" b="1" i="0" u="none" strike="noStrike" cap="none" normalizeH="0" baseline="0" dirty="0" smtClean="0">
                <a:ln>
                  <a:noFill/>
                </a:ln>
                <a:effectLst/>
                <a:latin typeface="+mn-lt"/>
                <a:cs typeface="Times New Roman" panose="02020603050405020304" pitchFamily="18" charset="0"/>
              </a:rPr>
              <a:t>*       </a:t>
            </a:r>
            <a:r>
              <a:rPr kumimoji="0" lang="tr-TR" altLang="tr-TR" b="1" i="0" u="none" strike="noStrike" cap="none" normalizeH="0" baseline="0" dirty="0" smtClean="0">
                <a:ln>
                  <a:noFill/>
                </a:ln>
                <a:effectLst/>
                <a:latin typeface="+mn-lt"/>
              </a:rPr>
              <a:t>Mizah anlayışı. </a:t>
            </a:r>
          </a:p>
          <a:p>
            <a:pPr marL="0" marR="0" lvl="0" indent="0" algn="just" defTabSz="914400" rtl="0" eaLnBrk="0" fontAlgn="base" latinLnBrk="0" hangingPunct="0">
              <a:lnSpc>
                <a:spcPct val="150000"/>
              </a:lnSpc>
              <a:spcBef>
                <a:spcPct val="0"/>
              </a:spcBef>
              <a:spcAft>
                <a:spcPct val="0"/>
              </a:spcAft>
              <a:buClrTx/>
              <a:buSzTx/>
              <a:tabLst>
                <a:tab pos="588963" algn="l"/>
              </a:tabLst>
            </a:pPr>
            <a:r>
              <a:rPr lang="tr-TR" altLang="tr-TR" b="1" dirty="0">
                <a:latin typeface="+mn-lt"/>
              </a:rPr>
              <a:t>*</a:t>
            </a:r>
            <a:r>
              <a:rPr kumimoji="0" lang="tr-TR" altLang="tr-TR" b="1" i="0" u="none" strike="noStrike" cap="none" normalizeH="0" baseline="0" dirty="0" smtClean="0">
                <a:ln>
                  <a:noFill/>
                </a:ln>
                <a:effectLst/>
                <a:latin typeface="+mn-lt"/>
                <a:cs typeface="Times New Roman" panose="02020603050405020304" pitchFamily="18" charset="0"/>
              </a:rPr>
              <a:t>       </a:t>
            </a:r>
            <a:r>
              <a:rPr kumimoji="0" lang="tr-TR" altLang="tr-TR" b="1" i="0" u="none" strike="noStrike" cap="none" normalizeH="0" baseline="0" dirty="0" smtClean="0">
                <a:ln>
                  <a:noFill/>
                </a:ln>
                <a:effectLst/>
                <a:latin typeface="+mn-lt"/>
              </a:rPr>
              <a:t>İnsancıl yaklaşım. </a:t>
            </a:r>
          </a:p>
          <a:p>
            <a:pPr marL="0" marR="0" lvl="0" indent="0" algn="just" defTabSz="914400" rtl="0" eaLnBrk="0" fontAlgn="base" latinLnBrk="0" hangingPunct="0">
              <a:lnSpc>
                <a:spcPct val="150000"/>
              </a:lnSpc>
              <a:spcBef>
                <a:spcPct val="0"/>
              </a:spcBef>
              <a:spcAft>
                <a:spcPct val="0"/>
              </a:spcAft>
              <a:buClrTx/>
              <a:buSzTx/>
              <a:tabLst>
                <a:tab pos="588963" algn="l"/>
              </a:tabLst>
            </a:pPr>
            <a:r>
              <a:rPr lang="tr-TR" altLang="tr-TR" b="1" dirty="0">
                <a:latin typeface="+mn-lt"/>
              </a:rPr>
              <a:t>*</a:t>
            </a:r>
            <a:r>
              <a:rPr kumimoji="0" lang="tr-TR" altLang="tr-TR" b="1" i="0" u="none" strike="noStrike" cap="none" normalizeH="0" baseline="0" dirty="0" smtClean="0">
                <a:ln>
                  <a:noFill/>
                </a:ln>
                <a:effectLst/>
                <a:latin typeface="+mn-lt"/>
                <a:cs typeface="Times New Roman" panose="02020603050405020304" pitchFamily="18" charset="0"/>
              </a:rPr>
              <a:t>        </a:t>
            </a:r>
            <a:r>
              <a:rPr kumimoji="0" lang="tr-TR" altLang="tr-TR" b="1" i="0" u="none" strike="noStrike" cap="none" normalizeH="0" baseline="0" dirty="0" smtClean="0">
                <a:ln>
                  <a:noFill/>
                </a:ln>
                <a:effectLst/>
                <a:latin typeface="+mn-lt"/>
              </a:rPr>
              <a:t>İkna kabiliyeti. </a:t>
            </a:r>
          </a:p>
          <a:p>
            <a:pPr marL="0" marR="0" lvl="0" indent="0" algn="just" defTabSz="914400" rtl="0" eaLnBrk="0" fontAlgn="base" latinLnBrk="0" hangingPunct="0">
              <a:lnSpc>
                <a:spcPct val="150000"/>
              </a:lnSpc>
              <a:spcBef>
                <a:spcPct val="0"/>
              </a:spcBef>
              <a:spcAft>
                <a:spcPct val="0"/>
              </a:spcAft>
              <a:buClrTx/>
              <a:buSzTx/>
              <a:tabLst>
                <a:tab pos="588963" algn="l"/>
              </a:tabLst>
            </a:pPr>
            <a:r>
              <a:rPr lang="tr-TR" altLang="tr-TR" b="1" dirty="0">
                <a:latin typeface="+mn-lt"/>
              </a:rPr>
              <a:t>*</a:t>
            </a:r>
            <a:r>
              <a:rPr kumimoji="0" lang="tr-TR" altLang="tr-TR" b="1" i="0" u="none" strike="noStrike" cap="none" normalizeH="0" baseline="0" dirty="0" smtClean="0">
                <a:ln>
                  <a:noFill/>
                </a:ln>
                <a:effectLst/>
                <a:latin typeface="+mn-lt"/>
                <a:cs typeface="Times New Roman" panose="02020603050405020304" pitchFamily="18" charset="0"/>
              </a:rPr>
              <a:t>        </a:t>
            </a:r>
            <a:r>
              <a:rPr kumimoji="0" lang="tr-TR" altLang="tr-TR" b="1" i="0" u="none" strike="noStrike" cap="none" normalizeH="0" baseline="0" dirty="0" smtClean="0">
                <a:ln>
                  <a:noFill/>
                </a:ln>
                <a:effectLst/>
                <a:latin typeface="+mn-lt"/>
              </a:rPr>
              <a:t>Sabırlı olması. </a:t>
            </a:r>
          </a:p>
          <a:p>
            <a:pPr marL="0" marR="0" lvl="0" indent="0" algn="just" defTabSz="914400" rtl="0" eaLnBrk="0" fontAlgn="base" latinLnBrk="0" hangingPunct="0">
              <a:lnSpc>
                <a:spcPct val="150000"/>
              </a:lnSpc>
              <a:spcBef>
                <a:spcPct val="0"/>
              </a:spcBef>
              <a:spcAft>
                <a:spcPct val="0"/>
              </a:spcAft>
              <a:buClrTx/>
              <a:buSzTx/>
              <a:tabLst>
                <a:tab pos="588963" algn="l"/>
              </a:tabLst>
            </a:pPr>
            <a:r>
              <a:rPr lang="tr-TR" altLang="tr-TR" b="1" dirty="0">
                <a:latin typeface="+mn-lt"/>
              </a:rPr>
              <a:t>*</a:t>
            </a:r>
            <a:r>
              <a:rPr kumimoji="0" lang="tr-TR" altLang="tr-TR" b="1" i="0" u="none" strike="noStrike" cap="none" normalizeH="0" baseline="0" dirty="0" smtClean="0">
                <a:ln>
                  <a:noFill/>
                </a:ln>
                <a:effectLst/>
                <a:latin typeface="+mn-lt"/>
                <a:cs typeface="Times New Roman" panose="02020603050405020304" pitchFamily="18" charset="0"/>
              </a:rPr>
              <a:t>        </a:t>
            </a:r>
            <a:r>
              <a:rPr kumimoji="0" lang="tr-TR" altLang="tr-TR" b="1" i="0" u="none" strike="noStrike" cap="none" normalizeH="0" baseline="0" dirty="0" smtClean="0">
                <a:ln>
                  <a:noFill/>
                </a:ln>
                <a:effectLst/>
                <a:latin typeface="+mn-lt"/>
              </a:rPr>
              <a:t>Dersi sevdirmesi. </a:t>
            </a:r>
          </a:p>
          <a:p>
            <a:pPr marL="0" marR="0" lvl="0" indent="0" algn="just" defTabSz="914400" rtl="0" eaLnBrk="0" fontAlgn="base" latinLnBrk="0" hangingPunct="0">
              <a:lnSpc>
                <a:spcPct val="150000"/>
              </a:lnSpc>
              <a:spcBef>
                <a:spcPct val="0"/>
              </a:spcBef>
              <a:spcAft>
                <a:spcPct val="0"/>
              </a:spcAft>
              <a:buClrTx/>
              <a:buSzTx/>
              <a:tabLst>
                <a:tab pos="588963" algn="l"/>
              </a:tabLst>
            </a:pPr>
            <a:r>
              <a:rPr lang="tr-TR" altLang="tr-TR" b="1" dirty="0">
                <a:latin typeface="+mn-lt"/>
              </a:rPr>
              <a:t>*</a:t>
            </a:r>
            <a:r>
              <a:rPr kumimoji="0" lang="tr-TR" altLang="tr-TR" b="1" i="0" u="none" strike="noStrike" cap="none" normalizeH="0" baseline="0" dirty="0" smtClean="0">
                <a:ln>
                  <a:noFill/>
                </a:ln>
                <a:effectLst/>
                <a:latin typeface="+mn-lt"/>
                <a:cs typeface="Times New Roman" panose="02020603050405020304" pitchFamily="18" charset="0"/>
              </a:rPr>
              <a:t>        </a:t>
            </a:r>
            <a:r>
              <a:rPr kumimoji="0" lang="tr-TR" altLang="tr-TR" b="1" i="0" u="none" strike="noStrike" cap="none" normalizeH="0" baseline="0" dirty="0" smtClean="0">
                <a:ln>
                  <a:noFill/>
                </a:ln>
                <a:effectLst/>
                <a:latin typeface="+mn-lt"/>
              </a:rPr>
              <a:t>Hoşgörülü olması. </a:t>
            </a:r>
          </a:p>
          <a:p>
            <a:pPr marL="0" marR="0" lvl="0" indent="0" algn="just" defTabSz="914400" rtl="0" eaLnBrk="0" fontAlgn="base" latinLnBrk="0" hangingPunct="0">
              <a:lnSpc>
                <a:spcPct val="150000"/>
              </a:lnSpc>
              <a:spcBef>
                <a:spcPct val="0"/>
              </a:spcBef>
              <a:spcAft>
                <a:spcPct val="0"/>
              </a:spcAft>
              <a:buClrTx/>
              <a:buSzTx/>
              <a:tabLst>
                <a:tab pos="588963" algn="l"/>
              </a:tabLst>
            </a:pPr>
            <a:r>
              <a:rPr lang="tr-TR" altLang="tr-TR" b="1" dirty="0">
                <a:latin typeface="+mn-lt"/>
              </a:rPr>
              <a:t>*</a:t>
            </a:r>
            <a:r>
              <a:rPr kumimoji="0" lang="tr-TR" altLang="tr-TR" b="1" i="0" u="none" strike="noStrike" cap="none" normalizeH="0" baseline="0" dirty="0" smtClean="0">
                <a:ln>
                  <a:noFill/>
                </a:ln>
                <a:effectLst/>
                <a:latin typeface="+mn-lt"/>
                <a:cs typeface="Times New Roman" panose="02020603050405020304" pitchFamily="18" charset="0"/>
              </a:rPr>
              <a:t>        </a:t>
            </a:r>
            <a:r>
              <a:rPr kumimoji="0" lang="tr-TR" altLang="tr-TR" b="1" i="0" u="none" strike="noStrike" cap="none" normalizeH="0" baseline="0" dirty="0" smtClean="0">
                <a:ln>
                  <a:noFill/>
                </a:ln>
                <a:effectLst/>
                <a:latin typeface="+mn-lt"/>
              </a:rPr>
              <a:t>Dersi iyi anlatması. </a:t>
            </a:r>
          </a:p>
          <a:p>
            <a:pPr marL="0" marR="0" lvl="0" indent="0" algn="just" defTabSz="914400" rtl="0" eaLnBrk="0" fontAlgn="base" latinLnBrk="0" hangingPunct="0">
              <a:lnSpc>
                <a:spcPct val="150000"/>
              </a:lnSpc>
              <a:spcBef>
                <a:spcPct val="0"/>
              </a:spcBef>
              <a:spcAft>
                <a:spcPct val="0"/>
              </a:spcAft>
              <a:buClrTx/>
              <a:buSzTx/>
              <a:tabLst>
                <a:tab pos="588963" algn="l"/>
              </a:tabLst>
            </a:pPr>
            <a:r>
              <a:rPr lang="tr-TR" altLang="tr-TR" b="1" dirty="0">
                <a:latin typeface="+mn-lt"/>
              </a:rPr>
              <a:t>*</a:t>
            </a:r>
            <a:r>
              <a:rPr kumimoji="0" lang="tr-TR" altLang="tr-TR" b="1" i="0" u="none" strike="noStrike" cap="none" normalizeH="0" baseline="0" dirty="0" smtClean="0">
                <a:ln>
                  <a:noFill/>
                </a:ln>
                <a:effectLst/>
                <a:latin typeface="+mn-lt"/>
                <a:cs typeface="Times New Roman" panose="02020603050405020304" pitchFamily="18" charset="0"/>
              </a:rPr>
              <a:t>        </a:t>
            </a:r>
            <a:r>
              <a:rPr kumimoji="0" lang="tr-TR" altLang="tr-TR" b="1" i="0" u="none" strike="noStrike" cap="none" normalizeH="0" baseline="0" dirty="0" smtClean="0">
                <a:ln>
                  <a:noFill/>
                </a:ln>
                <a:effectLst/>
                <a:latin typeface="+mn-lt"/>
              </a:rPr>
              <a:t>Genel kültüre sahip olması. </a:t>
            </a:r>
          </a:p>
          <a:p>
            <a:pPr marL="0" marR="0" lvl="0" indent="0" algn="just" defTabSz="914400" rtl="0" eaLnBrk="0" fontAlgn="base" latinLnBrk="0" hangingPunct="0">
              <a:lnSpc>
                <a:spcPct val="150000"/>
              </a:lnSpc>
              <a:spcBef>
                <a:spcPct val="0"/>
              </a:spcBef>
              <a:spcAft>
                <a:spcPct val="0"/>
              </a:spcAft>
              <a:buClrTx/>
              <a:buSzTx/>
              <a:tabLst>
                <a:tab pos="588963" algn="l"/>
              </a:tabLst>
            </a:pPr>
            <a:r>
              <a:rPr lang="tr-TR" altLang="tr-TR" b="1" dirty="0">
                <a:latin typeface="+mn-lt"/>
              </a:rPr>
              <a:t>*</a:t>
            </a:r>
            <a:r>
              <a:rPr kumimoji="0" lang="tr-TR" altLang="tr-TR" b="1" i="0" u="none" strike="noStrike" cap="none" normalizeH="0" baseline="0" dirty="0" smtClean="0">
                <a:ln>
                  <a:noFill/>
                </a:ln>
                <a:effectLst/>
                <a:latin typeface="+mn-lt"/>
                <a:cs typeface="Times New Roman" panose="02020603050405020304" pitchFamily="18" charset="0"/>
              </a:rPr>
              <a:t>        </a:t>
            </a:r>
            <a:r>
              <a:rPr kumimoji="0" lang="tr-TR" altLang="tr-TR" b="1" i="0" u="none" strike="noStrike" cap="none" normalizeH="0" baseline="0" dirty="0" smtClean="0">
                <a:ln>
                  <a:noFill/>
                </a:ln>
                <a:effectLst/>
                <a:latin typeface="+mn-lt"/>
              </a:rPr>
              <a:t>Dikkat ve ilgi çekmesi. </a:t>
            </a:r>
          </a:p>
          <a:p>
            <a:pPr marL="0" marR="0" lvl="0" indent="0" algn="just" defTabSz="914400" rtl="0" eaLnBrk="0" fontAlgn="base" latinLnBrk="0" hangingPunct="0">
              <a:lnSpc>
                <a:spcPct val="150000"/>
              </a:lnSpc>
              <a:spcBef>
                <a:spcPct val="0"/>
              </a:spcBef>
              <a:spcAft>
                <a:spcPct val="0"/>
              </a:spcAft>
              <a:buClrTx/>
              <a:buSzTx/>
              <a:tabLst>
                <a:tab pos="588963" algn="l"/>
              </a:tabLst>
            </a:pPr>
            <a:r>
              <a:rPr lang="tr-TR" altLang="tr-TR" b="1" dirty="0">
                <a:latin typeface="+mn-lt"/>
              </a:rPr>
              <a:t>*</a:t>
            </a:r>
            <a:r>
              <a:rPr kumimoji="0" lang="tr-TR" altLang="tr-TR" b="1" i="0" u="none" strike="noStrike" cap="none" normalizeH="0" baseline="0" dirty="0" smtClean="0">
                <a:ln>
                  <a:noFill/>
                </a:ln>
                <a:effectLst/>
                <a:latin typeface="+mn-lt"/>
                <a:cs typeface="Times New Roman" panose="02020603050405020304" pitchFamily="18" charset="0"/>
              </a:rPr>
              <a:t>        </a:t>
            </a:r>
            <a:r>
              <a:rPr kumimoji="0" lang="tr-TR" altLang="tr-TR" b="1" i="0" u="none" strike="noStrike" cap="none" normalizeH="0" baseline="0" dirty="0" smtClean="0">
                <a:ln>
                  <a:noFill/>
                </a:ln>
                <a:effectLst/>
                <a:latin typeface="+mn-lt"/>
              </a:rPr>
              <a:t>Adil olması (eşit davranma). </a:t>
            </a:r>
          </a:p>
          <a:p>
            <a:pPr marL="0" marR="0" lvl="0" indent="0" algn="just" defTabSz="914400" rtl="0" eaLnBrk="0" fontAlgn="base" latinLnBrk="0" hangingPunct="0">
              <a:lnSpc>
                <a:spcPct val="150000"/>
              </a:lnSpc>
              <a:spcBef>
                <a:spcPct val="0"/>
              </a:spcBef>
              <a:spcAft>
                <a:spcPct val="0"/>
              </a:spcAft>
              <a:buClrTx/>
              <a:buSzTx/>
              <a:tabLst>
                <a:tab pos="588963" algn="l"/>
              </a:tabLst>
            </a:pPr>
            <a:r>
              <a:rPr lang="tr-TR" altLang="tr-TR" b="1" dirty="0">
                <a:latin typeface="+mn-lt"/>
              </a:rPr>
              <a:t>*</a:t>
            </a:r>
            <a:r>
              <a:rPr kumimoji="0" lang="tr-TR" altLang="tr-TR" b="1" i="0" u="none" strike="noStrike" cap="none" normalizeH="0" baseline="0" dirty="0" smtClean="0">
                <a:ln>
                  <a:noFill/>
                </a:ln>
                <a:effectLst/>
                <a:latin typeface="+mn-lt"/>
                <a:cs typeface="Times New Roman" panose="02020603050405020304" pitchFamily="18" charset="0"/>
              </a:rPr>
              <a:t>        </a:t>
            </a:r>
            <a:r>
              <a:rPr kumimoji="0" lang="tr-TR" altLang="tr-TR" b="1" i="0" u="none" strike="noStrike" cap="none" normalizeH="0" baseline="0" dirty="0" smtClean="0">
                <a:ln>
                  <a:noFill/>
                </a:ln>
                <a:effectLst/>
                <a:latin typeface="+mn-lt"/>
              </a:rPr>
              <a:t>Güvenilir olması (sırdaşlık etmesi). </a:t>
            </a:r>
          </a:p>
          <a:p>
            <a:pPr marL="0" marR="0" lvl="0" indent="0" algn="just" defTabSz="914400" rtl="0" eaLnBrk="0" fontAlgn="base" latinLnBrk="0" hangingPunct="0">
              <a:lnSpc>
                <a:spcPct val="150000"/>
              </a:lnSpc>
              <a:spcBef>
                <a:spcPct val="0"/>
              </a:spcBef>
              <a:spcAft>
                <a:spcPct val="0"/>
              </a:spcAft>
              <a:buClrTx/>
              <a:buSzTx/>
              <a:tabLst>
                <a:tab pos="588963" algn="l"/>
              </a:tabLst>
            </a:pPr>
            <a:r>
              <a:rPr lang="tr-TR" altLang="tr-TR" b="1" dirty="0">
                <a:latin typeface="+mn-lt"/>
              </a:rPr>
              <a:t>*</a:t>
            </a:r>
            <a:r>
              <a:rPr kumimoji="0" lang="tr-TR" altLang="tr-TR" b="1" i="0" u="none" strike="noStrike" cap="none" normalizeH="0" baseline="0" dirty="0" smtClean="0">
                <a:ln>
                  <a:noFill/>
                </a:ln>
                <a:effectLst/>
                <a:latin typeface="+mn-lt"/>
                <a:cs typeface="Times New Roman" panose="02020603050405020304" pitchFamily="18" charset="0"/>
              </a:rPr>
              <a:t>        </a:t>
            </a:r>
            <a:r>
              <a:rPr kumimoji="0" lang="tr-TR" altLang="tr-TR" b="1" i="0" u="none" strike="noStrike" cap="none" normalizeH="0" baseline="0" dirty="0" smtClean="0">
                <a:ln>
                  <a:noFill/>
                </a:ln>
                <a:effectLst/>
                <a:latin typeface="+mn-lt"/>
              </a:rPr>
              <a:t>Örnek davranış göstermesi. </a:t>
            </a:r>
          </a:p>
          <a:p>
            <a:pPr marL="0" marR="0" lvl="0" indent="0" algn="just" defTabSz="914400" rtl="0" eaLnBrk="0" fontAlgn="base" latinLnBrk="0" hangingPunct="0">
              <a:lnSpc>
                <a:spcPct val="150000"/>
              </a:lnSpc>
              <a:spcBef>
                <a:spcPct val="0"/>
              </a:spcBef>
              <a:spcAft>
                <a:spcPct val="0"/>
              </a:spcAft>
              <a:buClrTx/>
              <a:buSzTx/>
              <a:tabLst>
                <a:tab pos="588963" algn="l"/>
              </a:tabLst>
            </a:pPr>
            <a:r>
              <a:rPr lang="tr-TR" altLang="tr-TR" b="1" dirty="0">
                <a:latin typeface="+mn-lt"/>
              </a:rPr>
              <a:t>*</a:t>
            </a:r>
            <a:r>
              <a:rPr kumimoji="0" lang="tr-TR" altLang="tr-TR" b="1" i="0" u="none" strike="noStrike" cap="none" normalizeH="0" baseline="0" dirty="0" smtClean="0">
                <a:ln>
                  <a:noFill/>
                </a:ln>
                <a:effectLst/>
                <a:latin typeface="+mn-lt"/>
                <a:cs typeface="Times New Roman" panose="02020603050405020304" pitchFamily="18" charset="0"/>
              </a:rPr>
              <a:t>        </a:t>
            </a:r>
            <a:r>
              <a:rPr kumimoji="0" lang="tr-TR" altLang="tr-TR" b="1" i="0" u="none" strike="noStrike" cap="none" normalizeH="0" baseline="0" dirty="0" smtClean="0">
                <a:ln>
                  <a:noFill/>
                </a:ln>
                <a:effectLst/>
                <a:latin typeface="+mn-lt"/>
              </a:rPr>
              <a:t>Sorunların çözülmesinde yardımcı olması. </a:t>
            </a:r>
          </a:p>
        </p:txBody>
      </p:sp>
    </p:spTree>
    <p:extLst>
      <p:ext uri="{BB962C8B-B14F-4D97-AF65-F5344CB8AC3E}">
        <p14:creationId xmlns:p14="http://schemas.microsoft.com/office/powerpoint/2010/main" val="41306399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ChangeArrowheads="1"/>
          </p:cNvSpPr>
          <p:nvPr>
            <p:ph idx="1"/>
          </p:nvPr>
        </p:nvSpPr>
        <p:spPr>
          <a:xfrm>
            <a:off x="2784710" y="420005"/>
            <a:ext cx="7093582" cy="5976938"/>
          </a:xfrm>
          <a:noFill/>
          <a:ln/>
        </p:spPr>
        <p:txBody>
          <a:bodyPr>
            <a:normAutofit fontScale="92500" lnSpcReduction="10000"/>
          </a:bodyPr>
          <a:lstStyle/>
          <a:p>
            <a:r>
              <a:rPr lang="tr-TR" altLang="tr-TR" sz="2400" b="1" dirty="0">
                <a:solidFill>
                  <a:schemeClr val="accent1"/>
                </a:solidFill>
              </a:rPr>
              <a:t>Öğretmenlere Tavsiyeler:</a:t>
            </a:r>
          </a:p>
          <a:p>
            <a:pPr algn="just">
              <a:buFontTx/>
              <a:buNone/>
            </a:pPr>
            <a:r>
              <a:rPr lang="tr-TR" altLang="tr-TR" sz="2400" dirty="0">
                <a:latin typeface="Arial" panose="020B0604020202020204" pitchFamily="34" charset="0"/>
              </a:rPr>
              <a:t>    </a:t>
            </a:r>
            <a:r>
              <a:rPr lang="tr-TR" altLang="tr-TR" sz="2400" dirty="0" smtClean="0">
                <a:solidFill>
                  <a:schemeClr val="tx1"/>
                </a:solidFill>
              </a:rPr>
              <a:t>*Her </a:t>
            </a:r>
            <a:r>
              <a:rPr lang="tr-TR" altLang="tr-TR" sz="2400" dirty="0">
                <a:solidFill>
                  <a:schemeClr val="tx1"/>
                </a:solidFill>
              </a:rPr>
              <a:t>biriyle sınıf içi iletişim kurun.</a:t>
            </a:r>
          </a:p>
          <a:p>
            <a:pPr algn="just">
              <a:buFontTx/>
              <a:buNone/>
            </a:pPr>
            <a:r>
              <a:rPr lang="tr-TR" altLang="tr-TR" sz="2400" dirty="0">
                <a:solidFill>
                  <a:schemeClr val="tx1"/>
                </a:solidFill>
              </a:rPr>
              <a:t>    </a:t>
            </a:r>
            <a:r>
              <a:rPr lang="tr-TR" altLang="tr-TR" sz="2400" dirty="0" smtClean="0">
                <a:solidFill>
                  <a:schemeClr val="tx1"/>
                </a:solidFill>
              </a:rPr>
              <a:t>*Öğrencinizi </a:t>
            </a:r>
            <a:r>
              <a:rPr lang="tr-TR" altLang="tr-TR" sz="2400" dirty="0">
                <a:solidFill>
                  <a:schemeClr val="tx1"/>
                </a:solidFill>
              </a:rPr>
              <a:t>izleyin ve tanıyın.</a:t>
            </a:r>
          </a:p>
          <a:p>
            <a:pPr algn="just">
              <a:buFontTx/>
              <a:buNone/>
            </a:pPr>
            <a:r>
              <a:rPr lang="tr-TR" altLang="tr-TR" sz="2400" dirty="0">
                <a:solidFill>
                  <a:schemeClr val="tx1"/>
                </a:solidFill>
              </a:rPr>
              <a:t>    </a:t>
            </a:r>
            <a:r>
              <a:rPr lang="tr-TR" altLang="tr-TR" sz="2400" dirty="0" smtClean="0">
                <a:solidFill>
                  <a:schemeClr val="tx1"/>
                </a:solidFill>
              </a:rPr>
              <a:t>*Öğrencilerinizi </a:t>
            </a:r>
            <a:r>
              <a:rPr lang="tr-TR" altLang="tr-TR" sz="2400" dirty="0">
                <a:solidFill>
                  <a:schemeClr val="tx1"/>
                </a:solidFill>
              </a:rPr>
              <a:t>motive edin.</a:t>
            </a:r>
          </a:p>
          <a:p>
            <a:pPr algn="just">
              <a:buFontTx/>
              <a:buNone/>
            </a:pPr>
            <a:r>
              <a:rPr lang="tr-TR" altLang="tr-TR" sz="2400" dirty="0">
                <a:solidFill>
                  <a:schemeClr val="tx1"/>
                </a:solidFill>
              </a:rPr>
              <a:t>    </a:t>
            </a:r>
            <a:r>
              <a:rPr lang="tr-TR" altLang="tr-TR" sz="2400" dirty="0" smtClean="0">
                <a:solidFill>
                  <a:schemeClr val="tx1"/>
                </a:solidFill>
              </a:rPr>
              <a:t>*</a:t>
            </a:r>
            <a:r>
              <a:rPr lang="tr-TR" altLang="tr-TR" sz="2400" dirty="0" smtClean="0">
                <a:solidFill>
                  <a:schemeClr val="tx1"/>
                </a:solidFill>
              </a:rPr>
              <a:t>Öğretim </a:t>
            </a:r>
            <a:r>
              <a:rPr lang="tr-TR" altLang="tr-TR" sz="2400" dirty="0">
                <a:solidFill>
                  <a:schemeClr val="tx1"/>
                </a:solidFill>
              </a:rPr>
              <a:t>yöntemini değiştirin</a:t>
            </a:r>
            <a:r>
              <a:rPr lang="tr-TR" altLang="tr-TR" sz="2400" dirty="0" smtClean="0">
                <a:solidFill>
                  <a:schemeClr val="tx1"/>
                </a:solidFill>
              </a:rPr>
              <a:t>. </a:t>
            </a:r>
            <a:r>
              <a:rPr lang="tr-TR" altLang="tr-TR" sz="2400" dirty="0">
                <a:solidFill>
                  <a:schemeClr val="tx1"/>
                </a:solidFill>
              </a:rPr>
              <a:t/>
            </a:r>
            <a:br>
              <a:rPr lang="tr-TR" altLang="tr-TR" sz="2400" dirty="0">
                <a:solidFill>
                  <a:schemeClr val="tx1"/>
                </a:solidFill>
              </a:rPr>
            </a:br>
            <a:r>
              <a:rPr lang="tr-TR" altLang="tr-TR" sz="2400" dirty="0" smtClean="0">
                <a:solidFill>
                  <a:schemeClr val="tx1"/>
                </a:solidFill>
              </a:rPr>
              <a:t>*Sorumluluk </a:t>
            </a:r>
            <a:r>
              <a:rPr lang="tr-TR" altLang="tr-TR" sz="2400" dirty="0">
                <a:solidFill>
                  <a:schemeClr val="tx1"/>
                </a:solidFill>
              </a:rPr>
              <a:t>verin.</a:t>
            </a:r>
          </a:p>
          <a:p>
            <a:pPr algn="just">
              <a:buFontTx/>
              <a:buNone/>
            </a:pPr>
            <a:r>
              <a:rPr lang="tr-TR" altLang="tr-TR" sz="2400" dirty="0">
                <a:solidFill>
                  <a:schemeClr val="tx1"/>
                </a:solidFill>
              </a:rPr>
              <a:t>    </a:t>
            </a:r>
            <a:r>
              <a:rPr lang="tr-TR" altLang="tr-TR" sz="2400" dirty="0" smtClean="0">
                <a:solidFill>
                  <a:schemeClr val="tx1"/>
                </a:solidFill>
              </a:rPr>
              <a:t>*Öğrencilerinizle </a:t>
            </a:r>
            <a:r>
              <a:rPr lang="tr-TR" altLang="tr-TR" sz="2400" dirty="0">
                <a:solidFill>
                  <a:schemeClr val="tx1"/>
                </a:solidFill>
              </a:rPr>
              <a:t>konuşun.</a:t>
            </a:r>
          </a:p>
          <a:p>
            <a:pPr algn="just">
              <a:buFontTx/>
              <a:buNone/>
            </a:pPr>
            <a:r>
              <a:rPr lang="tr-TR" altLang="tr-TR" sz="2400" dirty="0">
                <a:solidFill>
                  <a:schemeClr val="tx1"/>
                </a:solidFill>
              </a:rPr>
              <a:t>    </a:t>
            </a:r>
            <a:r>
              <a:rPr lang="tr-TR" altLang="tr-TR" sz="2400" dirty="0" smtClean="0">
                <a:solidFill>
                  <a:schemeClr val="tx1"/>
                </a:solidFill>
              </a:rPr>
              <a:t>*Öğrencilerin </a:t>
            </a:r>
            <a:r>
              <a:rPr lang="tr-TR" altLang="tr-TR" sz="2400" dirty="0">
                <a:solidFill>
                  <a:schemeClr val="tx1"/>
                </a:solidFill>
              </a:rPr>
              <a:t>ilgilerini anlayın ve derse ilgisini artırın. </a:t>
            </a:r>
            <a:endParaRPr lang="tr-TR" altLang="tr-TR" sz="2400" dirty="0" smtClean="0">
              <a:solidFill>
                <a:schemeClr val="tx1"/>
              </a:solidFill>
            </a:endParaRPr>
          </a:p>
          <a:p>
            <a:pPr algn="just">
              <a:buFontTx/>
              <a:buNone/>
            </a:pPr>
            <a:r>
              <a:rPr lang="tr-TR" altLang="tr-TR" sz="2400" dirty="0">
                <a:solidFill>
                  <a:schemeClr val="tx1"/>
                </a:solidFill>
              </a:rPr>
              <a:t> </a:t>
            </a:r>
            <a:r>
              <a:rPr lang="tr-TR" altLang="tr-TR" sz="2400" dirty="0" smtClean="0">
                <a:solidFill>
                  <a:schemeClr val="tx1"/>
                </a:solidFill>
              </a:rPr>
              <a:t>   *Öğrencilerinize </a:t>
            </a:r>
            <a:r>
              <a:rPr lang="tr-TR" altLang="tr-TR" sz="2400" dirty="0">
                <a:solidFill>
                  <a:schemeClr val="tx1"/>
                </a:solidFill>
              </a:rPr>
              <a:t>ismiyle hitap edin</a:t>
            </a:r>
            <a:r>
              <a:rPr lang="tr-TR" altLang="tr-TR" sz="2400" dirty="0" smtClean="0">
                <a:solidFill>
                  <a:schemeClr val="tx1"/>
                </a:solidFill>
              </a:rPr>
              <a:t>. </a:t>
            </a:r>
            <a:r>
              <a:rPr lang="tr-TR" altLang="tr-TR" sz="2400" dirty="0" smtClean="0">
                <a:solidFill>
                  <a:schemeClr val="tx1"/>
                </a:solidFill>
              </a:rPr>
              <a:t>   Önemsendiğini </a:t>
            </a:r>
            <a:r>
              <a:rPr lang="tr-TR" altLang="tr-TR" sz="2400" dirty="0">
                <a:solidFill>
                  <a:schemeClr val="tx1"/>
                </a:solidFill>
              </a:rPr>
              <a:t>hissedecek ve derste ilgili olacaktır.</a:t>
            </a:r>
          </a:p>
          <a:p>
            <a:pPr algn="just">
              <a:buFontTx/>
              <a:buNone/>
            </a:pPr>
            <a:r>
              <a:rPr lang="tr-TR" altLang="tr-TR" sz="2400" dirty="0">
                <a:solidFill>
                  <a:schemeClr val="tx1"/>
                </a:solidFill>
              </a:rPr>
              <a:t>   </a:t>
            </a:r>
            <a:r>
              <a:rPr lang="tr-TR" altLang="tr-TR" sz="2400" dirty="0" smtClean="0">
                <a:solidFill>
                  <a:schemeClr val="tx1"/>
                </a:solidFill>
              </a:rPr>
              <a:t>*Öğrencilerin </a:t>
            </a:r>
            <a:r>
              <a:rPr lang="tr-TR" altLang="tr-TR" sz="2400" dirty="0">
                <a:solidFill>
                  <a:schemeClr val="tx1"/>
                </a:solidFill>
              </a:rPr>
              <a:t>başarılarını </a:t>
            </a:r>
            <a:r>
              <a:rPr lang="tr-TR" altLang="tr-TR" sz="2400" dirty="0" smtClean="0">
                <a:solidFill>
                  <a:schemeClr val="tx1"/>
                </a:solidFill>
              </a:rPr>
              <a:t>takdir edin. Cesaretleneceklerdir</a:t>
            </a:r>
            <a:r>
              <a:rPr lang="tr-TR" altLang="tr-TR" sz="2400" dirty="0">
                <a:solidFill>
                  <a:schemeClr val="tx1"/>
                </a:solidFill>
              </a:rPr>
              <a:t>.</a:t>
            </a:r>
          </a:p>
          <a:p>
            <a:pPr>
              <a:buFontTx/>
              <a:buNone/>
            </a:pPr>
            <a:r>
              <a:rPr lang="tr-TR" altLang="tr-TR" sz="2400" b="1" dirty="0">
                <a:solidFill>
                  <a:schemeClr val="accent1"/>
                </a:solidFill>
              </a:rPr>
              <a:t>    Ve en önemlisi öğrencilerinizi sevin.</a:t>
            </a:r>
          </a:p>
        </p:txBody>
      </p:sp>
    </p:spTree>
    <p:extLst>
      <p:ext uri="{BB962C8B-B14F-4D97-AF65-F5344CB8AC3E}">
        <p14:creationId xmlns:p14="http://schemas.microsoft.com/office/powerpoint/2010/main" val="1029339260"/>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185957" y="-3001"/>
            <a:ext cx="4852573" cy="6861001"/>
          </a:xfrm>
        </p:spPr>
      </p:pic>
    </p:spTree>
    <p:extLst>
      <p:ext uri="{BB962C8B-B14F-4D97-AF65-F5344CB8AC3E}">
        <p14:creationId xmlns:p14="http://schemas.microsoft.com/office/powerpoint/2010/main" val="11216901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24836" y="0"/>
            <a:ext cx="6741994" cy="6816053"/>
          </a:xfrm>
          <a:prstGeom prst="rect">
            <a:avLst/>
          </a:prstGeom>
          <a:ln>
            <a:noFill/>
          </a:ln>
          <a:effectLst>
            <a:softEdge rad="112500"/>
          </a:effectLst>
        </p:spPr>
      </p:pic>
      <p:sp>
        <p:nvSpPr>
          <p:cNvPr id="2" name="Metin kutusu 1"/>
          <p:cNvSpPr txBox="1"/>
          <p:nvPr/>
        </p:nvSpPr>
        <p:spPr>
          <a:xfrm>
            <a:off x="9717206" y="777922"/>
            <a:ext cx="2156346" cy="3170099"/>
          </a:xfrm>
          <a:prstGeom prst="rect">
            <a:avLst/>
          </a:prstGeom>
          <a:noFill/>
        </p:spPr>
        <p:txBody>
          <a:bodyPr wrap="square" rtlCol="0">
            <a:spAutoFit/>
          </a:bodyPr>
          <a:lstStyle/>
          <a:p>
            <a:r>
              <a:rPr lang="tr-TR" sz="4000" b="1" dirty="0" smtClean="0">
                <a:solidFill>
                  <a:schemeClr val="accent1"/>
                </a:solidFill>
              </a:rPr>
              <a:t>Çünkü; onlar sizi seviyor</a:t>
            </a:r>
            <a:r>
              <a:rPr lang="tr-TR" sz="4000" b="1" dirty="0" smtClean="0">
                <a:solidFill>
                  <a:schemeClr val="accent1"/>
                </a:solidFill>
                <a:sym typeface="Wingdings" panose="05000000000000000000" pitchFamily="2" charset="2"/>
              </a:rPr>
              <a:t></a:t>
            </a:r>
            <a:endParaRPr lang="tr-TR" sz="4000" b="1" dirty="0">
              <a:solidFill>
                <a:schemeClr val="accent1"/>
              </a:solidFill>
            </a:endParaRPr>
          </a:p>
        </p:txBody>
      </p:sp>
    </p:spTree>
    <p:extLst>
      <p:ext uri="{BB962C8B-B14F-4D97-AF65-F5344CB8AC3E}">
        <p14:creationId xmlns:p14="http://schemas.microsoft.com/office/powerpoint/2010/main" val="21534527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22500" y="807534"/>
            <a:ext cx="8654766" cy="1392238"/>
          </a:xfrm>
        </p:spPr>
        <p:txBody>
          <a:bodyPr/>
          <a:lstStyle/>
          <a:p>
            <a:r>
              <a:rPr lang="tr-TR" altLang="tr-TR" sz="4000" b="1" dirty="0">
                <a:solidFill>
                  <a:schemeClr val="accent1"/>
                </a:solidFill>
                <a:latin typeface="+mn-lt"/>
              </a:rPr>
              <a:t>   </a:t>
            </a:r>
            <a:r>
              <a:rPr lang="tr-TR" altLang="tr-TR" sz="3200" b="1" dirty="0">
                <a:solidFill>
                  <a:schemeClr val="accent1"/>
                </a:solidFill>
                <a:latin typeface="+mn-lt"/>
              </a:rPr>
              <a:t>Öğrenci Başarısının </a:t>
            </a:r>
            <a:r>
              <a:rPr lang="tr-TR" altLang="tr-TR" sz="3200" b="1" dirty="0" smtClean="0">
                <a:solidFill>
                  <a:schemeClr val="accent1"/>
                </a:solidFill>
                <a:latin typeface="+mn-lt"/>
              </a:rPr>
              <a:t>Bazı Değişkenleri</a:t>
            </a:r>
            <a:endParaRPr lang="tr-TR" altLang="tr-TR" sz="3200" b="1" dirty="0">
              <a:solidFill>
                <a:schemeClr val="accent1"/>
              </a:solidFill>
              <a:latin typeface="+mn-lt"/>
            </a:endParaRPr>
          </a:p>
        </p:txBody>
      </p:sp>
      <p:sp>
        <p:nvSpPr>
          <p:cNvPr id="3075" name="Rectangle 3"/>
          <p:cNvSpPr>
            <a:spLocks noGrp="1" noChangeArrowheads="1"/>
          </p:cNvSpPr>
          <p:nvPr>
            <p:ph idx="1"/>
          </p:nvPr>
        </p:nvSpPr>
        <p:spPr>
          <a:xfrm>
            <a:off x="2402609" y="2005809"/>
            <a:ext cx="8957978" cy="2635464"/>
          </a:xfrm>
        </p:spPr>
        <p:txBody>
          <a:bodyPr>
            <a:normAutofit/>
          </a:bodyPr>
          <a:lstStyle/>
          <a:p>
            <a:pPr algn="just">
              <a:lnSpc>
                <a:spcPct val="150000"/>
              </a:lnSpc>
              <a:buFontTx/>
              <a:buNone/>
            </a:pPr>
            <a:r>
              <a:rPr lang="tr-TR" altLang="tr-TR" sz="2400" dirty="0">
                <a:latin typeface="Tahoma" panose="020B0604030504040204" pitchFamily="34" charset="0"/>
                <a:ea typeface="Tahoma" panose="020B0604030504040204" pitchFamily="34" charset="0"/>
                <a:cs typeface="Tahoma" panose="020B0604030504040204" pitchFamily="34" charset="0"/>
              </a:rPr>
              <a:t>   </a:t>
            </a:r>
            <a:r>
              <a:rPr lang="tr-TR" altLang="tr-TR" sz="2400" dirty="0">
                <a:latin typeface="Tahoma" panose="020B0604030504040204" pitchFamily="34" charset="0"/>
                <a:ea typeface="Tahoma" panose="020B0604030504040204" pitchFamily="34" charset="0"/>
                <a:cs typeface="Tahoma" panose="020B0604030504040204" pitchFamily="34" charset="0"/>
              </a:rPr>
              <a:t> </a:t>
            </a:r>
            <a:r>
              <a:rPr lang="tr-TR" altLang="tr-TR" sz="2400" dirty="0" smtClean="0">
                <a:solidFill>
                  <a:schemeClr val="tx1"/>
                </a:solidFill>
                <a:latin typeface="Tahoma" panose="020B0604030504040204" pitchFamily="34" charset="0"/>
                <a:ea typeface="Tahoma" panose="020B0604030504040204" pitchFamily="34" charset="0"/>
                <a:cs typeface="Tahoma" panose="020B0604030504040204" pitchFamily="34" charset="0"/>
              </a:rPr>
              <a:t>Öğrencilerin </a:t>
            </a:r>
            <a:r>
              <a:rPr lang="tr-TR" altLang="tr-TR" sz="2400" dirty="0" smtClean="0">
                <a:solidFill>
                  <a:schemeClr val="tx1"/>
                </a:solidFill>
                <a:latin typeface="Tahoma" panose="020B0604030504040204" pitchFamily="34" charset="0"/>
                <a:ea typeface="Tahoma" panose="020B0604030504040204" pitchFamily="34" charset="0"/>
                <a:cs typeface="Tahoma" panose="020B0604030504040204" pitchFamily="34" charset="0"/>
              </a:rPr>
              <a:t>başarı </a:t>
            </a:r>
            <a:r>
              <a:rPr lang="tr-TR" altLang="tr-TR" sz="2400" dirty="0">
                <a:solidFill>
                  <a:schemeClr val="tx1"/>
                </a:solidFill>
                <a:latin typeface="Tahoma" panose="020B0604030504040204" pitchFamily="34" charset="0"/>
                <a:ea typeface="Tahoma" panose="020B0604030504040204" pitchFamily="34" charset="0"/>
                <a:cs typeface="Tahoma" panose="020B0604030504040204" pitchFamily="34" charset="0"/>
              </a:rPr>
              <a:t>ya da başarısızlıklarında birden çok etmen </a:t>
            </a:r>
            <a:r>
              <a:rPr lang="tr-TR" altLang="tr-TR" sz="2400" dirty="0" smtClean="0">
                <a:solidFill>
                  <a:schemeClr val="tx1"/>
                </a:solidFill>
                <a:latin typeface="Tahoma" panose="020B0604030504040204" pitchFamily="34" charset="0"/>
                <a:ea typeface="Tahoma" panose="020B0604030504040204" pitchFamily="34" charset="0"/>
                <a:cs typeface="Tahoma" panose="020B0604030504040204" pitchFamily="34" charset="0"/>
              </a:rPr>
              <a:t>bulunmaktadır. Her birey, </a:t>
            </a:r>
            <a:r>
              <a:rPr lang="tr-TR" altLang="tr-TR" sz="2400" dirty="0">
                <a:solidFill>
                  <a:schemeClr val="tx1"/>
                </a:solidFill>
                <a:latin typeface="Tahoma" panose="020B0604030504040204" pitchFamily="34" charset="0"/>
                <a:ea typeface="Tahoma" panose="020B0604030504040204" pitchFamily="34" charset="0"/>
                <a:cs typeface="Tahoma" panose="020B0604030504040204" pitchFamily="34" charset="0"/>
              </a:rPr>
              <a:t>başkalarına benzeyen birtakım </a:t>
            </a:r>
            <a:r>
              <a:rPr lang="tr-TR" altLang="tr-TR" sz="2400" dirty="0" smtClean="0">
                <a:solidFill>
                  <a:schemeClr val="tx1"/>
                </a:solidFill>
                <a:latin typeface="Tahoma" panose="020B0604030504040204" pitchFamily="34" charset="0"/>
                <a:ea typeface="Tahoma" panose="020B0604030504040204" pitchFamily="34" charset="0"/>
                <a:cs typeface="Tahoma" panose="020B0604030504040204" pitchFamily="34" charset="0"/>
              </a:rPr>
              <a:t>özelliklerinin </a:t>
            </a:r>
            <a:r>
              <a:rPr lang="tr-TR" altLang="tr-TR" sz="2400" dirty="0">
                <a:solidFill>
                  <a:schemeClr val="tx1"/>
                </a:solidFill>
                <a:latin typeface="Tahoma" panose="020B0604030504040204" pitchFamily="34" charset="0"/>
                <a:ea typeface="Tahoma" panose="020B0604030504040204" pitchFamily="34" charset="0"/>
                <a:cs typeface="Tahoma" panose="020B0604030504040204" pitchFamily="34" charset="0"/>
              </a:rPr>
              <a:t>yanında benzemeyen birtakım özelliklere de </a:t>
            </a:r>
            <a:r>
              <a:rPr lang="tr-TR" altLang="tr-TR" sz="2400" dirty="0" smtClean="0">
                <a:solidFill>
                  <a:schemeClr val="tx1"/>
                </a:solidFill>
                <a:latin typeface="Tahoma" panose="020B0604030504040204" pitchFamily="34" charset="0"/>
                <a:ea typeface="Tahoma" panose="020B0604030504040204" pitchFamily="34" charset="0"/>
                <a:cs typeface="Tahoma" panose="020B0604030504040204" pitchFamily="34" charset="0"/>
              </a:rPr>
              <a:t>sahiptir.</a:t>
            </a:r>
            <a:endParaRPr lang="tr-TR" altLang="tr-TR" sz="24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3109588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908877" y="684214"/>
            <a:ext cx="8229600" cy="5545137"/>
          </a:xfrm>
        </p:spPr>
        <p:txBody>
          <a:bodyPr>
            <a:normAutofit/>
          </a:bodyPr>
          <a:lstStyle/>
          <a:p>
            <a:pPr algn="just">
              <a:lnSpc>
                <a:spcPct val="150000"/>
              </a:lnSpc>
              <a:buFontTx/>
              <a:buNone/>
            </a:pPr>
            <a:r>
              <a:rPr lang="tr-TR" altLang="tr-TR" sz="2000" b="1" dirty="0">
                <a:latin typeface="Tahoma" panose="020B0604030504040204" pitchFamily="34" charset="0"/>
                <a:ea typeface="Tahoma" panose="020B0604030504040204" pitchFamily="34" charset="0"/>
                <a:cs typeface="Tahoma" panose="020B0604030504040204" pitchFamily="34" charset="0"/>
              </a:rPr>
              <a:t>    </a:t>
            </a:r>
            <a:r>
              <a:rPr lang="tr-TR" altLang="tr-TR"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Okuldaki </a:t>
            </a:r>
            <a:r>
              <a:rPr lang="tr-TR" altLang="tr-TR"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başarı </a:t>
            </a:r>
            <a:r>
              <a:rPr lang="tr-TR" altLang="tr-TR" sz="2000" dirty="0">
                <a:solidFill>
                  <a:schemeClr val="tx1"/>
                </a:solidFill>
                <a:latin typeface="Tahoma" panose="020B0604030504040204" pitchFamily="34" charset="0"/>
                <a:ea typeface="Tahoma" panose="020B0604030504040204" pitchFamily="34" charset="0"/>
                <a:cs typeface="Tahoma" panose="020B0604030504040204" pitchFamily="34" charset="0"/>
              </a:rPr>
              <a:t>ise bir akademik programdaki derslerden öğrencinin aldığı notların ya da puanlarının ortalaması olarak düşünülebilir . Öğrencinin ders başarısı üzerinde etkili olan pek çok değişken bulunmaktadır. </a:t>
            </a:r>
            <a:r>
              <a:rPr lang="tr-TR" altLang="tr-TR" sz="2400" b="1" dirty="0">
                <a:solidFill>
                  <a:schemeClr val="tx1"/>
                </a:solidFill>
                <a:latin typeface="Tahoma" panose="020B0604030504040204" pitchFamily="34" charset="0"/>
                <a:ea typeface="Tahoma" panose="020B0604030504040204" pitchFamily="34" charset="0"/>
                <a:cs typeface="Tahoma" panose="020B0604030504040204" pitchFamily="34" charset="0"/>
              </a:rPr>
              <a:t>“Öğrenme değişkeni” </a:t>
            </a:r>
            <a:r>
              <a:rPr lang="tr-TR" altLang="tr-TR" sz="2000" dirty="0">
                <a:solidFill>
                  <a:schemeClr val="tx1"/>
                </a:solidFill>
                <a:latin typeface="Tahoma" panose="020B0604030504040204" pitchFamily="34" charset="0"/>
                <a:ea typeface="Tahoma" panose="020B0604030504040204" pitchFamily="34" charset="0"/>
                <a:cs typeface="Tahoma" panose="020B0604030504040204" pitchFamily="34" charset="0"/>
              </a:rPr>
              <a:t>olarak da adlandırılan bu değişkenler hemen tümüyle fizyolojik, psikolojik ve toplumsal durum ve koşullarla ilgilidir. Öğrenme değişkenleri, öğrencinin öğrenme durumunu, dolayısıyla da </a:t>
            </a:r>
            <a:r>
              <a:rPr lang="tr-TR" altLang="tr-TR"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başarı </a:t>
            </a:r>
            <a:r>
              <a:rPr lang="tr-TR" altLang="tr-TR" sz="2000" dirty="0">
                <a:solidFill>
                  <a:schemeClr val="tx1"/>
                </a:solidFill>
                <a:latin typeface="Tahoma" panose="020B0604030504040204" pitchFamily="34" charset="0"/>
                <a:ea typeface="Tahoma" panose="020B0604030504040204" pitchFamily="34" charset="0"/>
                <a:cs typeface="Tahoma" panose="020B0604030504040204" pitchFamily="34" charset="0"/>
              </a:rPr>
              <a:t>düzeyini olumlu ya da olumsuz olarak etkilemektedir. </a:t>
            </a:r>
          </a:p>
          <a:p>
            <a:pPr algn="just">
              <a:lnSpc>
                <a:spcPct val="150000"/>
              </a:lnSpc>
              <a:buFontTx/>
              <a:buNone/>
            </a:pPr>
            <a:r>
              <a:rPr lang="tr-TR" altLang="tr-TR" sz="20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tr-TR" altLang="tr-TR"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tr-TR" altLang="tr-TR" sz="2000" u="sng" dirty="0" smtClean="0">
                <a:solidFill>
                  <a:schemeClr val="tx1"/>
                </a:solidFill>
                <a:latin typeface="Tahoma" panose="020B0604030504040204" pitchFamily="34" charset="0"/>
                <a:ea typeface="Tahoma" panose="020B0604030504040204" pitchFamily="34" charset="0"/>
                <a:cs typeface="Tahoma" panose="020B0604030504040204" pitchFamily="34" charset="0"/>
              </a:rPr>
              <a:t>Okul </a:t>
            </a:r>
            <a:r>
              <a:rPr lang="tr-TR" altLang="tr-TR" sz="2000" u="sng" dirty="0">
                <a:solidFill>
                  <a:schemeClr val="tx1"/>
                </a:solidFill>
                <a:latin typeface="Tahoma" panose="020B0604030504040204" pitchFamily="34" charset="0"/>
                <a:ea typeface="Tahoma" panose="020B0604030504040204" pitchFamily="34" charset="0"/>
                <a:cs typeface="Tahoma" panose="020B0604030504040204" pitchFamily="34" charset="0"/>
              </a:rPr>
              <a:t>başarısı “zihinsel olmayan” birçok faktör tarafından da önemli düzeyde etkilenmektedir.</a:t>
            </a:r>
          </a:p>
        </p:txBody>
      </p:sp>
      <p:sp>
        <p:nvSpPr>
          <p:cNvPr id="4105" name="Rectangle 9"/>
          <p:cNvSpPr>
            <a:spLocks noChangeArrowheads="1"/>
          </p:cNvSpPr>
          <p:nvPr/>
        </p:nvSpPr>
        <p:spPr bwMode="auto">
          <a:xfrm>
            <a:off x="1919288" y="1125538"/>
            <a:ext cx="84248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b="1" u="sng">
                <a:latin typeface="Verdana" panose="020B0604030504040204" pitchFamily="34" charset="0"/>
              </a:rPr>
              <a:t> </a:t>
            </a:r>
            <a:endParaRPr lang="tr-TR" altLang="tr-TR">
              <a:latin typeface="Verdana" panose="020B0604030504040204" pitchFamily="34" charset="0"/>
            </a:endParaRPr>
          </a:p>
        </p:txBody>
      </p:sp>
    </p:spTree>
    <p:extLst>
      <p:ext uri="{BB962C8B-B14F-4D97-AF65-F5344CB8AC3E}">
        <p14:creationId xmlns:p14="http://schemas.microsoft.com/office/powerpoint/2010/main" val="180794534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5" name="Rectangle 3"/>
          <p:cNvSpPr>
            <a:spLocks noGrp="1" noChangeArrowheads="1"/>
          </p:cNvSpPr>
          <p:nvPr>
            <p:ph idx="1"/>
          </p:nvPr>
        </p:nvSpPr>
        <p:spPr>
          <a:xfrm>
            <a:off x="2209800" y="1341439"/>
            <a:ext cx="7696200" cy="4967287"/>
          </a:xfrm>
        </p:spPr>
        <p:txBody>
          <a:bodyPr/>
          <a:lstStyle/>
          <a:p>
            <a:pPr algn="just"/>
            <a:r>
              <a:rPr lang="tr-TR" altLang="tr-TR" dirty="0">
                <a:solidFill>
                  <a:schemeClr val="tx1"/>
                </a:solidFill>
                <a:latin typeface="Arial" panose="020B0604020202020204" pitchFamily="34" charset="0"/>
              </a:rPr>
              <a:t>Ne  zaman  ne  sebeple  ders  çalışmıyorsunuz?  Sorusuna  </a:t>
            </a:r>
          </a:p>
          <a:p>
            <a:pPr algn="just">
              <a:buFontTx/>
              <a:buNone/>
            </a:pPr>
            <a:r>
              <a:rPr lang="tr-TR" altLang="tr-TR" dirty="0">
                <a:solidFill>
                  <a:schemeClr val="tx1"/>
                </a:solidFill>
                <a:latin typeface="Arial" panose="020B0604020202020204" pitchFamily="34" charset="0"/>
              </a:rPr>
              <a:t>     verdikleri  cevaplar  şu  şekilde  tespit  edilmiştir.</a:t>
            </a:r>
          </a:p>
          <a:p>
            <a:pPr algn="just"/>
            <a:endParaRPr lang="tr-TR" altLang="tr-TR" dirty="0">
              <a:solidFill>
                <a:schemeClr val="tx1"/>
              </a:solidFill>
              <a:latin typeface="Arial" panose="020B0604020202020204" pitchFamily="34" charset="0"/>
            </a:endParaRPr>
          </a:p>
        </p:txBody>
      </p:sp>
      <p:sp>
        <p:nvSpPr>
          <p:cNvPr id="223237" name="Text Box 5"/>
          <p:cNvSpPr txBox="1">
            <a:spLocks noChangeArrowheads="1"/>
          </p:cNvSpPr>
          <p:nvPr/>
        </p:nvSpPr>
        <p:spPr bwMode="auto">
          <a:xfrm>
            <a:off x="1768475" y="2247901"/>
            <a:ext cx="5619750" cy="30839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a:lnSpc>
                <a:spcPct val="80000"/>
              </a:lnSpc>
              <a:spcBef>
                <a:spcPct val="50000"/>
              </a:spcBef>
              <a:buFontTx/>
              <a:buAutoNum type="arabicPlain"/>
            </a:pPr>
            <a:r>
              <a:rPr lang="tr-TR" altLang="tr-TR" sz="2400" b="1" i="1" dirty="0">
                <a:solidFill>
                  <a:srgbClr val="000000"/>
                </a:solidFill>
                <a:latin typeface="+mn-lt"/>
              </a:rPr>
              <a:t>Ev içi problemler  yüzünden </a:t>
            </a:r>
          </a:p>
          <a:p>
            <a:pPr>
              <a:lnSpc>
                <a:spcPct val="80000"/>
              </a:lnSpc>
              <a:spcBef>
                <a:spcPct val="50000"/>
              </a:spcBef>
              <a:buFontTx/>
              <a:buAutoNum type="arabicPlain"/>
            </a:pPr>
            <a:r>
              <a:rPr lang="tr-TR" altLang="tr-TR" sz="2400" b="1" i="1" dirty="0">
                <a:solidFill>
                  <a:srgbClr val="000000"/>
                </a:solidFill>
                <a:latin typeface="+mn-lt"/>
              </a:rPr>
              <a:t>Dersi ve öğretmeni sevmediği için</a:t>
            </a:r>
          </a:p>
          <a:p>
            <a:pPr>
              <a:lnSpc>
                <a:spcPct val="80000"/>
              </a:lnSpc>
              <a:spcBef>
                <a:spcPct val="50000"/>
              </a:spcBef>
              <a:buFontTx/>
              <a:buAutoNum type="arabicPlain"/>
            </a:pPr>
            <a:r>
              <a:rPr lang="tr-TR" altLang="tr-TR" sz="2400" b="1" i="1" dirty="0">
                <a:solidFill>
                  <a:srgbClr val="000000"/>
                </a:solidFill>
                <a:latin typeface="+mn-lt"/>
              </a:rPr>
              <a:t>Çeşitli sebepler yüzünden</a:t>
            </a:r>
          </a:p>
          <a:p>
            <a:pPr>
              <a:lnSpc>
                <a:spcPct val="80000"/>
              </a:lnSpc>
              <a:spcBef>
                <a:spcPct val="50000"/>
              </a:spcBef>
              <a:buFontTx/>
              <a:buAutoNum type="arabicPlain"/>
            </a:pPr>
            <a:r>
              <a:rPr lang="tr-TR" altLang="tr-TR" sz="2400" b="1" i="1" dirty="0">
                <a:solidFill>
                  <a:srgbClr val="000000"/>
                </a:solidFill>
                <a:latin typeface="+mn-lt"/>
              </a:rPr>
              <a:t>Ders programları yüzünden</a:t>
            </a:r>
          </a:p>
          <a:p>
            <a:pPr>
              <a:lnSpc>
                <a:spcPct val="80000"/>
              </a:lnSpc>
              <a:spcBef>
                <a:spcPct val="50000"/>
              </a:spcBef>
              <a:buFontTx/>
              <a:buAutoNum type="arabicPlain"/>
            </a:pPr>
            <a:r>
              <a:rPr lang="tr-TR" altLang="tr-TR" sz="2400" b="1" i="1" dirty="0">
                <a:solidFill>
                  <a:srgbClr val="000000"/>
                </a:solidFill>
                <a:latin typeface="+mn-lt"/>
              </a:rPr>
              <a:t>Arkadaş  yüzünden</a:t>
            </a:r>
          </a:p>
          <a:p>
            <a:pPr>
              <a:lnSpc>
                <a:spcPct val="80000"/>
              </a:lnSpc>
              <a:spcBef>
                <a:spcPct val="50000"/>
              </a:spcBef>
              <a:buFontTx/>
              <a:buAutoNum type="arabicPlain"/>
            </a:pPr>
            <a:r>
              <a:rPr lang="tr-TR" altLang="tr-TR" sz="2400" b="1" i="1" dirty="0">
                <a:solidFill>
                  <a:srgbClr val="000000"/>
                </a:solidFill>
                <a:latin typeface="+mn-lt"/>
              </a:rPr>
              <a:t>Ev işleri görmekten</a:t>
            </a:r>
          </a:p>
        </p:txBody>
      </p:sp>
      <p:sp>
        <p:nvSpPr>
          <p:cNvPr id="223238" name="Text Box 6"/>
          <p:cNvSpPr txBox="1">
            <a:spLocks noChangeArrowheads="1"/>
          </p:cNvSpPr>
          <p:nvPr/>
        </p:nvSpPr>
        <p:spPr bwMode="auto">
          <a:xfrm>
            <a:off x="7388225" y="2305051"/>
            <a:ext cx="1714500" cy="3237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0000"/>
              </a:lnSpc>
              <a:spcBef>
                <a:spcPct val="50000"/>
              </a:spcBef>
            </a:pPr>
            <a:r>
              <a:rPr lang="tr-TR" altLang="tr-TR" sz="2800" b="1" dirty="0">
                <a:solidFill>
                  <a:srgbClr val="000000"/>
                </a:solidFill>
                <a:latin typeface="Arial" panose="020B0604020202020204" pitchFamily="34" charset="0"/>
              </a:rPr>
              <a:t>%   40</a:t>
            </a:r>
          </a:p>
          <a:p>
            <a:pPr>
              <a:lnSpc>
                <a:spcPct val="80000"/>
              </a:lnSpc>
              <a:spcBef>
                <a:spcPct val="50000"/>
              </a:spcBef>
            </a:pPr>
            <a:r>
              <a:rPr lang="tr-TR" altLang="tr-TR" sz="2800" b="1" dirty="0">
                <a:solidFill>
                  <a:srgbClr val="000000"/>
                </a:solidFill>
                <a:latin typeface="Arial" panose="020B0604020202020204" pitchFamily="34" charset="0"/>
              </a:rPr>
              <a:t>%   15</a:t>
            </a:r>
          </a:p>
          <a:p>
            <a:pPr>
              <a:lnSpc>
                <a:spcPct val="80000"/>
              </a:lnSpc>
              <a:spcBef>
                <a:spcPct val="50000"/>
              </a:spcBef>
            </a:pPr>
            <a:r>
              <a:rPr lang="tr-TR" altLang="tr-TR" sz="2800" b="1" dirty="0">
                <a:solidFill>
                  <a:srgbClr val="000000"/>
                </a:solidFill>
                <a:latin typeface="Arial" panose="020B0604020202020204" pitchFamily="34" charset="0"/>
              </a:rPr>
              <a:t>%   15</a:t>
            </a:r>
          </a:p>
          <a:p>
            <a:pPr>
              <a:lnSpc>
                <a:spcPct val="80000"/>
              </a:lnSpc>
              <a:spcBef>
                <a:spcPct val="50000"/>
              </a:spcBef>
            </a:pPr>
            <a:r>
              <a:rPr lang="tr-TR" altLang="tr-TR" sz="2800" b="1" dirty="0">
                <a:solidFill>
                  <a:srgbClr val="000000"/>
                </a:solidFill>
                <a:latin typeface="Arial" panose="020B0604020202020204" pitchFamily="34" charset="0"/>
              </a:rPr>
              <a:t>%   15</a:t>
            </a:r>
          </a:p>
          <a:p>
            <a:pPr>
              <a:lnSpc>
                <a:spcPct val="80000"/>
              </a:lnSpc>
              <a:spcBef>
                <a:spcPct val="50000"/>
              </a:spcBef>
            </a:pPr>
            <a:r>
              <a:rPr lang="tr-TR" altLang="tr-TR" sz="2800" b="1" dirty="0">
                <a:solidFill>
                  <a:srgbClr val="000000"/>
                </a:solidFill>
                <a:latin typeface="Arial" panose="020B0604020202020204" pitchFamily="34" charset="0"/>
              </a:rPr>
              <a:t>%   10</a:t>
            </a:r>
          </a:p>
          <a:p>
            <a:pPr>
              <a:lnSpc>
                <a:spcPct val="80000"/>
              </a:lnSpc>
              <a:spcBef>
                <a:spcPct val="50000"/>
              </a:spcBef>
            </a:pPr>
            <a:r>
              <a:rPr lang="tr-TR" altLang="tr-TR" sz="2800" b="1" dirty="0">
                <a:solidFill>
                  <a:srgbClr val="000000"/>
                </a:solidFill>
                <a:latin typeface="Arial" panose="020B0604020202020204" pitchFamily="34" charset="0"/>
              </a:rPr>
              <a:t>%   5</a:t>
            </a:r>
          </a:p>
        </p:txBody>
      </p:sp>
      <p:sp>
        <p:nvSpPr>
          <p:cNvPr id="223239" name="Rectangle 7"/>
          <p:cNvSpPr>
            <a:spLocks noChangeArrowheads="1"/>
          </p:cNvSpPr>
          <p:nvPr/>
        </p:nvSpPr>
        <p:spPr bwMode="auto">
          <a:xfrm>
            <a:off x="1501253" y="5734050"/>
            <a:ext cx="1045418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tr-TR" altLang="tr-TR" sz="2400" b="1" dirty="0" smtClean="0">
                <a:solidFill>
                  <a:schemeClr val="accent1"/>
                </a:solidFill>
                <a:latin typeface="Tahoma" panose="020B0604030504040204" pitchFamily="34" charset="0"/>
                <a:ea typeface="Tahoma" panose="020B0604030504040204" pitchFamily="34" charset="0"/>
                <a:cs typeface="Tahoma" panose="020B0604030504040204" pitchFamily="34" charset="0"/>
              </a:rPr>
              <a:t>*Bu </a:t>
            </a:r>
            <a:r>
              <a:rPr lang="tr-TR" altLang="tr-TR" sz="2400" b="1" dirty="0">
                <a:solidFill>
                  <a:schemeClr val="accent1"/>
                </a:solidFill>
                <a:latin typeface="Tahoma" panose="020B0604030504040204" pitchFamily="34" charset="0"/>
                <a:ea typeface="Tahoma" panose="020B0604030504040204" pitchFamily="34" charset="0"/>
                <a:cs typeface="Tahoma" panose="020B0604030504040204" pitchFamily="34" charset="0"/>
              </a:rPr>
              <a:t>sebepleri ortadan kaldırmadan onların çalışkan </a:t>
            </a:r>
            <a:r>
              <a:rPr lang="tr-TR" altLang="tr-TR" sz="2400" b="1" dirty="0" smtClean="0">
                <a:solidFill>
                  <a:schemeClr val="accent1"/>
                </a:solidFill>
                <a:latin typeface="Tahoma" panose="020B0604030504040204" pitchFamily="34" charset="0"/>
                <a:ea typeface="Tahoma" panose="020B0604030504040204" pitchFamily="34" charset="0"/>
                <a:cs typeface="Tahoma" panose="020B0604030504040204" pitchFamily="34" charset="0"/>
              </a:rPr>
              <a:t>çocuklar </a:t>
            </a:r>
            <a:r>
              <a:rPr lang="tr-TR" altLang="tr-TR" sz="2400" b="1" dirty="0">
                <a:solidFill>
                  <a:schemeClr val="accent1"/>
                </a:solidFill>
                <a:latin typeface="Tahoma" panose="020B0604030504040204" pitchFamily="34" charset="0"/>
                <a:ea typeface="Tahoma" panose="020B0604030504040204" pitchFamily="34" charset="0"/>
                <a:cs typeface="Tahoma" panose="020B0604030504040204" pitchFamily="34" charset="0"/>
              </a:rPr>
              <a:t>olmasını temin edemeyiz.</a:t>
            </a:r>
          </a:p>
        </p:txBody>
      </p:sp>
      <p:sp>
        <p:nvSpPr>
          <p:cNvPr id="2" name="Metin kutusu 1"/>
          <p:cNvSpPr txBox="1"/>
          <p:nvPr/>
        </p:nvSpPr>
        <p:spPr>
          <a:xfrm>
            <a:off x="2135188" y="532263"/>
            <a:ext cx="6831391" cy="646331"/>
          </a:xfrm>
          <a:prstGeom prst="rect">
            <a:avLst/>
          </a:prstGeom>
          <a:noFill/>
        </p:spPr>
        <p:txBody>
          <a:bodyPr wrap="square" rtlCol="0">
            <a:spAutoFit/>
          </a:bodyPr>
          <a:lstStyle/>
          <a:p>
            <a:r>
              <a:rPr lang="tr-TR" sz="3600" b="1" dirty="0" smtClean="0">
                <a:solidFill>
                  <a:schemeClr val="accent1"/>
                </a:solidFill>
              </a:rPr>
              <a:t>Bir Ankette Öğrencilere;</a:t>
            </a:r>
            <a:endParaRPr lang="tr-TR" sz="3600" b="1" dirty="0">
              <a:solidFill>
                <a:schemeClr val="accent1"/>
              </a:solidFill>
            </a:endParaRPr>
          </a:p>
        </p:txBody>
      </p:sp>
    </p:spTree>
    <p:extLst>
      <p:ext uri="{BB962C8B-B14F-4D97-AF65-F5344CB8AC3E}">
        <p14:creationId xmlns:p14="http://schemas.microsoft.com/office/powerpoint/2010/main" val="266939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23237"/>
                                        </p:tgtEl>
                                        <p:attrNameLst>
                                          <p:attrName>style.visibility</p:attrName>
                                        </p:attrNameLst>
                                      </p:cBhvr>
                                      <p:to>
                                        <p:strVal val="visible"/>
                                      </p:to>
                                    </p:set>
                                    <p:anim calcmode="lin" valueType="num">
                                      <p:cBhvr additive="base">
                                        <p:cTn id="7" dur="500" fill="hold"/>
                                        <p:tgtEl>
                                          <p:spTgt spid="223237"/>
                                        </p:tgtEl>
                                        <p:attrNameLst>
                                          <p:attrName>ppt_x</p:attrName>
                                        </p:attrNameLst>
                                      </p:cBhvr>
                                      <p:tavLst>
                                        <p:tav tm="0">
                                          <p:val>
                                            <p:strVal val="#ppt_x"/>
                                          </p:val>
                                        </p:tav>
                                        <p:tav tm="100000">
                                          <p:val>
                                            <p:strVal val="#ppt_x"/>
                                          </p:val>
                                        </p:tav>
                                      </p:tavLst>
                                    </p:anim>
                                    <p:anim calcmode="lin" valueType="num">
                                      <p:cBhvr additive="base">
                                        <p:cTn id="8" dur="500" fill="hold"/>
                                        <p:tgtEl>
                                          <p:spTgt spid="223237"/>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23238"/>
                                        </p:tgtEl>
                                        <p:attrNameLst>
                                          <p:attrName>style.visibility</p:attrName>
                                        </p:attrNameLst>
                                      </p:cBhvr>
                                      <p:to>
                                        <p:strVal val="visible"/>
                                      </p:to>
                                    </p:set>
                                    <p:anim calcmode="lin" valueType="num">
                                      <p:cBhvr additive="base">
                                        <p:cTn id="12" dur="500" fill="hold"/>
                                        <p:tgtEl>
                                          <p:spTgt spid="223238"/>
                                        </p:tgtEl>
                                        <p:attrNameLst>
                                          <p:attrName>ppt_x</p:attrName>
                                        </p:attrNameLst>
                                      </p:cBhvr>
                                      <p:tavLst>
                                        <p:tav tm="0">
                                          <p:val>
                                            <p:strVal val="#ppt_x"/>
                                          </p:val>
                                        </p:tav>
                                        <p:tav tm="100000">
                                          <p:val>
                                            <p:strVal val="#ppt_x"/>
                                          </p:val>
                                        </p:tav>
                                      </p:tavLst>
                                    </p:anim>
                                    <p:anim calcmode="lin" valueType="num">
                                      <p:cBhvr additive="base">
                                        <p:cTn id="13" dur="500" fill="hold"/>
                                        <p:tgtEl>
                                          <p:spTgt spid="2232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37" grpId="0" autoUpdateAnimBg="0"/>
      <p:bldP spid="223238"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51932" y="624108"/>
            <a:ext cx="8911687" cy="1280890"/>
          </a:xfrm>
        </p:spPr>
        <p:txBody>
          <a:bodyPr/>
          <a:lstStyle/>
          <a:p>
            <a:r>
              <a:rPr lang="tr-TR" b="1" u="sng" dirty="0" smtClean="0"/>
              <a:t>Başarıyı Etkileyen Faktörlerden Bazıları</a:t>
            </a:r>
            <a:endParaRPr lang="tr-TR" b="1" u="sng" dirty="0"/>
          </a:p>
        </p:txBody>
      </p:sp>
      <p:sp>
        <p:nvSpPr>
          <p:cNvPr id="3" name="İçerik Yer Tutucusu 2"/>
          <p:cNvSpPr>
            <a:spLocks noGrp="1"/>
          </p:cNvSpPr>
          <p:nvPr>
            <p:ph idx="1"/>
          </p:nvPr>
        </p:nvSpPr>
        <p:spPr>
          <a:xfrm>
            <a:off x="2047164" y="1905000"/>
            <a:ext cx="3480179" cy="4395151"/>
          </a:xfrm>
        </p:spPr>
        <p:txBody>
          <a:bodyPr/>
          <a:lstStyle/>
          <a:p>
            <a:pPr marL="0" indent="0">
              <a:buNone/>
            </a:pPr>
            <a:r>
              <a:rPr lang="tr-TR" sz="2800" b="1" dirty="0" smtClean="0">
                <a:solidFill>
                  <a:schemeClr val="accent1"/>
                </a:solidFill>
              </a:rPr>
              <a:t>1)Okul Ortamı</a:t>
            </a:r>
          </a:p>
          <a:p>
            <a:pPr marL="0" indent="0" algn="just">
              <a:buNone/>
            </a:pPr>
            <a:r>
              <a:rPr lang="tr-TR" sz="1600" b="1" dirty="0" smtClean="0">
                <a:solidFill>
                  <a:schemeClr val="tx1"/>
                </a:solidFill>
              </a:rPr>
              <a:t>*Öğretmen-sınıf yönetimi</a:t>
            </a:r>
          </a:p>
          <a:p>
            <a:pPr marL="0" indent="0" algn="just">
              <a:buNone/>
            </a:pPr>
            <a:r>
              <a:rPr lang="tr-TR" sz="1600" b="1" dirty="0" smtClean="0">
                <a:solidFill>
                  <a:schemeClr val="tx1"/>
                </a:solidFill>
              </a:rPr>
              <a:t>*İdareci</a:t>
            </a:r>
          </a:p>
          <a:p>
            <a:pPr marL="0" indent="0" algn="just">
              <a:buNone/>
            </a:pPr>
            <a:r>
              <a:rPr lang="tr-TR" sz="1600" b="1" dirty="0" smtClean="0">
                <a:solidFill>
                  <a:schemeClr val="tx1"/>
                </a:solidFill>
              </a:rPr>
              <a:t>*Akranları</a:t>
            </a:r>
          </a:p>
          <a:p>
            <a:pPr marL="0" indent="0" algn="just">
              <a:buNone/>
            </a:pPr>
            <a:r>
              <a:rPr lang="tr-TR" sz="1600" b="1" dirty="0" smtClean="0">
                <a:solidFill>
                  <a:schemeClr val="tx1"/>
                </a:solidFill>
              </a:rPr>
              <a:t>*Eğitim programları</a:t>
            </a:r>
          </a:p>
          <a:p>
            <a:pPr algn="just"/>
            <a:endParaRPr lang="tr-TR" b="1" dirty="0">
              <a:solidFill>
                <a:schemeClr val="tx1"/>
              </a:solidFill>
            </a:endParaRPr>
          </a:p>
        </p:txBody>
      </p:sp>
      <p:sp>
        <p:nvSpPr>
          <p:cNvPr id="4" name="İçerik Yer Tutucusu 2"/>
          <p:cNvSpPr txBox="1">
            <a:spLocks/>
          </p:cNvSpPr>
          <p:nvPr/>
        </p:nvSpPr>
        <p:spPr>
          <a:xfrm>
            <a:off x="5265884" y="1905000"/>
            <a:ext cx="3468687" cy="419548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tr-TR" sz="2800" b="1" dirty="0" smtClean="0">
                <a:solidFill>
                  <a:schemeClr val="accent1"/>
                </a:solidFill>
              </a:rPr>
              <a:t>2)Aile</a:t>
            </a:r>
          </a:p>
          <a:p>
            <a:pPr marL="0" indent="0" algn="just">
              <a:buFont typeface="Wingdings 3" charset="2"/>
              <a:buNone/>
            </a:pPr>
            <a:r>
              <a:rPr lang="tr-TR" sz="1600" b="1" dirty="0" smtClean="0">
                <a:solidFill>
                  <a:schemeClr val="tx1"/>
                </a:solidFill>
              </a:rPr>
              <a:t>*Sosyoekonomik durumu</a:t>
            </a:r>
          </a:p>
          <a:p>
            <a:pPr marL="0" indent="0" algn="just">
              <a:buFont typeface="Wingdings 3" charset="2"/>
              <a:buNone/>
            </a:pPr>
            <a:r>
              <a:rPr lang="tr-TR" sz="1600" b="1" dirty="0" smtClean="0">
                <a:solidFill>
                  <a:schemeClr val="tx1"/>
                </a:solidFill>
              </a:rPr>
              <a:t>*Ailenin eğitim düzeyi</a:t>
            </a:r>
          </a:p>
          <a:p>
            <a:pPr marL="0" indent="0" algn="just">
              <a:buFont typeface="Wingdings 3" charset="2"/>
              <a:buNone/>
            </a:pPr>
            <a:r>
              <a:rPr lang="tr-TR" sz="1600" b="1" dirty="0" smtClean="0">
                <a:solidFill>
                  <a:schemeClr val="tx1"/>
                </a:solidFill>
              </a:rPr>
              <a:t>*Anne-baba tutumu</a:t>
            </a:r>
          </a:p>
          <a:p>
            <a:pPr marL="0" indent="0" algn="just">
              <a:buFont typeface="Wingdings 3" charset="2"/>
              <a:buNone/>
            </a:pPr>
            <a:endParaRPr lang="tr-TR" sz="1600" b="1" dirty="0">
              <a:solidFill>
                <a:schemeClr val="tx1"/>
              </a:solidFill>
            </a:endParaRPr>
          </a:p>
        </p:txBody>
      </p:sp>
      <p:sp>
        <p:nvSpPr>
          <p:cNvPr id="5" name="İçerik Yer Tutucusu 2"/>
          <p:cNvSpPr txBox="1">
            <a:spLocks/>
          </p:cNvSpPr>
          <p:nvPr/>
        </p:nvSpPr>
        <p:spPr>
          <a:xfrm>
            <a:off x="8145556" y="1899309"/>
            <a:ext cx="3637005" cy="419548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tr-TR" sz="2800" b="1" dirty="0" smtClean="0">
                <a:solidFill>
                  <a:schemeClr val="accent1"/>
                </a:solidFill>
              </a:rPr>
              <a:t>3)Kişisel Özellikler</a:t>
            </a:r>
          </a:p>
          <a:p>
            <a:pPr marL="0" indent="0" algn="just">
              <a:buFont typeface="Wingdings 3" charset="2"/>
              <a:buNone/>
            </a:pPr>
            <a:r>
              <a:rPr lang="tr-TR" sz="1600" dirty="0" smtClean="0"/>
              <a:t>*</a:t>
            </a:r>
            <a:r>
              <a:rPr lang="tr-TR" sz="1600" b="1" dirty="0" smtClean="0">
                <a:solidFill>
                  <a:schemeClr val="tx1"/>
                </a:solidFill>
              </a:rPr>
              <a:t>Zeka </a:t>
            </a:r>
          </a:p>
          <a:p>
            <a:pPr marL="0" indent="0" algn="just">
              <a:buFont typeface="Wingdings 3" charset="2"/>
              <a:buNone/>
            </a:pPr>
            <a:r>
              <a:rPr lang="tr-TR" sz="1600" b="1" dirty="0" smtClean="0">
                <a:solidFill>
                  <a:schemeClr val="tx1"/>
                </a:solidFill>
              </a:rPr>
              <a:t>*İlgi, yetenek, değer, tutum</a:t>
            </a:r>
          </a:p>
          <a:p>
            <a:pPr marL="0" indent="0" algn="just">
              <a:buFont typeface="Wingdings 3" charset="2"/>
              <a:buNone/>
            </a:pPr>
            <a:r>
              <a:rPr lang="tr-TR" sz="1600" b="1" dirty="0" smtClean="0">
                <a:solidFill>
                  <a:schemeClr val="tx1"/>
                </a:solidFill>
              </a:rPr>
              <a:t>*Sağlık koşulları, beslenme</a:t>
            </a:r>
          </a:p>
          <a:p>
            <a:pPr marL="0" indent="0" algn="just">
              <a:buFont typeface="Wingdings 3" charset="2"/>
              <a:buNone/>
            </a:pPr>
            <a:r>
              <a:rPr lang="tr-TR" sz="1600" b="1" dirty="0" smtClean="0">
                <a:solidFill>
                  <a:schemeClr val="tx1"/>
                </a:solidFill>
              </a:rPr>
              <a:t>*Başarı algısı</a:t>
            </a:r>
          </a:p>
          <a:p>
            <a:pPr marL="0" indent="0" algn="just">
              <a:buFont typeface="Wingdings 3" charset="2"/>
              <a:buNone/>
            </a:pPr>
            <a:r>
              <a:rPr lang="tr-TR" sz="1600" b="1" dirty="0" smtClean="0">
                <a:solidFill>
                  <a:schemeClr val="tx1"/>
                </a:solidFill>
              </a:rPr>
              <a:t>*Öğrenme stili</a:t>
            </a:r>
          </a:p>
          <a:p>
            <a:pPr marL="0" indent="0" algn="just">
              <a:buFont typeface="Wingdings 3" charset="2"/>
              <a:buNone/>
            </a:pPr>
            <a:r>
              <a:rPr lang="tr-TR" sz="1600" b="1" dirty="0" smtClean="0">
                <a:solidFill>
                  <a:schemeClr val="tx1"/>
                </a:solidFill>
              </a:rPr>
              <a:t>*Başarı güdüsü</a:t>
            </a:r>
            <a:endParaRPr lang="tr-TR" sz="1600" b="1" dirty="0">
              <a:solidFill>
                <a:schemeClr val="tx1"/>
              </a:solidFill>
            </a:endParaRPr>
          </a:p>
        </p:txBody>
      </p:sp>
    </p:spTree>
    <p:extLst>
      <p:ext uri="{BB962C8B-B14F-4D97-AF65-F5344CB8AC3E}">
        <p14:creationId xmlns:p14="http://schemas.microsoft.com/office/powerpoint/2010/main" val="26845221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r="5353"/>
          <a:stretch/>
        </p:blipFill>
        <p:spPr>
          <a:xfrm>
            <a:off x="1637731" y="1335150"/>
            <a:ext cx="6632812" cy="5273576"/>
          </a:xfrm>
          <a:prstGeom prst="rect">
            <a:avLst/>
          </a:prstGeom>
        </p:spPr>
      </p:pic>
      <p:sp>
        <p:nvSpPr>
          <p:cNvPr id="5" name="İçerik Yer Tutucusu 4"/>
          <p:cNvSpPr>
            <a:spLocks noGrp="1"/>
          </p:cNvSpPr>
          <p:nvPr>
            <p:ph idx="1"/>
          </p:nvPr>
        </p:nvSpPr>
        <p:spPr>
          <a:xfrm>
            <a:off x="8420668" y="1273093"/>
            <a:ext cx="3493827" cy="5397690"/>
          </a:xfrm>
        </p:spPr>
        <p:txBody>
          <a:bodyPr/>
          <a:lstStyle/>
          <a:p>
            <a:pPr algn="just"/>
            <a:r>
              <a:rPr lang="tr-TR" sz="3200" b="1" dirty="0" smtClean="0">
                <a:solidFill>
                  <a:schemeClr val="accent1"/>
                </a:solidFill>
              </a:rPr>
              <a:t>Öğrenci başarısından , </a:t>
            </a:r>
            <a:r>
              <a:rPr lang="tr-TR" sz="2800" dirty="0" smtClean="0">
                <a:solidFill>
                  <a:schemeClr val="tx1"/>
                </a:solidFill>
              </a:rPr>
              <a:t>sadece </a:t>
            </a:r>
            <a:r>
              <a:rPr lang="tr-TR" sz="2800" dirty="0">
                <a:solidFill>
                  <a:schemeClr val="tx1"/>
                </a:solidFill>
              </a:rPr>
              <a:t>öğrenci sorumlu değildir. Bu başarı; öğrencinin, öğretmenin ve öğrenci velisinin birlikte hareket etmesiyle yakalanabilir. </a:t>
            </a:r>
          </a:p>
          <a:p>
            <a:pPr algn="just"/>
            <a:endParaRPr lang="tr-TR" dirty="0">
              <a:solidFill>
                <a:schemeClr val="tx1"/>
              </a:solidFill>
            </a:endParaRPr>
          </a:p>
        </p:txBody>
      </p:sp>
    </p:spTree>
    <p:extLst>
      <p:ext uri="{BB962C8B-B14F-4D97-AF65-F5344CB8AC3E}">
        <p14:creationId xmlns:p14="http://schemas.microsoft.com/office/powerpoint/2010/main" val="40478087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Rectangle 6"/>
          <p:cNvSpPr>
            <a:spLocks noGrp="1" noChangeArrowheads="1"/>
          </p:cNvSpPr>
          <p:nvPr>
            <p:ph idx="1"/>
          </p:nvPr>
        </p:nvSpPr>
        <p:spPr>
          <a:xfrm>
            <a:off x="1981200" y="476251"/>
            <a:ext cx="9455624" cy="6048375"/>
          </a:xfrm>
        </p:spPr>
        <p:txBody>
          <a:bodyPr>
            <a:normAutofit/>
          </a:bodyPr>
          <a:lstStyle/>
          <a:p>
            <a:pPr>
              <a:lnSpc>
                <a:spcPct val="150000"/>
              </a:lnSpc>
              <a:buFontTx/>
              <a:buNone/>
            </a:pPr>
            <a:r>
              <a:rPr lang="tr-TR" altLang="tr-TR" sz="2800" i="1" dirty="0"/>
              <a:t>  </a:t>
            </a:r>
            <a:endParaRPr lang="tr-TR" altLang="tr-TR" sz="2800" i="1" dirty="0" smtClean="0"/>
          </a:p>
          <a:p>
            <a:pPr algn="just">
              <a:lnSpc>
                <a:spcPct val="150000"/>
              </a:lnSpc>
              <a:buFontTx/>
              <a:buNone/>
            </a:pPr>
            <a:r>
              <a:rPr lang="tr-TR" altLang="tr-TR" sz="2800" i="1" dirty="0" smtClean="0">
                <a:solidFill>
                  <a:schemeClr val="tx1"/>
                </a:solidFill>
              </a:rPr>
              <a:t>    </a:t>
            </a:r>
            <a:r>
              <a:rPr lang="tr-TR" altLang="tr-TR" sz="2400" dirty="0">
                <a:solidFill>
                  <a:schemeClr val="tx1"/>
                </a:solidFill>
                <a:latin typeface="Arial" panose="020B0604020202020204" pitchFamily="34" charset="0"/>
                <a:ea typeface="Arial Unicode MS" panose="020B0604020202020204" pitchFamily="34" charset="-128"/>
              </a:rPr>
              <a:t>Ö</a:t>
            </a:r>
            <a:r>
              <a:rPr lang="tr-TR" altLang="tr-TR" sz="2400" dirty="0" smtClean="0">
                <a:solidFill>
                  <a:schemeClr val="tx1"/>
                </a:solidFill>
                <a:latin typeface="Arial" panose="020B0604020202020204" pitchFamily="34" charset="0"/>
                <a:ea typeface="Arial Unicode MS" panose="020B0604020202020204" pitchFamily="34" charset="-128"/>
                <a:cs typeface="Arial Unicode MS" panose="020B0604020202020204" pitchFamily="34" charset="-128"/>
              </a:rPr>
              <a:t>ğrenme-öğretme </a:t>
            </a:r>
            <a:r>
              <a:rPr lang="tr-TR" altLang="tr-TR" sz="2400" dirty="0">
                <a:solidFill>
                  <a:schemeClr val="tx1"/>
                </a:solidFill>
                <a:latin typeface="Arial" panose="020B0604020202020204" pitchFamily="34" charset="0"/>
                <a:ea typeface="Arial Unicode MS" panose="020B0604020202020204" pitchFamily="34" charset="-128"/>
                <a:cs typeface="Arial Unicode MS" panose="020B0604020202020204" pitchFamily="34" charset="-128"/>
              </a:rPr>
              <a:t>ortamında birçok değişken yer almaktadır. </a:t>
            </a:r>
            <a:r>
              <a:rPr lang="tr-TR" altLang="tr-TR" sz="2400" dirty="0" smtClean="0">
                <a:solidFill>
                  <a:schemeClr val="tx1"/>
                </a:solidFill>
                <a:latin typeface="Arial" panose="020B0604020202020204" pitchFamily="34" charset="0"/>
                <a:ea typeface="Arial Unicode MS" panose="020B0604020202020204" pitchFamily="34" charset="-128"/>
                <a:cs typeface="Arial Unicode MS" panose="020B0604020202020204" pitchFamily="34" charset="-128"/>
              </a:rPr>
              <a:t>Bu </a:t>
            </a:r>
            <a:r>
              <a:rPr lang="tr-TR" altLang="tr-TR" sz="2400" dirty="0">
                <a:solidFill>
                  <a:schemeClr val="tx1"/>
                </a:solidFill>
                <a:latin typeface="Arial" panose="020B0604020202020204" pitchFamily="34" charset="0"/>
                <a:ea typeface="Arial Unicode MS" panose="020B0604020202020204" pitchFamily="34" charset="-128"/>
                <a:cs typeface="Arial Unicode MS" panose="020B0604020202020204" pitchFamily="34" charset="-128"/>
              </a:rPr>
              <a:t>değişkenlerden en önemlisi ve en kritik olanı </a:t>
            </a:r>
            <a:r>
              <a:rPr lang="tr-TR" altLang="tr-TR" sz="2800" b="1" dirty="0">
                <a:solidFill>
                  <a:srgbClr val="FF0000"/>
                </a:solidFill>
                <a:latin typeface="Arial" panose="020B0604020202020204" pitchFamily="34" charset="0"/>
                <a:ea typeface="Arial Unicode MS" panose="020B0604020202020204" pitchFamily="34" charset="-128"/>
                <a:cs typeface="Arial Unicode MS" panose="020B0604020202020204" pitchFamily="34" charset="-128"/>
              </a:rPr>
              <a:t>öğretmendir.</a:t>
            </a:r>
            <a:r>
              <a:rPr lang="tr-TR" altLang="tr-TR" sz="2400" dirty="0">
                <a:solidFill>
                  <a:srgbClr val="FF0000"/>
                </a:solidFill>
                <a:latin typeface="Arial" panose="020B0604020202020204" pitchFamily="34" charset="0"/>
                <a:ea typeface="Arial Unicode MS" panose="020B0604020202020204" pitchFamily="34" charset="-128"/>
                <a:cs typeface="Arial Unicode MS" panose="020B0604020202020204" pitchFamily="34" charset="-128"/>
              </a:rPr>
              <a:t> </a:t>
            </a:r>
            <a:r>
              <a:rPr lang="tr-TR" altLang="tr-TR" sz="2400" dirty="0">
                <a:solidFill>
                  <a:schemeClr val="tx1"/>
                </a:solidFill>
                <a:latin typeface="Arial" panose="020B0604020202020204" pitchFamily="34" charset="0"/>
                <a:ea typeface="Arial Unicode MS" panose="020B0604020202020204" pitchFamily="34" charset="-128"/>
                <a:cs typeface="Arial Unicode MS" panose="020B0604020202020204" pitchFamily="34" charset="-128"/>
              </a:rPr>
              <a:t>Çünkü etkili bir sınıf yönetimi için gerekli olan eğitim süreçlerinin düzenlenmesinden ve yürütülmesinden öğretmen sorumludur. Bu nedenle öğretmenin liderlik rolü ön plana çıkmakta ve grup dinamizmini bilmesi önem kazanmaktadır. </a:t>
            </a:r>
            <a:r>
              <a:rPr lang="tr-TR" altLang="tr-TR" sz="2400" u="sng" dirty="0">
                <a:solidFill>
                  <a:srgbClr val="FF0000"/>
                </a:solidFill>
                <a:latin typeface="Arial" panose="020B0604020202020204" pitchFamily="34" charset="0"/>
                <a:ea typeface="Arial Unicode MS" panose="020B0604020202020204" pitchFamily="34" charset="-128"/>
                <a:cs typeface="Arial Unicode MS" panose="020B0604020202020204" pitchFamily="34" charset="-128"/>
              </a:rPr>
              <a:t>Öğrenme ve öğretme ortamında başarıyı etkileyen sınıf içindeki davranışlar ve sınıfın etkili </a:t>
            </a:r>
            <a:r>
              <a:rPr lang="tr-TR" altLang="tr-TR" sz="2400" u="sng" dirty="0" smtClean="0">
                <a:solidFill>
                  <a:srgbClr val="FF0000"/>
                </a:solidFill>
                <a:latin typeface="Arial" panose="020B0604020202020204" pitchFamily="34" charset="0"/>
                <a:ea typeface="Arial Unicode MS" panose="020B0604020202020204" pitchFamily="34" charset="-128"/>
                <a:cs typeface="Arial Unicode MS" panose="020B0604020202020204" pitchFamily="34" charset="-128"/>
              </a:rPr>
              <a:t>yönetimidir.</a:t>
            </a:r>
            <a:endParaRPr lang="tr-TR" altLang="tr-TR" sz="2400" u="sng" dirty="0">
              <a:solidFill>
                <a:srgbClr val="FF0000"/>
              </a:solidFill>
              <a:latin typeface="Arial" panose="020B0604020202020204" pitchFamily="34"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44828811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1932650" y="273685"/>
            <a:ext cx="8988358"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tr-TR" altLang="tr-TR" sz="2000" b="1" i="0" u="none" strike="noStrike" cap="none" normalizeH="0" baseline="0" dirty="0" smtClean="0">
                <a:ln>
                  <a:noFill/>
                </a:ln>
                <a:solidFill>
                  <a:srgbClr val="7030A0"/>
                </a:solidFill>
                <a:effectLst/>
                <a:latin typeface="Segoe Print" panose="02000600000000000000" pitchFamily="2" charset="0"/>
              </a:rPr>
              <a:t>Bazı öğrenciler ne tür öğretmene sahip olurlarsa olsunlar öğrenirler.</a:t>
            </a:r>
          </a:p>
          <a:p>
            <a:pPr marL="0" marR="0" lvl="0" indent="0" algn="l" defTabSz="914400" rtl="0" eaLnBrk="0" fontAlgn="base" latinLnBrk="0" hangingPunct="0">
              <a:lnSpc>
                <a:spcPct val="150000"/>
              </a:lnSpc>
              <a:spcBef>
                <a:spcPct val="0"/>
              </a:spcBef>
              <a:spcAft>
                <a:spcPct val="0"/>
              </a:spcAft>
              <a:buClrTx/>
              <a:buSzTx/>
              <a:buFontTx/>
              <a:buNone/>
              <a:tabLst/>
            </a:pPr>
            <a:r>
              <a:rPr kumimoji="0" lang="tr-TR" altLang="tr-TR" sz="2000" b="1" i="0" u="none" strike="noStrike" cap="none" normalizeH="0" baseline="0" dirty="0" smtClean="0">
                <a:ln>
                  <a:noFill/>
                </a:ln>
                <a:solidFill>
                  <a:srgbClr val="7030A0"/>
                </a:solidFill>
                <a:effectLst/>
                <a:latin typeface="Segoe Print" panose="02000600000000000000" pitchFamily="2" charset="0"/>
              </a:rPr>
              <a:t> Ancak, iyi öğretmenler pek çok öğrenci için vasat bir eğitimle, </a:t>
            </a:r>
          </a:p>
          <a:p>
            <a:pPr marL="0" marR="0" lvl="0" indent="0" algn="l" defTabSz="914400" rtl="0" eaLnBrk="0" fontAlgn="base" latinLnBrk="0" hangingPunct="0">
              <a:lnSpc>
                <a:spcPct val="150000"/>
              </a:lnSpc>
              <a:spcBef>
                <a:spcPct val="0"/>
              </a:spcBef>
              <a:spcAft>
                <a:spcPct val="0"/>
              </a:spcAft>
              <a:buClrTx/>
              <a:buSzTx/>
              <a:buFontTx/>
              <a:buNone/>
              <a:tabLst/>
            </a:pPr>
            <a:r>
              <a:rPr kumimoji="0" lang="tr-TR" altLang="tr-TR" sz="2000" b="1" i="0" u="none" strike="noStrike" cap="none" normalizeH="0" baseline="0" dirty="0" smtClean="0">
                <a:ln>
                  <a:noFill/>
                </a:ln>
                <a:solidFill>
                  <a:srgbClr val="7030A0"/>
                </a:solidFill>
                <a:effectLst/>
                <a:latin typeface="Segoe Print" panose="02000600000000000000" pitchFamily="2" charset="0"/>
              </a:rPr>
              <a:t>mükemmellik arasındaki farkı oluşturan kimselerdir. </a:t>
            </a:r>
            <a:endParaRPr kumimoji="0" lang="tr-TR" altLang="tr-TR" sz="3200" b="1" i="0" u="none" strike="noStrike" cap="none" normalizeH="0" baseline="0" dirty="0" smtClean="0">
              <a:ln>
                <a:noFill/>
              </a:ln>
              <a:solidFill>
                <a:srgbClr val="7030A0"/>
              </a:solidFill>
              <a:effectLst/>
              <a:latin typeface="Segoe Print" panose="02000600000000000000" pitchFamily="2" charset="0"/>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2597" y="1613937"/>
            <a:ext cx="6005869" cy="5244063"/>
          </a:xfrm>
          <a:prstGeom prst="rect">
            <a:avLst/>
          </a:prstGeom>
          <a:ln>
            <a:noFill/>
          </a:ln>
          <a:effectLst>
            <a:softEdge rad="112500"/>
          </a:effectLst>
        </p:spPr>
      </p:pic>
    </p:spTree>
    <p:extLst>
      <p:ext uri="{BB962C8B-B14F-4D97-AF65-F5344CB8AC3E}">
        <p14:creationId xmlns:p14="http://schemas.microsoft.com/office/powerpoint/2010/main" val="3277288302"/>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2427</TotalTime>
  <Words>915</Words>
  <Application>Microsoft Office PowerPoint</Application>
  <PresentationFormat>Geniş ekran</PresentationFormat>
  <Paragraphs>169</Paragraphs>
  <Slides>26</Slides>
  <Notes>0</Notes>
  <HiddenSlides>0</HiddenSlides>
  <MMClips>0</MMClips>
  <ScaleCrop>false</ScaleCrop>
  <HeadingPairs>
    <vt:vector size="6" baseType="variant">
      <vt:variant>
        <vt:lpstr>Kullanılan Yazı Tipleri</vt:lpstr>
      </vt:variant>
      <vt:variant>
        <vt:i4>15</vt:i4>
      </vt:variant>
      <vt:variant>
        <vt:lpstr>Tema</vt:lpstr>
      </vt:variant>
      <vt:variant>
        <vt:i4>1</vt:i4>
      </vt:variant>
      <vt:variant>
        <vt:lpstr>Slayt Başlıkları</vt:lpstr>
      </vt:variant>
      <vt:variant>
        <vt:i4>26</vt:i4>
      </vt:variant>
    </vt:vector>
  </HeadingPairs>
  <TitlesOfParts>
    <vt:vector size="42" baseType="lpstr">
      <vt:lpstr>Arial</vt:lpstr>
      <vt:lpstr>Arial Rounded MT Bold</vt:lpstr>
      <vt:lpstr>Arial Unicode MS</vt:lpstr>
      <vt:lpstr>Berlin Sans FB Demi</vt:lpstr>
      <vt:lpstr>Calibri</vt:lpstr>
      <vt:lpstr>Century Gothic</vt:lpstr>
      <vt:lpstr>Chaparral Pro Light</vt:lpstr>
      <vt:lpstr>Impact</vt:lpstr>
      <vt:lpstr>Lucida Sans Unicode</vt:lpstr>
      <vt:lpstr>Segoe Print</vt:lpstr>
      <vt:lpstr>Tahoma</vt:lpstr>
      <vt:lpstr>Times New Roman</vt:lpstr>
      <vt:lpstr>Verdana</vt:lpstr>
      <vt:lpstr>Wingdings</vt:lpstr>
      <vt:lpstr>Wingdings 3</vt:lpstr>
      <vt:lpstr>Duman</vt:lpstr>
      <vt:lpstr> -AKADEMİK BAŞARIYI OLUMLU VE OLUMSUZ ETKİLEYEN FAKTÖRLER *Alınacak Tedbirler *Özgün Çalışmalar ve Projeler   -EĞİTİMDE EMPATİ VE ÖĞRENCİLERİ ANLAMAK    </vt:lpstr>
      <vt:lpstr>Başarı hedefe ulaşmaktır.</vt:lpstr>
      <vt:lpstr>   Öğrenci Başarısının Bazı Değişkenleri</vt:lpstr>
      <vt:lpstr>PowerPoint Sunusu</vt:lpstr>
      <vt:lpstr>PowerPoint Sunusu</vt:lpstr>
      <vt:lpstr>Başarıyı Etkileyen Faktörlerden Bazıları</vt:lpstr>
      <vt:lpstr>PowerPoint Sunusu</vt:lpstr>
      <vt:lpstr>PowerPoint Sunusu</vt:lpstr>
      <vt:lpstr>PowerPoint Sunusu</vt:lpstr>
      <vt:lpstr>PowerPoint Sunusu</vt:lpstr>
      <vt:lpstr>Başarı Beklentisi</vt:lpstr>
      <vt:lpstr>PowerPoint Sunusu</vt:lpstr>
      <vt:lpstr>PowerPoint Sunusu</vt:lpstr>
      <vt:lpstr>PowerPoint Sunusu</vt:lpstr>
      <vt:lpstr>PowerPoint Sunusu</vt:lpstr>
      <vt:lpstr>PowerPoint Sunusu</vt:lpstr>
      <vt:lpstr>PowerPoint Sunusu</vt:lpstr>
      <vt:lpstr>PowerPoint Sunusu</vt:lpstr>
      <vt:lpstr>Projeler</vt:lpstr>
      <vt:lpstr>PowerPoint Sunusu</vt:lpstr>
      <vt:lpstr>EMPATİ VE ÖĞRENCİLERİ ANLAMAK</vt:lpstr>
      <vt:lpstr>PowerPoint Sunusu</vt:lpstr>
      <vt:lpstr>Öğrenciler ne ister?</vt:lpstr>
      <vt:lpstr>PowerPoint Sunusu</vt:lpstr>
      <vt:lpstr>PowerPoint Sunusu</vt:lpstr>
      <vt:lpstr>PowerPoint Sunusu</vt:lpstr>
    </vt:vector>
  </TitlesOfParts>
  <Company>SilentAll Team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SAÇMA SAPAN SLAYTLAR İŞTE BUNLARIN HEPSİ CAN SIKINTISI</dc:title>
  <dc:creator>Admin</dc:creator>
  <cp:lastModifiedBy>pc</cp:lastModifiedBy>
  <cp:revision>64</cp:revision>
  <dcterms:created xsi:type="dcterms:W3CDTF">2015-09-04T17:58:09Z</dcterms:created>
  <dcterms:modified xsi:type="dcterms:W3CDTF">2019-11-20T12:09:20Z</dcterms:modified>
</cp:coreProperties>
</file>