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sldIdLst>
    <p:sldId id="256" r:id="rId2"/>
    <p:sldId id="257" r:id="rId3"/>
    <p:sldId id="258" r:id="rId4"/>
    <p:sldId id="259" r:id="rId5"/>
    <p:sldId id="260" r:id="rId6"/>
    <p:sldId id="261" r:id="rId7"/>
    <p:sldId id="297" r:id="rId8"/>
    <p:sldId id="294" r:id="rId9"/>
    <p:sldId id="262" r:id="rId10"/>
    <p:sldId id="295" r:id="rId11"/>
    <p:sldId id="264" r:id="rId12"/>
    <p:sldId id="263" r:id="rId13"/>
    <p:sldId id="296" r:id="rId14"/>
    <p:sldId id="298" r:id="rId15"/>
    <p:sldId id="280" r:id="rId16"/>
    <p:sldId id="278" r:id="rId17"/>
    <p:sldId id="265" r:id="rId18"/>
    <p:sldId id="277" r:id="rId19"/>
    <p:sldId id="268" r:id="rId20"/>
    <p:sldId id="287" r:id="rId21"/>
    <p:sldId id="266" r:id="rId22"/>
    <p:sldId id="267" r:id="rId23"/>
    <p:sldId id="288" r:id="rId24"/>
    <p:sldId id="284" r:id="rId25"/>
    <p:sldId id="289" r:id="rId26"/>
    <p:sldId id="290" r:id="rId27"/>
    <p:sldId id="291" r:id="rId28"/>
    <p:sldId id="285" r:id="rId29"/>
    <p:sldId id="292" r:id="rId30"/>
    <p:sldId id="293" r:id="rId31"/>
    <p:sldId id="299" r:id="rId32"/>
    <p:sldId id="269" r:id="rId33"/>
    <p:sldId id="279" r:id="rId34"/>
    <p:sldId id="270" r:id="rId35"/>
    <p:sldId id="271" r:id="rId36"/>
    <p:sldId id="273" r:id="rId37"/>
    <p:sldId id="272" r:id="rId38"/>
    <p:sldId id="274" r:id="rId39"/>
    <p:sldId id="275" r:id="rId40"/>
    <p:sldId id="281" r:id="rId41"/>
    <p:sldId id="282" r:id="rId42"/>
    <p:sldId id="283" r:id="rId4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extLst>
      <p:ext uri="{19B8F6BF-5375-455C-9EA6-DF929625EA0E}">
        <p15:presenceInfo xmlns:p15="http://schemas.microsoft.com/office/powerpoint/2012/main" userId="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F559"/>
    <a:srgbClr val="9A1C8B"/>
    <a:srgbClr val="65AAC9"/>
    <a:srgbClr val="FF99FF"/>
    <a:srgbClr val="F74747"/>
    <a:srgbClr val="F1C3B5"/>
    <a:srgbClr val="5EA6C6"/>
    <a:srgbClr val="FC9AE2"/>
    <a:srgbClr val="80B9D2"/>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87273" autoAdjust="0"/>
  </p:normalViewPr>
  <p:slideViewPr>
    <p:cSldViewPr snapToGrid="0">
      <p:cViewPr varScale="1">
        <p:scale>
          <a:sx n="64" d="100"/>
          <a:sy n="64" d="100"/>
        </p:scale>
        <p:origin x="9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7084C98-D7A1-48E7-9868-937B86EE04B8}" type="datetimeFigureOut">
              <a:rPr lang="tr-TR" smtClean="0"/>
              <a:t>19.11.2019</a:t>
            </a:fld>
            <a:endParaRPr lang="tr-T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tr-T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56DC38D-0A10-4820-8F63-0A140C6D9617}" type="slidenum">
              <a:rPr lang="tr-TR" smtClean="0"/>
              <a:t>‹#›</a:t>
            </a:fld>
            <a:endParaRPr lang="tr-TR"/>
          </a:p>
        </p:txBody>
      </p:sp>
    </p:spTree>
    <p:extLst>
      <p:ext uri="{BB962C8B-B14F-4D97-AF65-F5344CB8AC3E}">
        <p14:creationId xmlns:p14="http://schemas.microsoft.com/office/powerpoint/2010/main" val="3622609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7084C98-D7A1-48E7-9868-937B86EE04B8}" type="datetimeFigureOut">
              <a:rPr lang="tr-TR" smtClean="0"/>
              <a:t>19.11.2019</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56DC38D-0A10-4820-8F63-0A140C6D9617}" type="slidenum">
              <a:rPr lang="tr-TR" smtClean="0"/>
              <a:t>‹#›</a:t>
            </a:fld>
            <a:endParaRPr lang="tr-TR"/>
          </a:p>
        </p:txBody>
      </p:sp>
    </p:spTree>
    <p:extLst>
      <p:ext uri="{BB962C8B-B14F-4D97-AF65-F5344CB8AC3E}">
        <p14:creationId xmlns:p14="http://schemas.microsoft.com/office/powerpoint/2010/main" val="3521273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7084C98-D7A1-48E7-9868-937B86EE04B8}" type="datetimeFigureOut">
              <a:rPr lang="tr-TR" smtClean="0"/>
              <a:t>19.11.2019</a:t>
            </a:fld>
            <a:endParaRPr lang="tr-TR"/>
          </a:p>
        </p:txBody>
      </p:sp>
      <p:sp>
        <p:nvSpPr>
          <p:cNvPr id="5" name="Footer Placeholder 4"/>
          <p:cNvSpPr>
            <a:spLocks noGrp="1"/>
          </p:cNvSpPr>
          <p:nvPr>
            <p:ph type="ftr" sz="quarter" idx="11"/>
          </p:nvPr>
        </p:nvSpPr>
        <p:spPr/>
        <p:txBody>
          <a:bodyPr/>
          <a:lstStyle/>
          <a:p>
            <a:endParaRPr lang="tr-T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56DC38D-0A10-4820-8F63-0A140C6D9617}" type="slidenum">
              <a:rPr lang="tr-TR" smtClean="0"/>
              <a:t>‹#›</a:t>
            </a:fld>
            <a:endParaRPr lang="tr-TR"/>
          </a:p>
        </p:txBody>
      </p:sp>
    </p:spTree>
    <p:extLst>
      <p:ext uri="{BB962C8B-B14F-4D97-AF65-F5344CB8AC3E}">
        <p14:creationId xmlns:p14="http://schemas.microsoft.com/office/powerpoint/2010/main" val="3497765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7084C98-D7A1-48E7-9868-937B86EE04B8}" type="datetimeFigureOut">
              <a:rPr lang="tr-TR" smtClean="0"/>
              <a:t>19.11.2019</a:t>
            </a:fld>
            <a:endParaRPr lang="tr-TR"/>
          </a:p>
        </p:txBody>
      </p:sp>
      <p:sp>
        <p:nvSpPr>
          <p:cNvPr id="5" name="Footer Placeholder 4"/>
          <p:cNvSpPr>
            <a:spLocks noGrp="1"/>
          </p:cNvSpPr>
          <p:nvPr>
            <p:ph type="ftr" sz="quarter" idx="11"/>
          </p:nvPr>
        </p:nvSpPr>
        <p:spPr/>
        <p:txBody>
          <a:bodyPr/>
          <a:lstStyle/>
          <a:p>
            <a:endParaRPr lang="tr-T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56DC38D-0A10-4820-8F63-0A140C6D9617}" type="slidenum">
              <a:rPr lang="tr-TR" smtClean="0"/>
              <a:t>‹#›</a:t>
            </a:fld>
            <a:endParaRPr lang="tr-TR"/>
          </a:p>
        </p:txBody>
      </p:sp>
    </p:spTree>
    <p:extLst>
      <p:ext uri="{BB962C8B-B14F-4D97-AF65-F5344CB8AC3E}">
        <p14:creationId xmlns:p14="http://schemas.microsoft.com/office/powerpoint/2010/main" val="1784884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7084C98-D7A1-48E7-9868-937B86EE04B8}" type="datetimeFigureOut">
              <a:rPr lang="tr-TR" smtClean="0"/>
              <a:t>19.11.2019</a:t>
            </a:fld>
            <a:endParaRPr lang="tr-TR"/>
          </a:p>
        </p:txBody>
      </p:sp>
      <p:sp>
        <p:nvSpPr>
          <p:cNvPr id="5" name="Footer Placeholder 4"/>
          <p:cNvSpPr>
            <a:spLocks noGrp="1"/>
          </p:cNvSpPr>
          <p:nvPr>
            <p:ph type="ftr" sz="quarter" idx="11"/>
          </p:nvPr>
        </p:nvSpPr>
        <p:spPr/>
        <p:txBody>
          <a:bodyPr/>
          <a:lstStyle/>
          <a:p>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56DC38D-0A10-4820-8F63-0A140C6D9617}" type="slidenum">
              <a:rPr lang="tr-TR" smtClean="0"/>
              <a:t>‹#›</a:t>
            </a:fld>
            <a:endParaRPr lang="tr-TR"/>
          </a:p>
        </p:txBody>
      </p:sp>
    </p:spTree>
    <p:extLst>
      <p:ext uri="{BB962C8B-B14F-4D97-AF65-F5344CB8AC3E}">
        <p14:creationId xmlns:p14="http://schemas.microsoft.com/office/powerpoint/2010/main" val="4020691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7084C98-D7A1-48E7-9868-937B86EE04B8}" type="datetimeFigureOut">
              <a:rPr lang="tr-TR" smtClean="0"/>
              <a:t>19.11.2019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56DC38D-0A10-4820-8F63-0A140C6D9617}" type="slidenum">
              <a:rPr lang="tr-TR" smtClean="0"/>
              <a:t>‹#›</a:t>
            </a:fld>
            <a:endParaRPr lang="tr-TR"/>
          </a:p>
        </p:txBody>
      </p:sp>
    </p:spTree>
    <p:extLst>
      <p:ext uri="{BB962C8B-B14F-4D97-AF65-F5344CB8AC3E}">
        <p14:creationId xmlns:p14="http://schemas.microsoft.com/office/powerpoint/2010/main" val="3441367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7084C98-D7A1-48E7-9868-937B86EE04B8}" type="datetimeFigureOut">
              <a:rPr lang="tr-TR" smtClean="0"/>
              <a:t>19.11.2019</a:t>
            </a:fld>
            <a:endParaRPr lang="tr-TR"/>
          </a:p>
        </p:txBody>
      </p:sp>
      <p:sp>
        <p:nvSpPr>
          <p:cNvPr id="8" name="Footer Placeholder 7"/>
          <p:cNvSpPr>
            <a:spLocks noGrp="1"/>
          </p:cNvSpPr>
          <p:nvPr>
            <p:ph type="ftr" sz="quarter" idx="11"/>
          </p:nvPr>
        </p:nvSpPr>
        <p:spPr>
          <a:xfrm>
            <a:off x="561111" y="6391838"/>
            <a:ext cx="3644282" cy="304801"/>
          </a:xfrm>
        </p:spPr>
        <p:txBody>
          <a:bodyPr/>
          <a:lstStyle/>
          <a:p>
            <a:endParaRPr lang="tr-TR"/>
          </a:p>
        </p:txBody>
      </p:sp>
      <p:sp>
        <p:nvSpPr>
          <p:cNvPr id="9" name="Slide Number Placeholder 8"/>
          <p:cNvSpPr>
            <a:spLocks noGrp="1"/>
          </p:cNvSpPr>
          <p:nvPr>
            <p:ph type="sldNum" sz="quarter" idx="12"/>
          </p:nvPr>
        </p:nvSpPr>
        <p:spPr/>
        <p:txBody>
          <a:bodyPr/>
          <a:lstStyle/>
          <a:p>
            <a:fld id="{656DC38D-0A10-4820-8F63-0A140C6D9617}" type="slidenum">
              <a:rPr lang="tr-TR" smtClean="0"/>
              <a:t>‹#›</a:t>
            </a:fld>
            <a:endParaRPr lang="tr-TR"/>
          </a:p>
        </p:txBody>
      </p:sp>
    </p:spTree>
    <p:extLst>
      <p:ext uri="{BB962C8B-B14F-4D97-AF65-F5344CB8AC3E}">
        <p14:creationId xmlns:p14="http://schemas.microsoft.com/office/powerpoint/2010/main" val="2566834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7084C98-D7A1-48E7-9868-937B86EE04B8}" type="datetimeFigureOut">
              <a:rPr lang="tr-TR" smtClean="0"/>
              <a:t>19.11.2019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6DC38D-0A10-4820-8F63-0A140C6D9617}" type="slidenum">
              <a:rPr lang="tr-TR" smtClean="0"/>
              <a:t>‹#›</a:t>
            </a:fld>
            <a:endParaRPr lang="tr-TR"/>
          </a:p>
        </p:txBody>
      </p:sp>
    </p:spTree>
    <p:extLst>
      <p:ext uri="{BB962C8B-B14F-4D97-AF65-F5344CB8AC3E}">
        <p14:creationId xmlns:p14="http://schemas.microsoft.com/office/powerpoint/2010/main" val="292229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7084C98-D7A1-48E7-9868-937B86EE04B8}" type="datetimeFigureOut">
              <a:rPr lang="tr-TR" smtClean="0"/>
              <a:t>19.11.2019</a:t>
            </a:fld>
            <a:endParaRPr lang="tr-TR"/>
          </a:p>
        </p:txBody>
      </p:sp>
      <p:sp>
        <p:nvSpPr>
          <p:cNvPr id="5" name="Footer Placeholder 4"/>
          <p:cNvSpPr>
            <a:spLocks noGrp="1"/>
          </p:cNvSpPr>
          <p:nvPr>
            <p:ph type="ftr" sz="quarter" idx="11"/>
          </p:nvPr>
        </p:nvSpPr>
        <p:spPr/>
        <p:txBody>
          <a:bodyPr/>
          <a:lstStyle/>
          <a:p>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56DC38D-0A10-4820-8F63-0A140C6D9617}" type="slidenum">
              <a:rPr lang="tr-TR" smtClean="0"/>
              <a:t>‹#›</a:t>
            </a:fld>
            <a:endParaRPr lang="tr-TR"/>
          </a:p>
        </p:txBody>
      </p:sp>
    </p:spTree>
    <p:extLst>
      <p:ext uri="{BB962C8B-B14F-4D97-AF65-F5344CB8AC3E}">
        <p14:creationId xmlns:p14="http://schemas.microsoft.com/office/powerpoint/2010/main" val="332736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7084C98-D7A1-48E7-9868-937B86EE04B8}" type="datetimeFigureOut">
              <a:rPr lang="tr-TR" smtClean="0"/>
              <a:t>19.11.2019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6DC38D-0A10-4820-8F63-0A140C6D9617}" type="slidenum">
              <a:rPr lang="tr-TR" smtClean="0"/>
              <a:t>‹#›</a:t>
            </a:fld>
            <a:endParaRPr lang="tr-TR"/>
          </a:p>
        </p:txBody>
      </p:sp>
    </p:spTree>
    <p:extLst>
      <p:ext uri="{BB962C8B-B14F-4D97-AF65-F5344CB8AC3E}">
        <p14:creationId xmlns:p14="http://schemas.microsoft.com/office/powerpoint/2010/main" val="4079733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7084C98-D7A1-48E7-9868-937B86EE04B8}" type="datetimeFigureOut">
              <a:rPr lang="tr-TR" smtClean="0"/>
              <a:t>19.11.2019</a:t>
            </a:fld>
            <a:endParaRPr lang="tr-TR"/>
          </a:p>
        </p:txBody>
      </p:sp>
      <p:sp>
        <p:nvSpPr>
          <p:cNvPr id="5" name="Footer Placeholder 4"/>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56DC38D-0A10-4820-8F63-0A140C6D9617}" type="slidenum">
              <a:rPr lang="tr-TR" smtClean="0"/>
              <a:t>‹#›</a:t>
            </a:fld>
            <a:endParaRPr lang="tr-TR"/>
          </a:p>
        </p:txBody>
      </p:sp>
    </p:spTree>
    <p:extLst>
      <p:ext uri="{BB962C8B-B14F-4D97-AF65-F5344CB8AC3E}">
        <p14:creationId xmlns:p14="http://schemas.microsoft.com/office/powerpoint/2010/main" val="3851866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7084C98-D7A1-48E7-9868-937B86EE04B8}" type="datetimeFigureOut">
              <a:rPr lang="tr-TR" smtClean="0"/>
              <a:t>19.11.2019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56DC38D-0A10-4820-8F63-0A140C6D9617}" type="slidenum">
              <a:rPr lang="tr-TR" smtClean="0"/>
              <a:t>‹#›</a:t>
            </a:fld>
            <a:endParaRPr lang="tr-TR"/>
          </a:p>
        </p:txBody>
      </p:sp>
    </p:spTree>
    <p:extLst>
      <p:ext uri="{BB962C8B-B14F-4D97-AF65-F5344CB8AC3E}">
        <p14:creationId xmlns:p14="http://schemas.microsoft.com/office/powerpoint/2010/main" val="2609409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7084C98-D7A1-48E7-9868-937B86EE04B8}" type="datetimeFigureOut">
              <a:rPr lang="tr-TR" smtClean="0"/>
              <a:t>19.11.2019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56DC38D-0A10-4820-8F63-0A140C6D9617}" type="slidenum">
              <a:rPr lang="tr-TR" smtClean="0"/>
              <a:t>‹#›</a:t>
            </a:fld>
            <a:endParaRPr lang="tr-TR"/>
          </a:p>
        </p:txBody>
      </p:sp>
    </p:spTree>
    <p:extLst>
      <p:ext uri="{BB962C8B-B14F-4D97-AF65-F5344CB8AC3E}">
        <p14:creationId xmlns:p14="http://schemas.microsoft.com/office/powerpoint/2010/main" val="3787955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7084C98-D7A1-48E7-9868-937B86EE04B8}" type="datetimeFigureOut">
              <a:rPr lang="tr-TR" smtClean="0"/>
              <a:t>19.11.2019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56DC38D-0A10-4820-8F63-0A140C6D9617}" type="slidenum">
              <a:rPr lang="tr-TR" smtClean="0"/>
              <a:t>‹#›</a:t>
            </a:fld>
            <a:endParaRPr lang="tr-TR"/>
          </a:p>
        </p:txBody>
      </p:sp>
    </p:spTree>
    <p:extLst>
      <p:ext uri="{BB962C8B-B14F-4D97-AF65-F5344CB8AC3E}">
        <p14:creationId xmlns:p14="http://schemas.microsoft.com/office/powerpoint/2010/main" val="4067642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084C98-D7A1-48E7-9868-937B86EE04B8}" type="datetimeFigureOut">
              <a:rPr lang="tr-TR" smtClean="0"/>
              <a:t>19.11.2019</a:t>
            </a:fld>
            <a:endParaRPr lang="tr-TR"/>
          </a:p>
        </p:txBody>
      </p:sp>
      <p:sp>
        <p:nvSpPr>
          <p:cNvPr id="3" name="Footer Placeholder 2"/>
          <p:cNvSpPr>
            <a:spLocks noGrp="1"/>
          </p:cNvSpPr>
          <p:nvPr>
            <p:ph type="ftr" sz="quarter" idx="11"/>
          </p:nvPr>
        </p:nvSpPr>
        <p:spPr/>
        <p:txBody>
          <a:bodyPr/>
          <a:lstStyle/>
          <a:p>
            <a:endParaRPr lang="tr-T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56DC38D-0A10-4820-8F63-0A140C6D9617}" type="slidenum">
              <a:rPr lang="tr-TR" smtClean="0"/>
              <a:t>‹#›</a:t>
            </a:fld>
            <a:endParaRPr lang="tr-TR"/>
          </a:p>
        </p:txBody>
      </p:sp>
    </p:spTree>
    <p:extLst>
      <p:ext uri="{BB962C8B-B14F-4D97-AF65-F5344CB8AC3E}">
        <p14:creationId xmlns:p14="http://schemas.microsoft.com/office/powerpoint/2010/main" val="2464205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7084C98-D7A1-48E7-9868-937B86EE04B8}" type="datetimeFigureOut">
              <a:rPr lang="tr-TR" smtClean="0"/>
              <a:t>19.11.2019</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56DC38D-0A10-4820-8F63-0A140C6D9617}" type="slidenum">
              <a:rPr lang="tr-TR" smtClean="0"/>
              <a:t>‹#›</a:t>
            </a:fld>
            <a:endParaRPr lang="tr-TR"/>
          </a:p>
        </p:txBody>
      </p:sp>
    </p:spTree>
    <p:extLst>
      <p:ext uri="{BB962C8B-B14F-4D97-AF65-F5344CB8AC3E}">
        <p14:creationId xmlns:p14="http://schemas.microsoft.com/office/powerpoint/2010/main" val="4204185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tr-TR" smtClean="0"/>
              <a:t>Resim eklemek için simgeyi tıklatın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7084C98-D7A1-48E7-9868-937B86EE04B8}" type="datetimeFigureOut">
              <a:rPr lang="tr-TR" smtClean="0"/>
              <a:t>19.11.2019</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56DC38D-0A10-4820-8F63-0A140C6D9617}" type="slidenum">
              <a:rPr lang="tr-TR" smtClean="0"/>
              <a:t>‹#›</a:t>
            </a:fld>
            <a:endParaRPr lang="tr-TR"/>
          </a:p>
        </p:txBody>
      </p:sp>
    </p:spTree>
    <p:extLst>
      <p:ext uri="{BB962C8B-B14F-4D97-AF65-F5344CB8AC3E}">
        <p14:creationId xmlns:p14="http://schemas.microsoft.com/office/powerpoint/2010/main" val="2240152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7084C98-D7A1-48E7-9868-937B86EE04B8}" type="datetimeFigureOut">
              <a:rPr lang="tr-TR" smtClean="0"/>
              <a:t>19.11.2019</a:t>
            </a:fld>
            <a:endParaRPr lang="tr-T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tr-T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56DC38D-0A10-4820-8F63-0A140C6D9617}" type="slidenum">
              <a:rPr lang="tr-TR" smtClean="0"/>
              <a:t>‹#›</a:t>
            </a:fld>
            <a:endParaRPr lang="tr-TR"/>
          </a:p>
        </p:txBody>
      </p:sp>
    </p:spTree>
    <p:extLst>
      <p:ext uri="{BB962C8B-B14F-4D97-AF65-F5344CB8AC3E}">
        <p14:creationId xmlns:p14="http://schemas.microsoft.com/office/powerpoint/2010/main" val="75470781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973929" y="3732551"/>
            <a:ext cx="5188639" cy="1101356"/>
          </a:xfrm>
        </p:spPr>
        <p:txBody>
          <a:bodyPr>
            <a:normAutofit fontScale="90000"/>
          </a:bodyPr>
          <a:lstStyle/>
          <a:p>
            <a:r>
              <a:rPr lang="tr-TR" dirty="0" smtClean="0"/>
              <a:t>                 </a:t>
            </a:r>
            <a:br>
              <a:rPr lang="tr-TR" dirty="0" smtClean="0"/>
            </a:br>
            <a:r>
              <a:rPr lang="tr-TR" b="1" dirty="0" smtClean="0">
                <a:solidFill>
                  <a:schemeClr val="bg1"/>
                </a:solidFill>
              </a:rPr>
              <a:t>Duygu Yönetimi</a:t>
            </a:r>
            <a:endParaRPr lang="tr-TR" b="1" dirty="0">
              <a:solidFill>
                <a:schemeClr val="bg1"/>
              </a:solidFill>
            </a:endParaRPr>
          </a:p>
        </p:txBody>
      </p:sp>
      <p:sp>
        <p:nvSpPr>
          <p:cNvPr id="3" name="Alt Başlık 2"/>
          <p:cNvSpPr>
            <a:spLocks noGrp="1"/>
          </p:cNvSpPr>
          <p:nvPr>
            <p:ph type="subTitle" idx="1"/>
          </p:nvPr>
        </p:nvSpPr>
        <p:spPr>
          <a:xfrm>
            <a:off x="5771213" y="5197104"/>
            <a:ext cx="5823340" cy="1126283"/>
          </a:xfrm>
        </p:spPr>
        <p:txBody>
          <a:bodyPr>
            <a:normAutofit/>
          </a:bodyPr>
          <a:lstStyle/>
          <a:p>
            <a:pPr algn="ctr"/>
            <a:r>
              <a:rPr lang="tr-TR" sz="2000" b="1" dirty="0" smtClean="0">
                <a:solidFill>
                  <a:schemeClr val="bg1"/>
                </a:solidFill>
                <a:latin typeface="Calibri" panose="020F0502020204030204" pitchFamily="34" charset="0"/>
              </a:rPr>
              <a:t>Erenler </a:t>
            </a:r>
            <a:r>
              <a:rPr lang="tr-TR" sz="2000" b="1" dirty="0" smtClean="0">
                <a:solidFill>
                  <a:schemeClr val="bg1"/>
                </a:solidFill>
                <a:latin typeface="Calibri" panose="020F0502020204030204" pitchFamily="34" charset="0"/>
              </a:rPr>
              <a:t>Rehberlik ve Araştırma Merkezi</a:t>
            </a:r>
            <a:endParaRPr lang="tr-TR" sz="2000" b="1" dirty="0">
              <a:solidFill>
                <a:schemeClr val="bg1"/>
              </a:solidFill>
              <a:latin typeface="Calibri" panose="020F0502020204030204"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2898" y="629587"/>
            <a:ext cx="6096000" cy="299459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00748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19584" y="3882452"/>
            <a:ext cx="8915400" cy="2533337"/>
          </a:xfrm>
          <a:solidFill>
            <a:schemeClr val="accent1">
              <a:lumMod val="40000"/>
              <a:lumOff val="60000"/>
            </a:schemeClr>
          </a:solidFill>
        </p:spPr>
        <p:txBody>
          <a:bodyPr>
            <a:normAutofit/>
          </a:bodyPr>
          <a:lstStyle/>
          <a:p>
            <a:pPr marL="0" indent="0" algn="just">
              <a:buNone/>
            </a:pPr>
            <a:r>
              <a:rPr lang="tr-TR" sz="2400" b="1" dirty="0" err="1" smtClean="0">
                <a:solidFill>
                  <a:schemeClr val="tx1"/>
                </a:solidFill>
                <a:latin typeface="Calibri" panose="020F0502020204030204" pitchFamily="34" charset="0"/>
              </a:rPr>
              <a:t>Çeşitçioğlu</a:t>
            </a:r>
            <a:r>
              <a:rPr lang="tr-TR" sz="2400" b="1" dirty="0" smtClean="0">
                <a:solidFill>
                  <a:schemeClr val="tx1"/>
                </a:solidFill>
                <a:latin typeface="Calibri" panose="020F0502020204030204" pitchFamily="34" charset="0"/>
              </a:rPr>
              <a:t>  </a:t>
            </a:r>
            <a:r>
              <a:rPr lang="tr-TR" sz="2400" b="1" dirty="0">
                <a:solidFill>
                  <a:schemeClr val="tx1"/>
                </a:solidFill>
                <a:latin typeface="Calibri" panose="020F0502020204030204" pitchFamily="34" charset="0"/>
              </a:rPr>
              <a:t>duygu yönetimini “duygusal zihnin iktidara gelmemesi için gerekli tedbirleri alarak beyni akılcı zihnin yönetiminde tutmak, duyguları iyi tanıyarak onlarla etkili bir şekilde başa çıkma yolunda bilinçli bir çaba göstermek, daha önceden bilinçaltında bastırılmış olan duyguları zararsız hale getirmek, son olarak da anı yaşama yetkisi kazanmak” şeklinde </a:t>
            </a:r>
            <a:r>
              <a:rPr lang="tr-TR" sz="2400" b="1" dirty="0" smtClean="0">
                <a:solidFill>
                  <a:schemeClr val="tx1"/>
                </a:solidFill>
                <a:latin typeface="Calibri" panose="020F0502020204030204" pitchFamily="34" charset="0"/>
              </a:rPr>
              <a:t>tanımlamaktadır. </a:t>
            </a:r>
            <a:endParaRPr lang="tr-TR" sz="2400" b="1" dirty="0">
              <a:solidFill>
                <a:schemeClr val="tx1"/>
              </a:solidFill>
              <a:latin typeface="Calibri" panose="020F0502020204030204"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1180" y="282574"/>
            <a:ext cx="5799383" cy="319514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74661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02356" y="2718898"/>
            <a:ext cx="8915400" cy="3255817"/>
          </a:xfrm>
        </p:spPr>
        <p:txBody>
          <a:bodyPr>
            <a:noAutofit/>
          </a:bodyPr>
          <a:lstStyle/>
          <a:p>
            <a:pPr algn="just"/>
            <a:r>
              <a:rPr lang="tr-TR" sz="2400" b="1" dirty="0">
                <a:solidFill>
                  <a:schemeClr val="tx1"/>
                </a:solidFill>
                <a:latin typeface="Calibri" panose="020F0502020204030204" pitchFamily="34" charset="0"/>
              </a:rPr>
              <a:t>Gerek iş yerinde gerekse özel yaşamda elde edilen başarıların temelinde, kişinin duygularını tanıması ve farkına varması, farkına varılan duygularla etkin bir şekilde başa çıkması, yani duygularını yönetmesi yatmaktadır. </a:t>
            </a:r>
            <a:endParaRPr lang="tr-TR" sz="2400" b="1" dirty="0" smtClean="0">
              <a:solidFill>
                <a:schemeClr val="tx1"/>
              </a:solidFill>
              <a:latin typeface="Calibri" panose="020F0502020204030204" pitchFamily="34" charset="0"/>
            </a:endParaRPr>
          </a:p>
          <a:p>
            <a:pPr algn="just"/>
            <a:r>
              <a:rPr lang="tr-TR" sz="2400" b="1" dirty="0" smtClean="0">
                <a:solidFill>
                  <a:schemeClr val="tx1"/>
                </a:solidFill>
                <a:latin typeface="Calibri" panose="020F0502020204030204" pitchFamily="34" charset="0"/>
              </a:rPr>
              <a:t>İnsanlar </a:t>
            </a:r>
            <a:r>
              <a:rPr lang="tr-TR" sz="2400" b="1" dirty="0">
                <a:solidFill>
                  <a:schemeClr val="tx1"/>
                </a:solidFill>
                <a:latin typeface="Calibri" panose="020F0502020204030204" pitchFamily="34" charset="0"/>
              </a:rPr>
              <a:t>olayları her zaman kontrol edemez; ancak duygularını nasıl yorumlayacaklarına ve yöneteceklerine kendileri karar verebilirler.</a:t>
            </a:r>
          </a:p>
          <a:p>
            <a:pPr marL="0" indent="0">
              <a:buNone/>
            </a:pPr>
            <a:endParaRPr lang="tr-TR" sz="2400" dirty="0"/>
          </a:p>
        </p:txBody>
      </p:sp>
    </p:spTree>
    <p:extLst>
      <p:ext uri="{BB962C8B-B14F-4D97-AF65-F5344CB8AC3E}">
        <p14:creationId xmlns:p14="http://schemas.microsoft.com/office/powerpoint/2010/main" val="3772726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29836" y="2845632"/>
            <a:ext cx="8915400" cy="3020291"/>
          </a:xfrm>
        </p:spPr>
        <p:txBody>
          <a:bodyPr>
            <a:normAutofit/>
          </a:bodyPr>
          <a:lstStyle/>
          <a:p>
            <a:pPr marL="0" indent="0" algn="just">
              <a:buNone/>
            </a:pPr>
            <a:endParaRPr lang="tr-TR" b="1" dirty="0">
              <a:solidFill>
                <a:schemeClr val="tx1"/>
              </a:solidFill>
              <a:latin typeface="Calibri" panose="020F0502020204030204" pitchFamily="34" charset="0"/>
            </a:endParaRPr>
          </a:p>
          <a:p>
            <a:pPr algn="just"/>
            <a:r>
              <a:rPr lang="tr-TR" sz="2400" b="1" dirty="0" smtClean="0">
                <a:solidFill>
                  <a:schemeClr val="tx1"/>
                </a:solidFill>
                <a:latin typeface="Calibri" panose="020F0502020204030204" pitchFamily="34" charset="0"/>
              </a:rPr>
              <a:t>Bireysel </a:t>
            </a:r>
            <a:r>
              <a:rPr lang="tr-TR" sz="2400" b="1" dirty="0">
                <a:solidFill>
                  <a:schemeClr val="tx1"/>
                </a:solidFill>
                <a:latin typeface="Calibri" panose="020F0502020204030204" pitchFamily="34" charset="0"/>
              </a:rPr>
              <a:t>duygu yönetiminin temel amacı; </a:t>
            </a:r>
            <a:r>
              <a:rPr lang="tr-TR" sz="2400" b="1" i="1" dirty="0">
                <a:solidFill>
                  <a:srgbClr val="9A1C8B"/>
                </a:solidFill>
                <a:latin typeface="Calibri" panose="020F0502020204030204" pitchFamily="34" charset="0"/>
              </a:rPr>
              <a:t>kendinin ve </a:t>
            </a:r>
            <a:r>
              <a:rPr lang="tr-TR" sz="2400" b="1" i="1" dirty="0" smtClean="0">
                <a:solidFill>
                  <a:srgbClr val="9A1C8B"/>
                </a:solidFill>
                <a:latin typeface="Calibri" panose="020F0502020204030204" pitchFamily="34" charset="0"/>
              </a:rPr>
              <a:t>duygularının</a:t>
            </a:r>
          </a:p>
          <a:p>
            <a:pPr marL="0" indent="0" algn="just">
              <a:buNone/>
            </a:pPr>
            <a:r>
              <a:rPr lang="tr-TR" sz="2400" b="1" i="1" dirty="0">
                <a:solidFill>
                  <a:srgbClr val="9A1C8B"/>
                </a:solidFill>
                <a:latin typeface="Calibri" panose="020F0502020204030204" pitchFamily="34" charset="0"/>
              </a:rPr>
              <a:t>f</a:t>
            </a:r>
            <a:r>
              <a:rPr lang="tr-TR" sz="2400" b="1" i="1" dirty="0" smtClean="0">
                <a:solidFill>
                  <a:srgbClr val="9A1C8B"/>
                </a:solidFill>
                <a:latin typeface="Calibri" panose="020F0502020204030204" pitchFamily="34" charset="0"/>
              </a:rPr>
              <a:t>arkında olarak</a:t>
            </a:r>
            <a:r>
              <a:rPr lang="tr-TR" sz="2400" b="1" i="1" dirty="0">
                <a:solidFill>
                  <a:srgbClr val="9A1C8B"/>
                </a:solidFill>
                <a:latin typeface="Calibri" panose="020F0502020204030204" pitchFamily="34" charset="0"/>
              </a:rPr>
              <a:t>, olumsuz olduğu kadar olumlu duygularını da nasıl yöneteceklerine </a:t>
            </a:r>
            <a:r>
              <a:rPr lang="tr-TR" sz="2400" b="1" i="1" dirty="0" smtClean="0">
                <a:solidFill>
                  <a:srgbClr val="9A1C8B"/>
                </a:solidFill>
                <a:latin typeface="Calibri" panose="020F0502020204030204" pitchFamily="34" charset="0"/>
              </a:rPr>
              <a:t>ilişkin bireylere </a:t>
            </a:r>
            <a:r>
              <a:rPr lang="tr-TR" sz="2400" b="1" i="1" dirty="0">
                <a:solidFill>
                  <a:srgbClr val="9A1C8B"/>
                </a:solidFill>
                <a:latin typeface="Calibri" panose="020F0502020204030204" pitchFamily="34" charset="0"/>
              </a:rPr>
              <a:t>yardımcı olmak ve böylece hem bireysel düzeyde hem de bireyin </a:t>
            </a:r>
            <a:r>
              <a:rPr lang="tr-TR" sz="2400" b="1" i="1" dirty="0" smtClean="0">
                <a:solidFill>
                  <a:srgbClr val="9A1C8B"/>
                </a:solidFill>
                <a:latin typeface="Calibri" panose="020F0502020204030204" pitchFamily="34" charset="0"/>
              </a:rPr>
              <a:t>etkili olabileceği </a:t>
            </a:r>
            <a:r>
              <a:rPr lang="tr-TR" sz="2400" b="1" i="1" dirty="0">
                <a:solidFill>
                  <a:srgbClr val="9A1C8B"/>
                </a:solidFill>
                <a:latin typeface="Calibri" panose="020F0502020204030204" pitchFamily="34" charset="0"/>
              </a:rPr>
              <a:t>örgütsel mekânlarda olumlu duyguları egemen kılmaktır.</a:t>
            </a:r>
          </a:p>
          <a:p>
            <a:pPr marL="0" indent="0" algn="just">
              <a:buNone/>
            </a:pPr>
            <a:endParaRPr lang="tr-TR" sz="24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1767759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7770" y="609120"/>
            <a:ext cx="8911687" cy="1504493"/>
          </a:xfrm>
        </p:spPr>
        <p:txBody>
          <a:bodyPr>
            <a:normAutofit/>
          </a:bodyPr>
          <a:lstStyle/>
          <a:p>
            <a:pPr algn="just"/>
            <a:r>
              <a:rPr lang="tr-TR" sz="2800" b="1" dirty="0" err="1" smtClean="0">
                <a:solidFill>
                  <a:schemeClr val="bg1"/>
                </a:solidFill>
                <a:latin typeface="Calibri" panose="020F0502020204030204" pitchFamily="34" charset="0"/>
              </a:rPr>
              <a:t>Goleman’a</a:t>
            </a:r>
            <a:r>
              <a:rPr lang="tr-TR" sz="2800" b="1" dirty="0" smtClean="0">
                <a:solidFill>
                  <a:schemeClr val="bg1"/>
                </a:solidFill>
                <a:latin typeface="Calibri" panose="020F0502020204030204" pitchFamily="34" charset="0"/>
              </a:rPr>
              <a:t> </a:t>
            </a:r>
            <a:r>
              <a:rPr lang="tr-TR" sz="2800" b="1" dirty="0">
                <a:solidFill>
                  <a:schemeClr val="bg1"/>
                </a:solidFill>
                <a:latin typeface="Calibri" panose="020F0502020204030204" pitchFamily="34" charset="0"/>
              </a:rPr>
              <a:t>göre </a:t>
            </a:r>
            <a:r>
              <a:rPr lang="tr-TR" sz="2800" b="1" dirty="0" smtClean="0">
                <a:solidFill>
                  <a:schemeClr val="bg1"/>
                </a:solidFill>
                <a:latin typeface="Calibri" panose="020F0502020204030204" pitchFamily="34" charset="0"/>
              </a:rPr>
              <a:t>duygu </a:t>
            </a:r>
            <a:r>
              <a:rPr lang="tr-TR" sz="2800" b="1" dirty="0">
                <a:solidFill>
                  <a:schemeClr val="bg1"/>
                </a:solidFill>
                <a:latin typeface="Calibri" panose="020F0502020204030204" pitchFamily="34" charset="0"/>
              </a:rPr>
              <a:t>yönetimi süreci; </a:t>
            </a:r>
            <a:r>
              <a:rPr lang="tr-TR" sz="2800" b="1" dirty="0" err="1">
                <a:solidFill>
                  <a:schemeClr val="bg1"/>
                </a:solidFill>
                <a:latin typeface="Calibri" panose="020F0502020204030204" pitchFamily="34" charset="0"/>
              </a:rPr>
              <a:t>özbilinç</a:t>
            </a:r>
            <a:r>
              <a:rPr lang="tr-TR" sz="2800" b="1" dirty="0">
                <a:solidFill>
                  <a:schemeClr val="bg1"/>
                </a:solidFill>
                <a:latin typeface="Calibri" panose="020F0502020204030204" pitchFamily="34" charset="0"/>
              </a:rPr>
              <a:t>, </a:t>
            </a:r>
            <a:r>
              <a:rPr lang="tr-TR" sz="2800" b="1" dirty="0" smtClean="0">
                <a:solidFill>
                  <a:schemeClr val="bg1"/>
                </a:solidFill>
                <a:latin typeface="Calibri" panose="020F0502020204030204" pitchFamily="34" charset="0"/>
              </a:rPr>
              <a:t>kendini motive etme, empati </a:t>
            </a:r>
            <a:r>
              <a:rPr lang="tr-TR" sz="2800" b="1" dirty="0">
                <a:solidFill>
                  <a:schemeClr val="bg1"/>
                </a:solidFill>
                <a:latin typeface="Calibri" panose="020F0502020204030204" pitchFamily="34" charset="0"/>
              </a:rPr>
              <a:t>ve sosyal beceriler olmak üzere </a:t>
            </a:r>
            <a:r>
              <a:rPr lang="tr-TR" sz="2800" b="1" dirty="0" smtClean="0">
                <a:solidFill>
                  <a:schemeClr val="bg1"/>
                </a:solidFill>
                <a:latin typeface="Calibri" panose="020F0502020204030204" pitchFamily="34" charset="0"/>
              </a:rPr>
              <a:t>dört aşamadan oluşmaktadır</a:t>
            </a:r>
            <a:r>
              <a:rPr lang="tr-TR" sz="2800" b="1" dirty="0">
                <a:solidFill>
                  <a:schemeClr val="bg1"/>
                </a:solidFill>
                <a:latin typeface="Calibri" panose="020F0502020204030204" pitchFamily="34" charset="0"/>
              </a:rPr>
              <a:t>:</a:t>
            </a:r>
          </a:p>
        </p:txBody>
      </p:sp>
      <p:sp>
        <p:nvSpPr>
          <p:cNvPr id="4" name="Oval 3"/>
          <p:cNvSpPr/>
          <p:nvPr/>
        </p:nvSpPr>
        <p:spPr>
          <a:xfrm>
            <a:off x="1603316" y="2217757"/>
            <a:ext cx="4646950" cy="4143636"/>
          </a:xfrm>
          <a:prstGeom prst="ellipse">
            <a:avLst/>
          </a:prstGeom>
          <a:solidFill>
            <a:srgbClr val="65AAC9"/>
          </a:solidFill>
          <a:ln>
            <a:solidFill>
              <a:srgbClr val="5EA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2353455" y="2719915"/>
            <a:ext cx="3237876" cy="3139321"/>
          </a:xfrm>
          <a:prstGeom prst="rect">
            <a:avLst/>
          </a:prstGeom>
          <a:noFill/>
        </p:spPr>
        <p:txBody>
          <a:bodyPr wrap="square" rtlCol="0">
            <a:spAutoFit/>
          </a:bodyPr>
          <a:lstStyle/>
          <a:p>
            <a:pPr algn="just"/>
            <a:r>
              <a:rPr lang="tr-TR" b="1" dirty="0" err="1">
                <a:latin typeface="Calibri" panose="020F0502020204030204" pitchFamily="34" charset="0"/>
              </a:rPr>
              <a:t>Özbilinç</a:t>
            </a:r>
            <a:r>
              <a:rPr lang="tr-TR" b="1" dirty="0">
                <a:latin typeface="Calibri" panose="020F0502020204030204" pitchFamily="34" charset="0"/>
              </a:rPr>
              <a:t>; </a:t>
            </a:r>
            <a:r>
              <a:rPr lang="tr-TR" dirty="0">
                <a:latin typeface="Calibri" panose="020F0502020204030204" pitchFamily="34" charset="0"/>
              </a:rPr>
              <a:t>bireyin kendini tanıması, gücünün farkında olması, gereksinimlerini ve hedeflerini bilmesi </a:t>
            </a:r>
            <a:r>
              <a:rPr lang="tr-TR" dirty="0" smtClean="0">
                <a:latin typeface="Calibri" panose="020F0502020204030204" pitchFamily="34" charset="0"/>
              </a:rPr>
              <a:t>anlamındadır. Başka </a:t>
            </a:r>
            <a:r>
              <a:rPr lang="tr-TR" dirty="0">
                <a:latin typeface="Calibri" panose="020F0502020204030204" pitchFamily="34" charset="0"/>
              </a:rPr>
              <a:t>bir ifadeyle </a:t>
            </a:r>
            <a:r>
              <a:rPr lang="tr-TR" dirty="0" err="1">
                <a:latin typeface="Calibri" panose="020F0502020204030204" pitchFamily="34" charset="0"/>
              </a:rPr>
              <a:t>özbilinç</a:t>
            </a:r>
            <a:r>
              <a:rPr lang="tr-TR" dirty="0">
                <a:latin typeface="Calibri" panose="020F0502020204030204" pitchFamily="34" charset="0"/>
              </a:rPr>
              <a:t>, bireyin kendi duygularını ve ruh halini anlayabilme becerisi olarak </a:t>
            </a:r>
            <a:r>
              <a:rPr lang="tr-TR" dirty="0" smtClean="0">
                <a:latin typeface="Calibri" panose="020F0502020204030204" pitchFamily="34" charset="0"/>
              </a:rPr>
              <a:t>tanımlanabilir. Bu </a:t>
            </a:r>
            <a:r>
              <a:rPr lang="tr-TR" dirty="0">
                <a:latin typeface="Calibri" panose="020F0502020204030204" pitchFamily="34" charset="0"/>
              </a:rPr>
              <a:t>beceriye sahip bireyler hangi duyguları hissettiklerini ve bunun nedeninin farkındadırlar. </a:t>
            </a:r>
          </a:p>
        </p:txBody>
      </p:sp>
      <p:sp>
        <p:nvSpPr>
          <p:cNvPr id="6" name="Oval 5"/>
          <p:cNvSpPr/>
          <p:nvPr/>
        </p:nvSpPr>
        <p:spPr>
          <a:xfrm>
            <a:off x="6625653" y="2254433"/>
            <a:ext cx="4616970" cy="4227226"/>
          </a:xfrm>
          <a:prstGeom prst="ellipse">
            <a:avLst/>
          </a:prstGeom>
          <a:solidFill>
            <a:srgbClr val="F1C3B5"/>
          </a:solidFill>
          <a:ln>
            <a:solidFill>
              <a:srgbClr val="F1C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6895475" y="3166192"/>
            <a:ext cx="3822492" cy="2246769"/>
          </a:xfrm>
          <a:prstGeom prst="rect">
            <a:avLst/>
          </a:prstGeom>
          <a:noFill/>
        </p:spPr>
        <p:txBody>
          <a:bodyPr wrap="square" rtlCol="0">
            <a:spAutoFit/>
          </a:bodyPr>
          <a:lstStyle/>
          <a:p>
            <a:pPr algn="just"/>
            <a:r>
              <a:rPr lang="tr-TR" sz="2000" b="1" dirty="0">
                <a:latin typeface="Calibri" panose="020F0502020204030204" pitchFamily="34" charset="0"/>
              </a:rPr>
              <a:t>Kendini motive etme; </a:t>
            </a:r>
            <a:r>
              <a:rPr lang="tr-TR" sz="2000" dirty="0" smtClean="0">
                <a:latin typeface="Calibri" panose="020F0502020204030204" pitchFamily="34" charset="0"/>
              </a:rPr>
              <a:t>bireylerin belirledikleri </a:t>
            </a:r>
            <a:r>
              <a:rPr lang="tr-TR" sz="2000" dirty="0">
                <a:latin typeface="Calibri" panose="020F0502020204030204" pitchFamily="34" charset="0"/>
              </a:rPr>
              <a:t>bir hedefe erişmek için kendi istek ve arzularıyla hareket etme süreci motivasyon olarak </a:t>
            </a:r>
            <a:r>
              <a:rPr lang="tr-TR" sz="2000" dirty="0" smtClean="0">
                <a:latin typeface="Calibri" panose="020F0502020204030204" pitchFamily="34" charset="0"/>
              </a:rPr>
              <a:t>tanımlanabilir. </a:t>
            </a:r>
            <a:r>
              <a:rPr lang="tr-TR" sz="2000" dirty="0">
                <a:latin typeface="Calibri" panose="020F0502020204030204" pitchFamily="34" charset="0"/>
              </a:rPr>
              <a:t>Bireyin bir amaç </a:t>
            </a:r>
            <a:r>
              <a:rPr lang="tr-TR" sz="2000" dirty="0" smtClean="0">
                <a:latin typeface="Calibri" panose="020F0502020204030204" pitchFamily="34" charset="0"/>
              </a:rPr>
              <a:t>doğrultusunda duygularını </a:t>
            </a:r>
            <a:r>
              <a:rPr lang="tr-TR" sz="2000" dirty="0">
                <a:latin typeface="Calibri" panose="020F0502020204030204" pitchFamily="34" charset="0"/>
              </a:rPr>
              <a:t>yönlendirmesidir. </a:t>
            </a:r>
          </a:p>
        </p:txBody>
      </p:sp>
    </p:spTree>
    <p:extLst>
      <p:ext uri="{BB962C8B-B14F-4D97-AF65-F5344CB8AC3E}">
        <p14:creationId xmlns:p14="http://schemas.microsoft.com/office/powerpoint/2010/main" val="828831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1648920" y="2227241"/>
            <a:ext cx="4635674" cy="4306025"/>
          </a:xfrm>
          <a:prstGeom prst="ellipse">
            <a:avLst/>
          </a:prstGeom>
          <a:solidFill>
            <a:srgbClr val="C8F559"/>
          </a:solidFill>
          <a:ln>
            <a:solidFill>
              <a:srgbClr val="C8F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tr-TR" b="1" dirty="0" smtClean="0">
              <a:latin typeface="Calibri" panose="020F0502020204030204" pitchFamily="34" charset="0"/>
            </a:endParaRPr>
          </a:p>
          <a:p>
            <a:pPr algn="just"/>
            <a:r>
              <a:rPr lang="tr-TR" b="1" dirty="0">
                <a:solidFill>
                  <a:schemeClr val="tx1"/>
                </a:solidFill>
                <a:latin typeface="Calibri" panose="020F0502020204030204" pitchFamily="34" charset="0"/>
              </a:rPr>
              <a:t>E</a:t>
            </a:r>
            <a:r>
              <a:rPr lang="tr-TR" b="1" dirty="0" smtClean="0">
                <a:solidFill>
                  <a:schemeClr val="tx1"/>
                </a:solidFill>
                <a:latin typeface="Calibri" panose="020F0502020204030204" pitchFamily="34" charset="0"/>
              </a:rPr>
              <a:t>mpati </a:t>
            </a:r>
            <a:r>
              <a:rPr lang="tr-TR" b="1" dirty="0">
                <a:solidFill>
                  <a:schemeClr val="tx1"/>
                </a:solidFill>
                <a:latin typeface="Calibri" panose="020F0502020204030204" pitchFamily="34" charset="0"/>
              </a:rPr>
              <a:t>becerisi; </a:t>
            </a:r>
            <a:r>
              <a:rPr lang="tr-TR" dirty="0">
                <a:solidFill>
                  <a:schemeClr val="tx1"/>
                </a:solidFill>
                <a:latin typeface="Calibri" panose="020F0502020204030204" pitchFamily="34" charset="0"/>
              </a:rPr>
              <a:t>bireyin iletişim esnasında, kendisini karşısındakinin yerine koyarak olaylara onun bakış açısıyla bakarak duygu ve düşüncelerini doğru olarak anlamaya çalışması ve duyarlı bir yaklaşım içinde olması olarak ifade etmiştir </a:t>
            </a:r>
          </a:p>
          <a:p>
            <a:pPr algn="ctr"/>
            <a:endParaRPr lang="tr-TR" dirty="0"/>
          </a:p>
        </p:txBody>
      </p:sp>
      <p:sp>
        <p:nvSpPr>
          <p:cNvPr id="6" name="Oval 5"/>
          <p:cNvSpPr/>
          <p:nvPr/>
        </p:nvSpPr>
        <p:spPr>
          <a:xfrm>
            <a:off x="6520723" y="2227241"/>
            <a:ext cx="4639116" cy="4306025"/>
          </a:xfrm>
          <a:prstGeom prst="ellipse">
            <a:avLst/>
          </a:prstGeom>
          <a:solidFill>
            <a:srgbClr val="F74747"/>
          </a:solidFill>
          <a:ln>
            <a:solidFill>
              <a:srgbClr val="F7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b="1" dirty="0" smtClean="0">
                <a:solidFill>
                  <a:schemeClr val="tx1"/>
                </a:solidFill>
              </a:rPr>
              <a:t>   sosyal beceriler; </a:t>
            </a:r>
          </a:p>
          <a:p>
            <a:pPr algn="just"/>
            <a:r>
              <a:rPr lang="tr-TR" dirty="0" smtClean="0">
                <a:solidFill>
                  <a:schemeClr val="tx1"/>
                </a:solidFill>
              </a:rPr>
              <a:t>bireyin </a:t>
            </a:r>
            <a:r>
              <a:rPr lang="tr-TR" dirty="0">
                <a:solidFill>
                  <a:schemeClr val="tx1"/>
                </a:solidFill>
              </a:rPr>
              <a:t>başkalarıyla ilişkilerini etkili bir </a:t>
            </a:r>
            <a:r>
              <a:rPr lang="tr-TR" dirty="0" smtClean="0">
                <a:solidFill>
                  <a:schemeClr val="tx1"/>
                </a:solidFill>
              </a:rPr>
              <a:t>şekilde yönetebilmesidir. Yüksek sosyal </a:t>
            </a:r>
            <a:r>
              <a:rPr lang="tr-TR" dirty="0">
                <a:solidFill>
                  <a:schemeClr val="tx1"/>
                </a:solidFill>
              </a:rPr>
              <a:t>beceriye sahip bireyler, diğer insanlarla kolay ilişki kurabilmekte, onların </a:t>
            </a:r>
            <a:r>
              <a:rPr lang="tr-TR" dirty="0" smtClean="0">
                <a:solidFill>
                  <a:schemeClr val="tx1"/>
                </a:solidFill>
              </a:rPr>
              <a:t>duygularını anlayabilmekte</a:t>
            </a:r>
            <a:r>
              <a:rPr lang="tr-TR" dirty="0">
                <a:solidFill>
                  <a:schemeClr val="tx1"/>
                </a:solidFill>
              </a:rPr>
              <a:t>, onları amaçları doğrultusunda </a:t>
            </a:r>
            <a:r>
              <a:rPr lang="tr-TR" dirty="0" smtClean="0">
                <a:solidFill>
                  <a:schemeClr val="tx1"/>
                </a:solidFill>
              </a:rPr>
              <a:t>yönlendirebilmektedir.</a:t>
            </a:r>
            <a:endParaRPr lang="tr-TR" dirty="0">
              <a:solidFill>
                <a:schemeClr val="tx1"/>
              </a:solidFill>
            </a:endParaRPr>
          </a:p>
        </p:txBody>
      </p:sp>
    </p:spTree>
    <p:extLst>
      <p:ext uri="{BB962C8B-B14F-4D97-AF65-F5344CB8AC3E}">
        <p14:creationId xmlns:p14="http://schemas.microsoft.com/office/powerpoint/2010/main" val="34580008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50391" y="807741"/>
            <a:ext cx="5486773" cy="1280890"/>
          </a:xfrm>
        </p:spPr>
        <p:txBody>
          <a:bodyPr>
            <a:normAutofit/>
          </a:bodyPr>
          <a:lstStyle/>
          <a:p>
            <a:pPr algn="just"/>
            <a:r>
              <a:rPr lang="tr-TR" b="1" dirty="0" smtClean="0">
                <a:solidFill>
                  <a:schemeClr val="bg1"/>
                </a:solidFill>
                <a:latin typeface="Calibri" panose="020F0502020204030204" pitchFamily="34" charset="0"/>
              </a:rPr>
              <a:t>Duygu Yönetimi Eğitimi</a:t>
            </a:r>
            <a:endParaRPr lang="tr-TR" b="1" dirty="0">
              <a:solidFill>
                <a:schemeClr val="bg1"/>
              </a:solidFill>
              <a:latin typeface="Calibri" panose="020F0502020204030204" pitchFamily="34" charset="0"/>
            </a:endParaRPr>
          </a:p>
        </p:txBody>
      </p:sp>
      <p:sp>
        <p:nvSpPr>
          <p:cNvPr id="3" name="İçerik Yer Tutucusu 2"/>
          <p:cNvSpPr>
            <a:spLocks noGrp="1"/>
          </p:cNvSpPr>
          <p:nvPr>
            <p:ph idx="1"/>
          </p:nvPr>
        </p:nvSpPr>
        <p:spPr>
          <a:xfrm>
            <a:off x="1049124" y="2613287"/>
            <a:ext cx="7079444" cy="3777622"/>
          </a:xfrm>
          <a:solidFill>
            <a:srgbClr val="FFFF66"/>
          </a:solidFill>
          <a:ln>
            <a:solidFill>
              <a:srgbClr val="FFFF00"/>
            </a:solidFill>
          </a:ln>
        </p:spPr>
        <p:txBody>
          <a:bodyPr>
            <a:normAutofit/>
          </a:bodyPr>
          <a:lstStyle/>
          <a:p>
            <a:pPr algn="just"/>
            <a:r>
              <a:rPr lang="tr-TR" sz="2800" b="1" dirty="0" smtClean="0">
                <a:solidFill>
                  <a:schemeClr val="tx1"/>
                </a:solidFill>
                <a:latin typeface="Calibri" panose="020F0502020204030204" pitchFamily="34" charset="0"/>
              </a:rPr>
              <a:t>Duyguları sözel olarak ifade edebilme</a:t>
            </a:r>
          </a:p>
          <a:p>
            <a:pPr algn="just"/>
            <a:r>
              <a:rPr lang="tr-TR" sz="2800" b="1" dirty="0" smtClean="0">
                <a:solidFill>
                  <a:schemeClr val="tx1"/>
                </a:solidFill>
                <a:latin typeface="Calibri" panose="020F0502020204030204" pitchFamily="34" charset="0"/>
              </a:rPr>
              <a:t>Duyguları olduğu gibi gösterebilme</a:t>
            </a:r>
          </a:p>
          <a:p>
            <a:pPr algn="just"/>
            <a:r>
              <a:rPr lang="tr-TR" sz="2800" b="1" dirty="0" smtClean="0">
                <a:solidFill>
                  <a:schemeClr val="tx1"/>
                </a:solidFill>
                <a:latin typeface="Calibri" panose="020F0502020204030204" pitchFamily="34" charset="0"/>
              </a:rPr>
              <a:t>Olumsuz bedensel tepkileri kontrol edebilme</a:t>
            </a:r>
          </a:p>
          <a:p>
            <a:pPr algn="just"/>
            <a:r>
              <a:rPr lang="tr-TR" sz="2800" b="1" dirty="0" smtClean="0">
                <a:solidFill>
                  <a:schemeClr val="tx1"/>
                </a:solidFill>
                <a:latin typeface="Calibri" panose="020F0502020204030204" pitchFamily="34" charset="0"/>
              </a:rPr>
              <a:t>Başa çıkma becerileri</a:t>
            </a:r>
          </a:p>
          <a:p>
            <a:pPr algn="just"/>
            <a:r>
              <a:rPr lang="tr-TR" sz="2800" b="1" dirty="0" smtClean="0">
                <a:solidFill>
                  <a:schemeClr val="tx1"/>
                </a:solidFill>
                <a:latin typeface="Calibri" panose="020F0502020204030204" pitchFamily="34" charset="0"/>
              </a:rPr>
              <a:t>Öfkeyi yönetme becerileri</a:t>
            </a:r>
          </a:p>
          <a:p>
            <a:pPr algn="just"/>
            <a:r>
              <a:rPr lang="tr-TR" sz="2800" b="1" dirty="0" smtClean="0">
                <a:solidFill>
                  <a:schemeClr val="tx1"/>
                </a:solidFill>
                <a:latin typeface="Calibri" panose="020F0502020204030204" pitchFamily="34" charset="0"/>
              </a:rPr>
              <a:t>Duyguları yönetme becerileri</a:t>
            </a:r>
            <a:endParaRPr lang="tr-TR" sz="2800" b="1" dirty="0">
              <a:solidFill>
                <a:schemeClr val="tx1"/>
              </a:solidFill>
              <a:latin typeface="Calibri" panose="020F0502020204030204" pitchFamily="34"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3421" y="226725"/>
            <a:ext cx="3099065" cy="29212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04176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2460577" y="3613485"/>
            <a:ext cx="8915400" cy="2017294"/>
          </a:xfrm>
        </p:spPr>
        <p:txBody>
          <a:bodyPr/>
          <a:lstStyle/>
          <a:p>
            <a:pPr algn="just"/>
            <a:r>
              <a:rPr lang="tr-TR" sz="2400" b="1" dirty="0">
                <a:solidFill>
                  <a:schemeClr val="tx1"/>
                </a:solidFill>
                <a:latin typeface="Calibri" panose="020F0502020204030204" pitchFamily="34" charset="0"/>
              </a:rPr>
              <a:t>“Çok sinirliyim”, “Artık tahammül edemiyorum”,</a:t>
            </a:r>
          </a:p>
          <a:p>
            <a:pPr algn="just"/>
            <a:r>
              <a:rPr lang="tr-TR" sz="2400" b="1" dirty="0">
                <a:solidFill>
                  <a:schemeClr val="tx1"/>
                </a:solidFill>
                <a:latin typeface="Calibri" panose="020F0502020204030204" pitchFamily="34" charset="0"/>
              </a:rPr>
              <a:t>“Kendime hakim olamıyorum”, “İnsanları çabuk kırıyorum ve sonrasında çok pişman oluyorum”…</a:t>
            </a:r>
          </a:p>
          <a:p>
            <a:pPr marL="0" indent="0">
              <a:buNone/>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8412" y="624110"/>
            <a:ext cx="3886200" cy="2631406"/>
          </a:xfrm>
          <a:prstGeom prst="rect">
            <a:avLst/>
          </a:prstGeom>
          <a:ln>
            <a:noFill/>
          </a:ln>
          <a:effectLst>
            <a:outerShdw blurRad="292100" dist="139700" dir="2700000" algn="tl" rotWithShape="0">
              <a:srgbClr val="333333">
                <a:alpha val="65000"/>
              </a:srgbClr>
            </a:outerShdw>
          </a:effec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535" y="537549"/>
            <a:ext cx="3563085" cy="28045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155851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965862" y="819890"/>
            <a:ext cx="6301693" cy="858326"/>
          </a:xfrm>
        </p:spPr>
        <p:txBody>
          <a:bodyPr/>
          <a:lstStyle/>
          <a:p>
            <a:r>
              <a:rPr lang="tr-TR" b="1" dirty="0" smtClean="0">
                <a:solidFill>
                  <a:schemeClr val="bg1"/>
                </a:solidFill>
              </a:rPr>
              <a:t>Öfke ve Yönetimi</a:t>
            </a:r>
            <a:endParaRPr lang="tr-TR" b="1" dirty="0">
              <a:solidFill>
                <a:schemeClr val="bg1"/>
              </a:solidFill>
            </a:endParaRPr>
          </a:p>
        </p:txBody>
      </p:sp>
      <p:sp>
        <p:nvSpPr>
          <p:cNvPr id="3" name="İçerik Yer Tutucusu 2"/>
          <p:cNvSpPr>
            <a:spLocks noGrp="1"/>
          </p:cNvSpPr>
          <p:nvPr>
            <p:ph idx="1"/>
          </p:nvPr>
        </p:nvSpPr>
        <p:spPr>
          <a:xfrm>
            <a:off x="1806370" y="2363877"/>
            <a:ext cx="8915400" cy="4276766"/>
          </a:xfrm>
        </p:spPr>
        <p:txBody>
          <a:bodyPr>
            <a:normAutofit/>
          </a:bodyPr>
          <a:lstStyle/>
          <a:p>
            <a:pPr algn="just"/>
            <a:endParaRPr lang="tr-TR" b="1" dirty="0" smtClean="0">
              <a:solidFill>
                <a:schemeClr val="tx1"/>
              </a:solidFill>
              <a:latin typeface="Calibri" panose="020F0502020204030204" pitchFamily="34" charset="0"/>
            </a:endParaRPr>
          </a:p>
          <a:p>
            <a:pPr algn="just"/>
            <a:r>
              <a:rPr lang="tr-TR" sz="2000" b="1" dirty="0" smtClean="0">
                <a:solidFill>
                  <a:schemeClr val="tx1"/>
                </a:solidFill>
                <a:latin typeface="Calibri" panose="020F0502020204030204" pitchFamily="34" charset="0"/>
              </a:rPr>
              <a:t>Öfke</a:t>
            </a:r>
            <a:r>
              <a:rPr lang="tr-TR" sz="2000" b="1" dirty="0">
                <a:solidFill>
                  <a:schemeClr val="tx1"/>
                </a:solidFill>
                <a:latin typeface="Calibri" panose="020F0502020204030204" pitchFamily="34" charset="0"/>
              </a:rPr>
              <a:t>, doyurulmamış isteklere, istenmeyen sonuçlara ve karşılanmayan beklentilere verilen son </a:t>
            </a:r>
            <a:r>
              <a:rPr lang="tr-TR" sz="2000" b="1" dirty="0" smtClean="0">
                <a:solidFill>
                  <a:schemeClr val="tx1"/>
                </a:solidFill>
                <a:latin typeface="Calibri" panose="020F0502020204030204" pitchFamily="34" charset="0"/>
              </a:rPr>
              <a:t>derece doğal</a:t>
            </a:r>
            <a:r>
              <a:rPr lang="tr-TR" sz="2000" b="1" dirty="0">
                <a:solidFill>
                  <a:schemeClr val="tx1"/>
                </a:solidFill>
                <a:latin typeface="Calibri" panose="020F0502020204030204" pitchFamily="34" charset="0"/>
              </a:rPr>
              <a:t>, evrensel ve insani bir duygusal tepkidir. </a:t>
            </a:r>
            <a:endParaRPr lang="tr-TR" sz="2000" b="1" dirty="0" smtClean="0">
              <a:solidFill>
                <a:schemeClr val="tx1"/>
              </a:solidFill>
              <a:latin typeface="Calibri" panose="020F0502020204030204" pitchFamily="34" charset="0"/>
            </a:endParaRPr>
          </a:p>
          <a:p>
            <a:pPr algn="just"/>
            <a:r>
              <a:rPr lang="tr-TR" sz="2000" b="1" dirty="0" smtClean="0">
                <a:solidFill>
                  <a:schemeClr val="tx1"/>
                </a:solidFill>
                <a:latin typeface="Calibri" panose="020F0502020204030204" pitchFamily="34" charset="0"/>
              </a:rPr>
              <a:t>Diğer bir yandan öfke; engellenme, saldırıya uğrama, tehdit edilme, yoksun bırakma, kısıtlama gibi durumlarda hissedilen genellikle neden olan şeye ya da kişiye yönelik şu ya da bu şekilde saldırgan davranışlarla sonuçlanabilen oldukça yoğun, olumsuz bir duygudur. </a:t>
            </a:r>
            <a:endParaRPr lang="tr-TR" sz="3600" b="1" dirty="0">
              <a:solidFill>
                <a:schemeClr val="tx1"/>
              </a:solidFill>
              <a:latin typeface="Calibri" panose="020F0502020204030204" pitchFamily="34" charset="0"/>
            </a:endParaRPr>
          </a:p>
          <a:p>
            <a:pPr algn="just"/>
            <a:r>
              <a:rPr lang="tr-TR" sz="3600" b="1" dirty="0" smtClean="0">
                <a:solidFill>
                  <a:schemeClr val="accent1">
                    <a:lumMod val="60000"/>
                    <a:lumOff val="40000"/>
                  </a:schemeClr>
                </a:solidFill>
                <a:latin typeface="Calibri" panose="020F0502020204030204" pitchFamily="34" charset="0"/>
              </a:rPr>
              <a:t>Ancak!</a:t>
            </a:r>
          </a:p>
          <a:p>
            <a:pPr marL="0" indent="0" algn="just">
              <a:buNone/>
            </a:pPr>
            <a:r>
              <a:rPr lang="tr-TR" sz="2400" b="1" dirty="0" smtClean="0">
                <a:solidFill>
                  <a:schemeClr val="accent1">
                    <a:lumMod val="60000"/>
                    <a:lumOff val="40000"/>
                  </a:schemeClr>
                </a:solidFill>
                <a:latin typeface="Calibri" panose="020F0502020204030204" pitchFamily="34" charset="0"/>
              </a:rPr>
              <a:t>Öfke </a:t>
            </a:r>
            <a:r>
              <a:rPr lang="tr-TR" sz="2400" b="1" dirty="0">
                <a:solidFill>
                  <a:schemeClr val="accent1">
                    <a:lumMod val="60000"/>
                    <a:lumOff val="40000"/>
                  </a:schemeClr>
                </a:solidFill>
                <a:latin typeface="Calibri" panose="020F0502020204030204" pitchFamily="34" charset="0"/>
              </a:rPr>
              <a:t>uygun </a:t>
            </a:r>
            <a:r>
              <a:rPr lang="tr-TR" sz="2400" b="1" dirty="0" smtClean="0">
                <a:solidFill>
                  <a:schemeClr val="accent1">
                    <a:lumMod val="60000"/>
                    <a:lumOff val="40000"/>
                  </a:schemeClr>
                </a:solidFill>
                <a:latin typeface="Calibri" panose="020F0502020204030204" pitchFamily="34" charset="0"/>
              </a:rPr>
              <a:t>ifade edildiğinde</a:t>
            </a:r>
            <a:r>
              <a:rPr lang="tr-TR" sz="2400" b="1" dirty="0">
                <a:solidFill>
                  <a:schemeClr val="accent1">
                    <a:lumMod val="60000"/>
                    <a:lumOff val="40000"/>
                  </a:schemeClr>
                </a:solidFill>
                <a:latin typeface="Calibri" panose="020F0502020204030204" pitchFamily="34" charset="0"/>
              </a:rPr>
              <a:t>, son derece sağlıklı ve doğal bir duygudur</a:t>
            </a:r>
            <a:r>
              <a:rPr lang="tr-TR" sz="2400" b="1" dirty="0" smtClean="0">
                <a:solidFill>
                  <a:schemeClr val="accent1">
                    <a:lumMod val="60000"/>
                    <a:lumOff val="40000"/>
                  </a:schemeClr>
                </a:solidFill>
                <a:latin typeface="Calibri" panose="020F0502020204030204" pitchFamily="34" charset="0"/>
              </a:rPr>
              <a:t>. </a:t>
            </a:r>
          </a:p>
        </p:txBody>
      </p:sp>
    </p:spTree>
    <p:extLst>
      <p:ext uri="{BB962C8B-B14F-4D97-AF65-F5344CB8AC3E}">
        <p14:creationId xmlns:p14="http://schemas.microsoft.com/office/powerpoint/2010/main" val="3374984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52028" y="896065"/>
            <a:ext cx="8291185" cy="895654"/>
          </a:xfrm>
        </p:spPr>
        <p:txBody>
          <a:bodyPr>
            <a:normAutofit fontScale="90000"/>
          </a:bodyPr>
          <a:lstStyle/>
          <a:p>
            <a:r>
              <a:rPr lang="tr-TR" sz="3100" b="1" dirty="0">
                <a:solidFill>
                  <a:schemeClr val="bg1"/>
                </a:solidFill>
                <a:latin typeface="Calibri" panose="020F0502020204030204" pitchFamily="34" charset="0"/>
              </a:rPr>
              <a:t>Genel olarak literatür </a:t>
            </a:r>
            <a:r>
              <a:rPr lang="tr-TR" sz="3100" b="1" dirty="0" smtClean="0">
                <a:solidFill>
                  <a:schemeClr val="bg1"/>
                </a:solidFill>
                <a:latin typeface="Calibri" panose="020F0502020204030204" pitchFamily="34" charset="0"/>
              </a:rPr>
              <a:t>incelendiğinde </a:t>
            </a:r>
            <a:r>
              <a:rPr lang="tr-TR" sz="3100" b="1" dirty="0">
                <a:solidFill>
                  <a:schemeClr val="bg1"/>
                </a:solidFill>
                <a:latin typeface="Calibri" panose="020F0502020204030204" pitchFamily="34" charset="0"/>
              </a:rPr>
              <a:t>öfke konusunda şu noktalara odaklanıldığı görülmektedir:</a:t>
            </a:r>
            <a:r>
              <a:rPr lang="tr-TR" b="1" dirty="0">
                <a:solidFill>
                  <a:srgbClr val="C00000"/>
                </a:solidFill>
                <a:latin typeface="Calibri" panose="020F0502020204030204" pitchFamily="34" charset="0"/>
              </a:rPr>
              <a:t/>
            </a:r>
            <a:br>
              <a:rPr lang="tr-TR" b="1" dirty="0">
                <a:solidFill>
                  <a:srgbClr val="C00000"/>
                </a:solidFill>
                <a:latin typeface="Calibri" panose="020F0502020204030204" pitchFamily="34" charset="0"/>
              </a:rPr>
            </a:br>
            <a:endParaRPr lang="tr-TR" dirty="0"/>
          </a:p>
        </p:txBody>
      </p:sp>
      <p:sp>
        <p:nvSpPr>
          <p:cNvPr id="3" name="İçerik Yer Tutucusu 2"/>
          <p:cNvSpPr>
            <a:spLocks noGrp="1"/>
          </p:cNvSpPr>
          <p:nvPr>
            <p:ph idx="1"/>
          </p:nvPr>
        </p:nvSpPr>
        <p:spPr>
          <a:xfrm>
            <a:off x="2514261" y="2308485"/>
            <a:ext cx="8494424" cy="4272197"/>
          </a:xfrm>
        </p:spPr>
        <p:txBody>
          <a:bodyPr>
            <a:normAutofit fontScale="85000" lnSpcReduction="10000"/>
          </a:bodyPr>
          <a:lstStyle/>
          <a:p>
            <a:pPr lvl="0"/>
            <a:endParaRPr lang="tr-TR" sz="1900" b="1" dirty="0" smtClean="0">
              <a:solidFill>
                <a:schemeClr val="tx1"/>
              </a:solidFill>
              <a:latin typeface="Calibri" panose="020F0502020204030204" pitchFamily="34" charset="0"/>
            </a:endParaRPr>
          </a:p>
          <a:p>
            <a:pPr lvl="0"/>
            <a:r>
              <a:rPr lang="tr-TR" sz="2400" b="1" dirty="0" smtClean="0">
                <a:solidFill>
                  <a:schemeClr val="tx1"/>
                </a:solidFill>
                <a:latin typeface="Calibri" panose="020F0502020204030204" pitchFamily="34" charset="0"/>
              </a:rPr>
              <a:t>Öfke </a:t>
            </a:r>
            <a:r>
              <a:rPr lang="tr-TR" sz="2400" b="1" dirty="0">
                <a:solidFill>
                  <a:schemeClr val="tx1"/>
                </a:solidFill>
                <a:latin typeface="Calibri" panose="020F0502020204030204" pitchFamily="34" charset="0"/>
              </a:rPr>
              <a:t>normal ve sağlıklı bir </a:t>
            </a:r>
            <a:r>
              <a:rPr lang="tr-TR" sz="2400" b="1" dirty="0" smtClean="0">
                <a:solidFill>
                  <a:schemeClr val="tx1"/>
                </a:solidFill>
                <a:latin typeface="Calibri" panose="020F0502020204030204" pitchFamily="34" charset="0"/>
              </a:rPr>
              <a:t>duygudur. Uyarıcı bir işarettir.</a:t>
            </a:r>
            <a:r>
              <a:rPr lang="tr-TR" sz="2400" b="1" dirty="0">
                <a:solidFill>
                  <a:schemeClr val="tx1"/>
                </a:solidFill>
                <a:latin typeface="Calibri" panose="020F0502020204030204" pitchFamily="34" charset="0"/>
              </a:rPr>
              <a:t/>
            </a:r>
            <a:br>
              <a:rPr lang="tr-TR" sz="2400" b="1" dirty="0">
                <a:solidFill>
                  <a:schemeClr val="tx1"/>
                </a:solidFill>
                <a:latin typeface="Calibri" panose="020F0502020204030204" pitchFamily="34" charset="0"/>
              </a:rPr>
            </a:br>
            <a:endParaRPr lang="tr-TR" sz="2400" b="1" dirty="0" smtClean="0">
              <a:solidFill>
                <a:schemeClr val="tx1"/>
              </a:solidFill>
              <a:latin typeface="Calibri" panose="020F0502020204030204" pitchFamily="34" charset="0"/>
            </a:endParaRPr>
          </a:p>
          <a:p>
            <a:pPr lvl="0"/>
            <a:r>
              <a:rPr lang="tr-TR" sz="2400" b="1" dirty="0" smtClean="0">
                <a:solidFill>
                  <a:schemeClr val="tx1"/>
                </a:solidFill>
                <a:latin typeface="Calibri" panose="020F0502020204030204" pitchFamily="34" charset="0"/>
              </a:rPr>
              <a:t>Bireyin </a:t>
            </a:r>
            <a:r>
              <a:rPr lang="tr-TR" sz="2400" b="1" dirty="0">
                <a:solidFill>
                  <a:schemeClr val="tx1"/>
                </a:solidFill>
                <a:latin typeface="Calibri" panose="020F0502020204030204" pitchFamily="34" charset="0"/>
              </a:rPr>
              <a:t>istek ve ihtiyaçlarının engellenmesi, beklentilerinin gerçekleşmemesi söz </a:t>
            </a:r>
            <a:r>
              <a:rPr lang="tr-TR" sz="2400" b="1" dirty="0" smtClean="0">
                <a:solidFill>
                  <a:schemeClr val="tx1"/>
                </a:solidFill>
                <a:latin typeface="Calibri" panose="020F0502020204030204" pitchFamily="34" charset="0"/>
              </a:rPr>
              <a:t>konusudur.</a:t>
            </a:r>
            <a:r>
              <a:rPr lang="tr-TR" sz="2400" b="1" dirty="0">
                <a:solidFill>
                  <a:schemeClr val="tx1"/>
                </a:solidFill>
                <a:latin typeface="Calibri" panose="020F0502020204030204" pitchFamily="34" charset="0"/>
              </a:rPr>
              <a:t/>
            </a:r>
            <a:br>
              <a:rPr lang="tr-TR" sz="2400" b="1" dirty="0">
                <a:solidFill>
                  <a:schemeClr val="tx1"/>
                </a:solidFill>
                <a:latin typeface="Calibri" panose="020F0502020204030204" pitchFamily="34" charset="0"/>
              </a:rPr>
            </a:br>
            <a:endParaRPr lang="tr-TR" sz="2400" b="1" dirty="0">
              <a:solidFill>
                <a:schemeClr val="tx1"/>
              </a:solidFill>
              <a:latin typeface="Calibri" panose="020F0502020204030204" pitchFamily="34" charset="0"/>
            </a:endParaRPr>
          </a:p>
          <a:p>
            <a:pPr lvl="0"/>
            <a:r>
              <a:rPr lang="tr-TR" sz="2400" b="1" dirty="0" smtClean="0">
                <a:solidFill>
                  <a:schemeClr val="tx1"/>
                </a:solidFill>
                <a:latin typeface="Calibri" panose="020F0502020204030204" pitchFamily="34" charset="0"/>
              </a:rPr>
              <a:t>Öfke </a:t>
            </a:r>
            <a:r>
              <a:rPr lang="tr-TR" sz="2400" b="1" dirty="0">
                <a:solidFill>
                  <a:schemeClr val="tx1"/>
                </a:solidFill>
                <a:latin typeface="Calibri" panose="020F0502020204030204" pitchFamily="34" charset="0"/>
              </a:rPr>
              <a:t>kişiyi tehditlere karşı uyarır ve kendisini korumasına olanak sağlar.</a:t>
            </a:r>
          </a:p>
          <a:p>
            <a:pPr lvl="0"/>
            <a:r>
              <a:rPr lang="tr-TR" sz="2400" b="1" dirty="0">
                <a:solidFill>
                  <a:schemeClr val="tx1"/>
                </a:solidFill>
                <a:latin typeface="Calibri" panose="020F0502020204030204" pitchFamily="34" charset="0"/>
              </a:rPr>
              <a:t>Öfke, yeni öğrenmeler için motivasyon kaynağıdır.</a:t>
            </a:r>
          </a:p>
          <a:p>
            <a:pPr lvl="0"/>
            <a:r>
              <a:rPr lang="tr-TR" sz="2400" b="1" dirty="0" smtClean="0">
                <a:solidFill>
                  <a:schemeClr val="tx1"/>
                </a:solidFill>
                <a:latin typeface="Calibri" panose="020F0502020204030204" pitchFamily="34" charset="0"/>
              </a:rPr>
              <a:t>Öfke</a:t>
            </a:r>
            <a:r>
              <a:rPr lang="tr-TR" sz="2400" b="1" dirty="0">
                <a:solidFill>
                  <a:schemeClr val="tx1"/>
                </a:solidFill>
                <a:latin typeface="Calibri" panose="020F0502020204030204" pitchFamily="34" charset="0"/>
              </a:rPr>
              <a:t>, kontrol edilmediğinde kişinin kendisi ve çevre için zararlı olabilir.</a:t>
            </a:r>
          </a:p>
          <a:p>
            <a:pPr lvl="0"/>
            <a:r>
              <a:rPr lang="tr-TR" sz="2400" b="1" dirty="0">
                <a:solidFill>
                  <a:schemeClr val="tx1"/>
                </a:solidFill>
                <a:latin typeface="Calibri" panose="020F0502020204030204" pitchFamily="34" charset="0"/>
              </a:rPr>
              <a:t>Öfkenin sağlıklı ve işe yarar olabilmesi için inkâr edilmemesi, bastırılmaması ve öncelikle kabul edilmesi, tanınması ve kontrollü bir biçimde ifade edilebilmesi gerekir.</a:t>
            </a:r>
          </a:p>
          <a:p>
            <a:pPr marL="0" indent="0">
              <a:buNone/>
            </a:pPr>
            <a:endParaRPr lang="tr-TR" sz="19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2652005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905746" y="1057247"/>
            <a:ext cx="4493675" cy="819679"/>
          </a:xfrm>
        </p:spPr>
        <p:txBody>
          <a:bodyPr>
            <a:normAutofit fontScale="90000"/>
          </a:bodyPr>
          <a:lstStyle/>
          <a:p>
            <a:pPr algn="ctr"/>
            <a:r>
              <a:rPr lang="tr-TR" b="1" dirty="0">
                <a:solidFill>
                  <a:schemeClr val="bg1"/>
                </a:solidFill>
                <a:latin typeface="Calibri" panose="020F0502020204030204" pitchFamily="34" charset="0"/>
              </a:rPr>
              <a:t>Öfke Ne Değildir?</a:t>
            </a:r>
            <a:r>
              <a:rPr lang="tr-TR" dirty="0"/>
              <a:t/>
            </a:r>
            <a:br>
              <a:rPr lang="tr-TR" dirty="0"/>
            </a:br>
            <a:endParaRPr lang="tr-TR" dirty="0"/>
          </a:p>
        </p:txBody>
      </p:sp>
      <p:sp>
        <p:nvSpPr>
          <p:cNvPr id="3" name="İçerik Yer Tutucusu 2"/>
          <p:cNvSpPr>
            <a:spLocks noGrp="1"/>
          </p:cNvSpPr>
          <p:nvPr>
            <p:ph idx="1"/>
          </p:nvPr>
        </p:nvSpPr>
        <p:spPr>
          <a:xfrm>
            <a:off x="2544241" y="2823147"/>
            <a:ext cx="7300746" cy="3532909"/>
          </a:xfrm>
        </p:spPr>
        <p:txBody>
          <a:bodyPr>
            <a:normAutofit/>
          </a:bodyPr>
          <a:lstStyle/>
          <a:p>
            <a:pPr lvl="0" algn="just"/>
            <a:r>
              <a:rPr lang="tr-TR" sz="2400" b="1" dirty="0" smtClean="0">
                <a:solidFill>
                  <a:schemeClr val="tx1"/>
                </a:solidFill>
                <a:latin typeface="Calibri" panose="020F0502020204030204" pitchFamily="34" charset="0"/>
              </a:rPr>
              <a:t>Öfke </a:t>
            </a:r>
            <a:r>
              <a:rPr lang="tr-TR" sz="2400" b="1" dirty="0">
                <a:solidFill>
                  <a:schemeClr val="tx1"/>
                </a:solidFill>
                <a:latin typeface="Calibri" panose="020F0502020204030204" pitchFamily="34" charset="0"/>
              </a:rPr>
              <a:t>bir problem çözme aracı değildir.</a:t>
            </a:r>
          </a:p>
          <a:p>
            <a:pPr lvl="0" algn="just"/>
            <a:r>
              <a:rPr lang="tr-TR" sz="2400" b="1" dirty="0">
                <a:solidFill>
                  <a:schemeClr val="tx1"/>
                </a:solidFill>
                <a:latin typeface="Calibri" panose="020F0502020204030204" pitchFamily="34" charset="0"/>
              </a:rPr>
              <a:t>Öfke bir öç alma ve intikam yolu değildir.</a:t>
            </a:r>
          </a:p>
          <a:p>
            <a:pPr lvl="0" algn="just"/>
            <a:r>
              <a:rPr lang="tr-TR" sz="2400" b="1" dirty="0">
                <a:solidFill>
                  <a:schemeClr val="tx1"/>
                </a:solidFill>
                <a:latin typeface="Calibri" panose="020F0502020204030204" pitchFamily="34" charset="0"/>
              </a:rPr>
              <a:t>Öfke başkalarını suçlama biçimi değildir.</a:t>
            </a:r>
          </a:p>
          <a:p>
            <a:pPr lvl="0" algn="just"/>
            <a:r>
              <a:rPr lang="tr-TR" sz="2400" b="1" dirty="0">
                <a:solidFill>
                  <a:schemeClr val="tx1"/>
                </a:solidFill>
                <a:latin typeface="Calibri" panose="020F0502020204030204" pitchFamily="34" charset="0"/>
              </a:rPr>
              <a:t>Öfke şiddet göstermek ve suç işlemek için bir neden değildir.</a:t>
            </a:r>
          </a:p>
          <a:p>
            <a:pPr lvl="0" algn="just"/>
            <a:r>
              <a:rPr lang="tr-TR" sz="2400" b="1" dirty="0">
                <a:solidFill>
                  <a:schemeClr val="tx1"/>
                </a:solidFill>
                <a:latin typeface="Calibri" panose="020F0502020204030204" pitchFamily="34" charset="0"/>
              </a:rPr>
              <a:t>Öfke başkalarını kontrol etme yolu değildir.</a:t>
            </a:r>
          </a:p>
          <a:p>
            <a:pPr lvl="0" algn="just"/>
            <a:r>
              <a:rPr lang="tr-TR" sz="2400" b="1" dirty="0">
                <a:solidFill>
                  <a:schemeClr val="tx1"/>
                </a:solidFill>
                <a:latin typeface="Calibri" panose="020F0502020204030204" pitchFamily="34" charset="0"/>
              </a:rPr>
              <a:t>Öfke bir haklı olma yolu değildir.</a:t>
            </a:r>
          </a:p>
          <a:p>
            <a:endParaRPr lang="tr-TR" dirty="0"/>
          </a:p>
        </p:txBody>
      </p:sp>
    </p:spTree>
    <p:extLst>
      <p:ext uri="{BB962C8B-B14F-4D97-AF65-F5344CB8AC3E}">
        <p14:creationId xmlns:p14="http://schemas.microsoft.com/office/powerpoint/2010/main" val="2347379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3" y="1028844"/>
            <a:ext cx="8911687" cy="1280890"/>
          </a:xfrm>
        </p:spPr>
        <p:txBody>
          <a:bodyPr/>
          <a:lstStyle/>
          <a:p>
            <a:r>
              <a:rPr lang="tr-TR" b="1" dirty="0" smtClean="0"/>
              <a:t>Duygu Nedir?</a:t>
            </a:r>
            <a:endParaRPr lang="tr-TR" b="1" dirty="0"/>
          </a:p>
        </p:txBody>
      </p:sp>
      <p:sp>
        <p:nvSpPr>
          <p:cNvPr id="3" name="İçerik Yer Tutucusu 2"/>
          <p:cNvSpPr>
            <a:spLocks noGrp="1"/>
          </p:cNvSpPr>
          <p:nvPr>
            <p:ph idx="1"/>
          </p:nvPr>
        </p:nvSpPr>
        <p:spPr>
          <a:xfrm>
            <a:off x="2203934" y="2799528"/>
            <a:ext cx="9689667" cy="2776814"/>
          </a:xfrm>
        </p:spPr>
        <p:txBody>
          <a:bodyPr>
            <a:normAutofit fontScale="92500" lnSpcReduction="20000"/>
          </a:bodyPr>
          <a:lstStyle/>
          <a:p>
            <a:pPr algn="just"/>
            <a:r>
              <a:rPr lang="tr-TR" sz="2800" dirty="0">
                <a:solidFill>
                  <a:schemeClr val="tx1"/>
                </a:solidFill>
                <a:latin typeface="Calibri" panose="020F0502020204030204" pitchFamily="34" charset="0"/>
              </a:rPr>
              <a:t>Duygu kelimesi </a:t>
            </a:r>
            <a:r>
              <a:rPr lang="tr-TR" sz="2800" dirty="0" smtClean="0">
                <a:solidFill>
                  <a:schemeClr val="tx1"/>
                </a:solidFill>
                <a:latin typeface="Calibri" panose="020F0502020204030204" pitchFamily="34" charset="0"/>
              </a:rPr>
              <a:t>Latince “</a:t>
            </a:r>
            <a:r>
              <a:rPr lang="tr-TR" sz="2800" dirty="0" err="1" smtClean="0">
                <a:solidFill>
                  <a:schemeClr val="tx1"/>
                </a:solidFill>
                <a:latin typeface="Calibri" panose="020F0502020204030204" pitchFamily="34" charset="0"/>
              </a:rPr>
              <a:t>movere</a:t>
            </a:r>
            <a:r>
              <a:rPr lang="tr-TR" sz="2800" dirty="0">
                <a:solidFill>
                  <a:schemeClr val="tx1"/>
                </a:solidFill>
                <a:latin typeface="Calibri" panose="020F0502020204030204" pitchFamily="34" charset="0"/>
              </a:rPr>
              <a:t>” (hareket etme) kökünden gelmektedir. Duygu en genel haliyle, birine ya da bir </a:t>
            </a:r>
            <a:r>
              <a:rPr lang="tr-TR" sz="2800" dirty="0" smtClean="0">
                <a:solidFill>
                  <a:schemeClr val="tx1"/>
                </a:solidFill>
                <a:latin typeface="Calibri" panose="020F0502020204030204" pitchFamily="34" charset="0"/>
              </a:rPr>
              <a:t>şeye karşı </a:t>
            </a:r>
            <a:r>
              <a:rPr lang="tr-TR" sz="2800" dirty="0">
                <a:solidFill>
                  <a:schemeClr val="tx1"/>
                </a:solidFill>
                <a:latin typeface="Calibri" panose="020F0502020204030204" pitchFamily="34" charset="0"/>
              </a:rPr>
              <a:t>yöneltilen yoğun </a:t>
            </a:r>
            <a:r>
              <a:rPr lang="tr-TR" sz="2800" dirty="0" smtClean="0">
                <a:solidFill>
                  <a:schemeClr val="tx1"/>
                </a:solidFill>
                <a:latin typeface="Calibri" panose="020F0502020204030204" pitchFamily="34" charset="0"/>
              </a:rPr>
              <a:t>hislerdir. </a:t>
            </a:r>
            <a:r>
              <a:rPr lang="tr-TR" sz="2800" dirty="0">
                <a:solidFill>
                  <a:schemeClr val="tx1"/>
                </a:solidFill>
                <a:latin typeface="Calibri" panose="020F0502020204030204" pitchFamily="34" charset="0"/>
              </a:rPr>
              <a:t>Duygu, “belli bir uyaran </a:t>
            </a:r>
            <a:r>
              <a:rPr lang="tr-TR" sz="2800" dirty="0" smtClean="0">
                <a:solidFill>
                  <a:schemeClr val="tx1"/>
                </a:solidFill>
                <a:latin typeface="Calibri" panose="020F0502020204030204" pitchFamily="34" charset="0"/>
              </a:rPr>
              <a:t>karşısında genellikle </a:t>
            </a:r>
            <a:r>
              <a:rPr lang="tr-TR" sz="2800" dirty="0">
                <a:solidFill>
                  <a:schemeClr val="tx1"/>
                </a:solidFill>
                <a:latin typeface="Calibri" panose="020F0502020204030204" pitchFamily="34" charset="0"/>
              </a:rPr>
              <a:t>içsel olarak belirip davranışsal tepkilere yol açan yapılandırılmış </a:t>
            </a:r>
            <a:r>
              <a:rPr lang="tr-TR" sz="2800" dirty="0" smtClean="0">
                <a:solidFill>
                  <a:schemeClr val="tx1"/>
                </a:solidFill>
                <a:latin typeface="Calibri" panose="020F0502020204030204" pitchFamily="34" charset="0"/>
              </a:rPr>
              <a:t>hisler” olarak da tanımlanabilir. </a:t>
            </a:r>
            <a:r>
              <a:rPr lang="tr-TR" sz="2800" dirty="0">
                <a:solidFill>
                  <a:schemeClr val="tx1"/>
                </a:solidFill>
                <a:latin typeface="Calibri" panose="020F0502020204030204" pitchFamily="34" charset="0"/>
              </a:rPr>
              <a:t/>
            </a:r>
            <a:br>
              <a:rPr lang="tr-TR" sz="2800" dirty="0">
                <a:solidFill>
                  <a:schemeClr val="tx1"/>
                </a:solidFill>
                <a:latin typeface="Calibri" panose="020F0502020204030204" pitchFamily="34" charset="0"/>
              </a:rPr>
            </a:br>
            <a:r>
              <a:rPr lang="tr-TR" sz="2800" dirty="0">
                <a:solidFill>
                  <a:schemeClr val="tx1"/>
                </a:solidFill>
                <a:latin typeface="Calibri" panose="020F0502020204030204" pitchFamily="34" charset="0"/>
              </a:rPr>
              <a:t> </a:t>
            </a:r>
            <a:br>
              <a:rPr lang="tr-TR" sz="2800" dirty="0">
                <a:solidFill>
                  <a:schemeClr val="tx1"/>
                </a:solidFill>
                <a:latin typeface="Calibri" panose="020F0502020204030204" pitchFamily="34" charset="0"/>
              </a:rPr>
            </a:br>
            <a:r>
              <a:rPr lang="tr-TR" sz="2800" dirty="0">
                <a:solidFill>
                  <a:schemeClr val="tx1"/>
                </a:solidFill>
                <a:latin typeface="Calibri" panose="020F0502020204030204" pitchFamily="34" charset="0"/>
              </a:rPr>
              <a:t/>
            </a:r>
            <a:br>
              <a:rPr lang="tr-TR" sz="2800" dirty="0">
                <a:solidFill>
                  <a:schemeClr val="tx1"/>
                </a:solidFill>
                <a:latin typeface="Calibri" panose="020F0502020204030204" pitchFamily="34" charset="0"/>
              </a:rPr>
            </a:br>
            <a:endParaRPr lang="tr-TR" sz="28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41516795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35004" y="735274"/>
            <a:ext cx="5886057" cy="1280890"/>
          </a:xfrm>
        </p:spPr>
        <p:txBody>
          <a:bodyPr>
            <a:normAutofit/>
          </a:bodyPr>
          <a:lstStyle/>
          <a:p>
            <a:pPr algn="ctr"/>
            <a:r>
              <a:rPr lang="tr-TR" b="1" dirty="0">
                <a:solidFill>
                  <a:schemeClr val="bg1"/>
                </a:solidFill>
                <a:latin typeface="Calibri" panose="020F0502020204030204" pitchFamily="34" charset="0"/>
              </a:rPr>
              <a:t>Öfke ile neden başa çıkmalıyız?</a:t>
            </a:r>
          </a:p>
        </p:txBody>
      </p:sp>
      <p:sp>
        <p:nvSpPr>
          <p:cNvPr id="3" name="İçerik Yer Tutucusu 2"/>
          <p:cNvSpPr>
            <a:spLocks noGrp="1"/>
          </p:cNvSpPr>
          <p:nvPr>
            <p:ph idx="1"/>
          </p:nvPr>
        </p:nvSpPr>
        <p:spPr>
          <a:xfrm>
            <a:off x="885103" y="2757054"/>
            <a:ext cx="8563697" cy="3777622"/>
          </a:xfrm>
          <a:solidFill>
            <a:schemeClr val="accent6">
              <a:lumMod val="40000"/>
              <a:lumOff val="60000"/>
            </a:schemeClr>
          </a:solidFill>
          <a:ln>
            <a:solidFill>
              <a:schemeClr val="accent6">
                <a:lumMod val="40000"/>
                <a:lumOff val="60000"/>
              </a:schemeClr>
            </a:solidFill>
          </a:ln>
        </p:spPr>
        <p:txBody>
          <a:bodyPr>
            <a:normAutofit lnSpcReduction="10000"/>
          </a:bodyPr>
          <a:lstStyle/>
          <a:p>
            <a:pPr algn="just"/>
            <a:r>
              <a:rPr lang="tr-TR" sz="2400" b="1" dirty="0" smtClean="0">
                <a:solidFill>
                  <a:schemeClr val="tx1"/>
                </a:solidFill>
                <a:latin typeface="Calibri" panose="020F0502020204030204" pitchFamily="34" charset="0"/>
              </a:rPr>
              <a:t>Öfke </a:t>
            </a:r>
            <a:r>
              <a:rPr lang="tr-TR" sz="2400" b="1" dirty="0">
                <a:solidFill>
                  <a:schemeClr val="tx1"/>
                </a:solidFill>
                <a:latin typeface="Calibri" panose="020F0502020204030204" pitchFamily="34" charset="0"/>
              </a:rPr>
              <a:t>uygun bir biçimde ifade edilmezse şiddet, saldırganlık, sosyal ve kişisel problemlere neden olur. </a:t>
            </a:r>
            <a:endParaRPr lang="tr-TR" sz="2400" b="1" dirty="0" smtClean="0">
              <a:solidFill>
                <a:schemeClr val="tx1"/>
              </a:solidFill>
              <a:latin typeface="Calibri" panose="020F0502020204030204" pitchFamily="34" charset="0"/>
            </a:endParaRPr>
          </a:p>
          <a:p>
            <a:pPr algn="just"/>
            <a:r>
              <a:rPr lang="tr-TR" sz="2400" b="1" dirty="0" smtClean="0">
                <a:solidFill>
                  <a:schemeClr val="tx1"/>
                </a:solidFill>
                <a:latin typeface="Calibri" panose="020F0502020204030204" pitchFamily="34" charset="0"/>
              </a:rPr>
              <a:t>Öfke </a:t>
            </a:r>
            <a:r>
              <a:rPr lang="tr-TR" sz="2400" b="1" dirty="0">
                <a:solidFill>
                  <a:schemeClr val="tx1"/>
                </a:solidFill>
                <a:latin typeface="Calibri" panose="020F0502020204030204" pitchFamily="34" charset="0"/>
              </a:rPr>
              <a:t>bireyin ev, okul ve iş yaşamında sıkıntılara neden olur. </a:t>
            </a:r>
            <a:endParaRPr lang="tr-TR" sz="2400" b="1" dirty="0" smtClean="0">
              <a:solidFill>
                <a:schemeClr val="tx1"/>
              </a:solidFill>
              <a:latin typeface="Calibri" panose="020F0502020204030204" pitchFamily="34" charset="0"/>
            </a:endParaRPr>
          </a:p>
          <a:p>
            <a:pPr algn="just"/>
            <a:r>
              <a:rPr lang="tr-TR" sz="2400" b="1" dirty="0" smtClean="0">
                <a:solidFill>
                  <a:schemeClr val="tx1"/>
                </a:solidFill>
                <a:latin typeface="Calibri" panose="020F0502020204030204" pitchFamily="34" charset="0"/>
              </a:rPr>
              <a:t>Kişi </a:t>
            </a:r>
            <a:r>
              <a:rPr lang="tr-TR" sz="2400" b="1" dirty="0">
                <a:solidFill>
                  <a:schemeClr val="tx1"/>
                </a:solidFill>
                <a:latin typeface="Calibri" panose="020F0502020204030204" pitchFamily="34" charset="0"/>
              </a:rPr>
              <a:t>öfkeyle baş edememe durumunda sosyal ilişkilerden kaçınır. </a:t>
            </a:r>
            <a:endParaRPr lang="tr-TR" sz="2400" b="1" dirty="0" smtClean="0">
              <a:solidFill>
                <a:schemeClr val="tx1"/>
              </a:solidFill>
              <a:latin typeface="Calibri" panose="020F0502020204030204" pitchFamily="34" charset="0"/>
            </a:endParaRPr>
          </a:p>
          <a:p>
            <a:pPr algn="just"/>
            <a:r>
              <a:rPr lang="tr-TR" sz="2400" b="1" dirty="0" smtClean="0">
                <a:solidFill>
                  <a:schemeClr val="tx1"/>
                </a:solidFill>
                <a:latin typeface="Calibri" panose="020F0502020204030204" pitchFamily="34" charset="0"/>
              </a:rPr>
              <a:t>Öfkeyle </a:t>
            </a:r>
            <a:r>
              <a:rPr lang="tr-TR" sz="2400" b="1" dirty="0">
                <a:solidFill>
                  <a:schemeClr val="tx1"/>
                </a:solidFill>
                <a:latin typeface="Calibri" panose="020F0502020204030204" pitchFamily="34" charset="0"/>
              </a:rPr>
              <a:t>baş edememe durumunda olumsuz alışkanlıklara yönelme olabilir. </a:t>
            </a:r>
            <a:endParaRPr lang="tr-TR" sz="2400" b="1" dirty="0" smtClean="0">
              <a:solidFill>
                <a:schemeClr val="tx1"/>
              </a:solidFill>
              <a:latin typeface="Calibri" panose="020F0502020204030204" pitchFamily="34" charset="0"/>
            </a:endParaRPr>
          </a:p>
          <a:p>
            <a:pPr algn="just"/>
            <a:r>
              <a:rPr lang="tr-TR" sz="2400" b="1" dirty="0" smtClean="0">
                <a:solidFill>
                  <a:schemeClr val="tx1"/>
                </a:solidFill>
                <a:latin typeface="Calibri" panose="020F0502020204030204" pitchFamily="34" charset="0"/>
              </a:rPr>
              <a:t>Kişi </a:t>
            </a:r>
            <a:r>
              <a:rPr lang="tr-TR" sz="2400" b="1" dirty="0">
                <a:solidFill>
                  <a:schemeClr val="tx1"/>
                </a:solidFill>
                <a:latin typeface="Calibri" panose="020F0502020204030204" pitchFamily="34" charset="0"/>
              </a:rPr>
              <a:t>duygularını ifade etmede sıkıntı yaşayabilir. </a:t>
            </a:r>
            <a:endParaRPr lang="tr-TR" sz="2400" b="1" dirty="0" smtClean="0">
              <a:solidFill>
                <a:schemeClr val="tx1"/>
              </a:solidFill>
              <a:latin typeface="Calibri" panose="020F0502020204030204" pitchFamily="34" charset="0"/>
            </a:endParaRPr>
          </a:p>
          <a:p>
            <a:pPr algn="just"/>
            <a:r>
              <a:rPr lang="tr-TR" sz="2400" b="1" dirty="0" smtClean="0">
                <a:solidFill>
                  <a:schemeClr val="tx1"/>
                </a:solidFill>
                <a:latin typeface="Calibri" panose="020F0502020204030204" pitchFamily="34" charset="0"/>
              </a:rPr>
              <a:t>Stres</a:t>
            </a:r>
            <a:r>
              <a:rPr lang="tr-TR" sz="2400" b="1" dirty="0">
                <a:solidFill>
                  <a:schemeClr val="tx1"/>
                </a:solidFill>
                <a:latin typeface="Calibri" panose="020F0502020204030204" pitchFamily="34" charset="0"/>
              </a:rPr>
              <a:t>, fiziksel ve psikolojik hastalıklara neden olabilir.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6927" y="284018"/>
            <a:ext cx="3643745" cy="22721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641320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0752" y="664791"/>
            <a:ext cx="8915400" cy="1703655"/>
          </a:xfrm>
        </p:spPr>
        <p:txBody>
          <a:bodyPr>
            <a:normAutofit fontScale="92500" lnSpcReduction="20000"/>
          </a:bodyPr>
          <a:lstStyle/>
          <a:p>
            <a:pPr algn="just"/>
            <a:r>
              <a:rPr lang="tr-TR" sz="2800" b="1" dirty="0">
                <a:solidFill>
                  <a:schemeClr val="bg1"/>
                </a:solidFill>
                <a:latin typeface="Calibri" panose="020F0502020204030204" pitchFamily="34" charset="0"/>
              </a:rPr>
              <a:t>Öfke bizim temel duygularımızdan birisi olmasına rağmen ne yazık ki çoğunlukla uygun olmayan bir </a:t>
            </a:r>
            <a:r>
              <a:rPr lang="tr-TR" sz="2800" b="1" dirty="0" smtClean="0">
                <a:solidFill>
                  <a:schemeClr val="bg1"/>
                </a:solidFill>
                <a:latin typeface="Calibri" panose="020F0502020204030204" pitchFamily="34" charset="0"/>
              </a:rPr>
              <a:t>tarzda öfkeyle </a:t>
            </a:r>
            <a:r>
              <a:rPr lang="tr-TR" sz="2800" b="1" dirty="0">
                <a:solidFill>
                  <a:schemeClr val="bg1"/>
                </a:solidFill>
                <a:latin typeface="Calibri" panose="020F0502020204030204" pitchFamily="34" charset="0"/>
              </a:rPr>
              <a:t>başa çıkmaya çalışılır. Birçok kişi öfkeyle baş etmek için </a:t>
            </a:r>
            <a:r>
              <a:rPr lang="tr-TR" sz="2800" b="1" dirty="0" smtClean="0">
                <a:solidFill>
                  <a:schemeClr val="bg1"/>
                </a:solidFill>
                <a:latin typeface="Calibri" panose="020F0502020204030204" pitchFamily="34" charset="0"/>
              </a:rPr>
              <a:t>öfkesini </a:t>
            </a:r>
            <a:r>
              <a:rPr lang="tr-TR" sz="2800" b="1" dirty="0">
                <a:solidFill>
                  <a:schemeClr val="bg1"/>
                </a:solidFill>
                <a:latin typeface="Calibri" panose="020F0502020204030204" pitchFamily="34" charset="0"/>
              </a:rPr>
              <a:t>bastırmayı ya da patlama </a:t>
            </a:r>
            <a:r>
              <a:rPr lang="tr-TR" sz="2800" b="1" dirty="0" smtClean="0">
                <a:solidFill>
                  <a:schemeClr val="bg1"/>
                </a:solidFill>
                <a:latin typeface="Calibri" panose="020F0502020204030204" pitchFamily="34" charset="0"/>
              </a:rPr>
              <a:t>tarzında ifade etmeyi öğrenmiştir</a:t>
            </a:r>
            <a:r>
              <a:rPr lang="tr-TR" sz="2800" b="1" dirty="0">
                <a:solidFill>
                  <a:schemeClr val="bg1"/>
                </a:solidFill>
                <a:latin typeface="Calibri" panose="020F0502020204030204" pitchFamily="34" charset="0"/>
              </a:rPr>
              <a:t>. </a:t>
            </a:r>
            <a:r>
              <a:rPr lang="tr-TR" sz="2000" dirty="0">
                <a:solidFill>
                  <a:schemeClr val="bg1"/>
                </a:solidFill>
              </a:rPr>
              <a:t/>
            </a:r>
            <a:br>
              <a:rPr lang="tr-TR" sz="2000" dirty="0">
                <a:solidFill>
                  <a:schemeClr val="bg1"/>
                </a:solidFill>
              </a:rPr>
            </a:br>
            <a:r>
              <a:rPr lang="tr-TR" sz="2000" dirty="0" smtClean="0">
                <a:solidFill>
                  <a:schemeClr val="bg1"/>
                </a:solidFill>
              </a:rPr>
              <a:t>    </a:t>
            </a:r>
          </a:p>
          <a:p>
            <a:pPr marL="0" indent="0" algn="just">
              <a:buNone/>
            </a:pPr>
            <a:endParaRPr lang="tr-TR" dirty="0"/>
          </a:p>
        </p:txBody>
      </p:sp>
      <p:sp>
        <p:nvSpPr>
          <p:cNvPr id="4" name="Dikdörtgen Belirtme Çizgisi 3"/>
          <p:cNvSpPr/>
          <p:nvPr/>
        </p:nvSpPr>
        <p:spPr>
          <a:xfrm>
            <a:off x="4182483" y="3154259"/>
            <a:ext cx="5001491" cy="2045368"/>
          </a:xfrm>
          <a:prstGeom prst="wedgeRectCallout">
            <a:avLst>
              <a:gd name="adj1" fmla="val -20842"/>
              <a:gd name="adj2" fmla="val 98393"/>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4826606" y="3699889"/>
            <a:ext cx="4045527" cy="954107"/>
          </a:xfrm>
          <a:prstGeom prst="rect">
            <a:avLst/>
          </a:prstGeom>
          <a:noFill/>
        </p:spPr>
        <p:txBody>
          <a:bodyPr wrap="square" rtlCol="0">
            <a:spAutoFit/>
          </a:bodyPr>
          <a:lstStyle/>
          <a:p>
            <a:pPr algn="just"/>
            <a:r>
              <a:rPr lang="tr-TR" sz="2800" b="1" dirty="0" smtClean="0">
                <a:latin typeface="Calibri" panose="020F0502020204030204" pitchFamily="34" charset="0"/>
              </a:rPr>
              <a:t>Peki biz öfkemizi nasıl kontrol edeceğiz ?</a:t>
            </a:r>
            <a:endParaRPr lang="tr-TR" sz="2800" b="1" dirty="0">
              <a:latin typeface="Calibri" panose="020F0502020204030204" pitchFamily="34" charset="0"/>
            </a:endParaRPr>
          </a:p>
        </p:txBody>
      </p:sp>
    </p:spTree>
    <p:extLst>
      <p:ext uri="{BB962C8B-B14F-4D97-AF65-F5344CB8AC3E}">
        <p14:creationId xmlns:p14="http://schemas.microsoft.com/office/powerpoint/2010/main" val="22983109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48383" y="2760622"/>
            <a:ext cx="8915400" cy="3385345"/>
          </a:xfrm>
        </p:spPr>
        <p:txBody>
          <a:bodyPr>
            <a:normAutofit/>
          </a:bodyPr>
          <a:lstStyle/>
          <a:p>
            <a:pPr marL="0" indent="0" algn="just">
              <a:buNone/>
            </a:pPr>
            <a:endParaRPr lang="tr-TR" dirty="0"/>
          </a:p>
          <a:p>
            <a:pPr marL="0" indent="0" algn="just">
              <a:buNone/>
            </a:pPr>
            <a:r>
              <a:rPr lang="tr-TR" sz="2400" b="1" dirty="0" smtClean="0">
                <a:solidFill>
                  <a:schemeClr val="tx1"/>
                </a:solidFill>
                <a:latin typeface="Calibri" panose="020F0502020204030204" pitchFamily="34" charset="0"/>
              </a:rPr>
              <a:t>Bireye </a:t>
            </a:r>
            <a:r>
              <a:rPr lang="tr-TR" sz="2400" b="1" dirty="0">
                <a:solidFill>
                  <a:schemeClr val="tx1"/>
                </a:solidFill>
                <a:latin typeface="Calibri" panose="020F0502020204030204" pitchFamily="34" charset="0"/>
              </a:rPr>
              <a:t>öfkeyi doğru ifade etme becerisi kazandırmak için yapılan müdahaledir</a:t>
            </a:r>
            <a:r>
              <a:rPr lang="tr-TR" sz="2400" b="1" dirty="0" smtClean="0">
                <a:solidFill>
                  <a:schemeClr val="tx1"/>
                </a:solidFill>
                <a:latin typeface="Calibri" panose="020F0502020204030204" pitchFamily="34" charset="0"/>
              </a:rPr>
              <a:t>. </a:t>
            </a:r>
            <a:r>
              <a:rPr lang="tr-TR" sz="2400" b="1" dirty="0">
                <a:solidFill>
                  <a:schemeClr val="tx1"/>
                </a:solidFill>
                <a:latin typeface="Calibri" panose="020F0502020204030204" pitchFamily="34" charset="0"/>
              </a:rPr>
              <a:t>Yaşanan öfke duygusunun, dışa vurum biçiminin sosyal açıdan </a:t>
            </a:r>
            <a:r>
              <a:rPr lang="tr-TR" sz="2400" b="1" dirty="0" smtClean="0">
                <a:solidFill>
                  <a:schemeClr val="tx1"/>
                </a:solidFill>
                <a:latin typeface="Calibri" panose="020F0502020204030204" pitchFamily="34" charset="0"/>
              </a:rPr>
              <a:t>kabul edilebilir </a:t>
            </a:r>
            <a:r>
              <a:rPr lang="tr-TR" sz="2400" b="1" dirty="0">
                <a:solidFill>
                  <a:schemeClr val="tx1"/>
                </a:solidFill>
                <a:latin typeface="Calibri" panose="020F0502020204030204" pitchFamily="34" charset="0"/>
              </a:rPr>
              <a:t>bir biçimde ortaya konması ve öfke duygusunun kontrol edilmesidir.</a:t>
            </a:r>
            <a:r>
              <a:rPr lang="tr-TR" sz="2400" dirty="0"/>
              <a:t/>
            </a:r>
            <a:br>
              <a:rPr lang="tr-TR" sz="2400" dirty="0"/>
            </a:br>
            <a:r>
              <a:rPr lang="tr-TR" sz="2400" b="1" dirty="0" smtClean="0">
                <a:solidFill>
                  <a:schemeClr val="tx1"/>
                </a:solidFill>
                <a:latin typeface="Calibri" panose="020F0502020204030204" pitchFamily="34" charset="0"/>
              </a:rPr>
              <a:t>Öfke kontrolünde </a:t>
            </a:r>
            <a:r>
              <a:rPr lang="tr-TR" sz="2400" b="1" dirty="0">
                <a:solidFill>
                  <a:schemeClr val="tx1"/>
                </a:solidFill>
                <a:latin typeface="Calibri" panose="020F0502020204030204" pitchFamily="34" charset="0"/>
              </a:rPr>
              <a:t>temel amaç; saldırganlıktan uzak, şiddet içermeyen, kişinin çevresindekilere ve </a:t>
            </a:r>
            <a:r>
              <a:rPr lang="tr-TR" sz="2400" b="1" dirty="0" smtClean="0">
                <a:solidFill>
                  <a:schemeClr val="tx1"/>
                </a:solidFill>
                <a:latin typeface="Calibri" panose="020F0502020204030204" pitchFamily="34" charset="0"/>
              </a:rPr>
              <a:t>kendisine zarar </a:t>
            </a:r>
            <a:r>
              <a:rPr lang="tr-TR" sz="2400" b="1" dirty="0">
                <a:solidFill>
                  <a:schemeClr val="tx1"/>
                </a:solidFill>
                <a:latin typeface="Calibri" panose="020F0502020204030204" pitchFamily="34" charset="0"/>
              </a:rPr>
              <a:t>vermeyecek şekilde duygusunu ifade </a:t>
            </a:r>
            <a:r>
              <a:rPr lang="tr-TR" sz="2400" b="1" dirty="0" smtClean="0">
                <a:solidFill>
                  <a:schemeClr val="tx1"/>
                </a:solidFill>
                <a:latin typeface="Calibri" panose="020F0502020204030204" pitchFamily="34" charset="0"/>
              </a:rPr>
              <a:t>etme becerisi kazanmasıdır. </a:t>
            </a:r>
            <a:endParaRPr lang="tr-TR" sz="2400" dirty="0"/>
          </a:p>
        </p:txBody>
      </p:sp>
      <p:sp>
        <p:nvSpPr>
          <p:cNvPr id="2" name="Metin kutusu 1"/>
          <p:cNvSpPr txBox="1"/>
          <p:nvPr/>
        </p:nvSpPr>
        <p:spPr>
          <a:xfrm>
            <a:off x="4017364" y="1079292"/>
            <a:ext cx="3822492" cy="707886"/>
          </a:xfrm>
          <a:prstGeom prst="rect">
            <a:avLst/>
          </a:prstGeom>
          <a:noFill/>
        </p:spPr>
        <p:txBody>
          <a:bodyPr wrap="square" rtlCol="0">
            <a:spAutoFit/>
          </a:bodyPr>
          <a:lstStyle/>
          <a:p>
            <a:r>
              <a:rPr lang="tr-TR" sz="4000" b="1" dirty="0" smtClean="0">
                <a:solidFill>
                  <a:schemeClr val="bg1"/>
                </a:solidFill>
              </a:rPr>
              <a:t>Öfke kontrolü</a:t>
            </a:r>
            <a:endParaRPr lang="tr-TR" sz="4000" b="1" dirty="0">
              <a:solidFill>
                <a:schemeClr val="bg1"/>
              </a:solidFill>
            </a:endParaRPr>
          </a:p>
        </p:txBody>
      </p:sp>
    </p:spTree>
    <p:extLst>
      <p:ext uri="{BB962C8B-B14F-4D97-AF65-F5344CB8AC3E}">
        <p14:creationId xmlns:p14="http://schemas.microsoft.com/office/powerpoint/2010/main" val="25296697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8151" y="1379095"/>
            <a:ext cx="7225259" cy="468265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745394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09855" y="552566"/>
            <a:ext cx="5054784" cy="595090"/>
          </a:xfrm>
        </p:spPr>
        <p:txBody>
          <a:bodyPr>
            <a:normAutofit fontScale="90000"/>
          </a:bodyPr>
          <a:lstStyle/>
          <a:p>
            <a:r>
              <a:rPr lang="tr-TR" b="1" dirty="0" smtClean="0">
                <a:solidFill>
                  <a:schemeClr val="bg1"/>
                </a:solidFill>
                <a:latin typeface="Calibri" panose="020F0502020204030204" pitchFamily="34" charset="0"/>
              </a:rPr>
              <a:t>Öfke ile Başa Çıkma</a:t>
            </a:r>
            <a:endParaRPr lang="tr-TR" b="1" dirty="0">
              <a:solidFill>
                <a:schemeClr val="bg1"/>
              </a:solidFill>
              <a:latin typeface="Calibri" panose="020F0502020204030204" pitchFamily="34" charset="0"/>
            </a:endParaRPr>
          </a:p>
        </p:txBody>
      </p:sp>
      <p:sp>
        <p:nvSpPr>
          <p:cNvPr id="3" name="İçerik Yer Tutucusu 2"/>
          <p:cNvSpPr>
            <a:spLocks noGrp="1"/>
          </p:cNvSpPr>
          <p:nvPr>
            <p:ph idx="1"/>
          </p:nvPr>
        </p:nvSpPr>
        <p:spPr>
          <a:xfrm>
            <a:off x="1479940" y="1147656"/>
            <a:ext cx="8915400" cy="5845255"/>
          </a:xfrm>
        </p:spPr>
        <p:style>
          <a:lnRef idx="2">
            <a:schemeClr val="accent1"/>
          </a:lnRef>
          <a:fillRef idx="1">
            <a:schemeClr val="lt1"/>
          </a:fillRef>
          <a:effectRef idx="0">
            <a:schemeClr val="accent1"/>
          </a:effectRef>
          <a:fontRef idx="minor">
            <a:schemeClr val="dk1"/>
          </a:fontRef>
        </p:style>
        <p:txBody>
          <a:bodyPr numCol="2">
            <a:noAutofit/>
          </a:bodyPr>
          <a:lstStyle/>
          <a:p>
            <a:r>
              <a:rPr lang="tr-TR" sz="2000" b="1" dirty="0" smtClean="0">
                <a:solidFill>
                  <a:schemeClr val="tx1"/>
                </a:solidFill>
                <a:latin typeface="Calibri" panose="020F0502020204030204" pitchFamily="34" charset="0"/>
              </a:rPr>
              <a:t>Öfke </a:t>
            </a:r>
            <a:r>
              <a:rPr lang="tr-TR" sz="2000" b="1" dirty="0">
                <a:solidFill>
                  <a:schemeClr val="tx1"/>
                </a:solidFill>
                <a:latin typeface="Calibri" panose="020F0502020204030204" pitchFamily="34" charset="0"/>
              </a:rPr>
              <a:t>ile başa çıkmak için önce öfke kaynaklarını bulmamız gerekir. Eğer öfke bir insana yönelikse öncelikle neler hissedildiğinin açıklanması gerekir. Diğer duygularımız gibi öfke de tanımlanıp, açıklandığında azalır</a:t>
            </a:r>
            <a:r>
              <a:rPr lang="tr-TR" sz="2000" b="1" dirty="0" smtClean="0">
                <a:solidFill>
                  <a:schemeClr val="tx1"/>
                </a:solidFill>
                <a:latin typeface="Calibri" panose="020F0502020204030204" pitchFamily="34" charset="0"/>
              </a:rPr>
              <a:t>.</a:t>
            </a:r>
            <a:endParaRPr lang="tr-TR" sz="2000" b="1" dirty="0">
              <a:solidFill>
                <a:schemeClr val="tx1"/>
              </a:solidFill>
              <a:latin typeface="Calibri" panose="020F0502020204030204" pitchFamily="34" charset="0"/>
            </a:endParaRPr>
          </a:p>
          <a:p>
            <a:r>
              <a:rPr lang="tr-TR" sz="2000" b="1" dirty="0" smtClean="0">
                <a:solidFill>
                  <a:schemeClr val="tx1"/>
                </a:solidFill>
                <a:latin typeface="Calibri" panose="020F0502020204030204" pitchFamily="34" charset="0"/>
              </a:rPr>
              <a:t>Kızgınlığın </a:t>
            </a:r>
            <a:r>
              <a:rPr lang="tr-TR" sz="2000" b="1" dirty="0">
                <a:solidFill>
                  <a:schemeClr val="tx1"/>
                </a:solidFill>
                <a:latin typeface="Calibri" panose="020F0502020204030204" pitchFamily="34" charset="0"/>
              </a:rPr>
              <a:t>altında yatan durumlarla yüzleşin, tanımaya çalışın</a:t>
            </a:r>
            <a:r>
              <a:rPr lang="tr-TR" sz="2000" b="1" dirty="0" smtClean="0">
                <a:solidFill>
                  <a:schemeClr val="tx1"/>
                </a:solidFill>
                <a:latin typeface="Calibri" panose="020F0502020204030204" pitchFamily="34" charset="0"/>
              </a:rPr>
              <a:t>.</a:t>
            </a:r>
            <a:endParaRPr lang="tr-TR" sz="2000" b="1" dirty="0">
              <a:solidFill>
                <a:schemeClr val="tx1"/>
              </a:solidFill>
              <a:latin typeface="Calibri" panose="020F0502020204030204" pitchFamily="34" charset="0"/>
            </a:endParaRPr>
          </a:p>
          <a:p>
            <a:r>
              <a:rPr lang="tr-TR" sz="2000" b="1" dirty="0">
                <a:solidFill>
                  <a:schemeClr val="tx1"/>
                </a:solidFill>
                <a:latin typeface="Calibri" panose="020F0502020204030204" pitchFamily="34" charset="0"/>
              </a:rPr>
              <a:t>Empati anlayışını geliştirin</a:t>
            </a:r>
            <a:r>
              <a:rPr lang="tr-TR" sz="2000" b="1" dirty="0" smtClean="0">
                <a:solidFill>
                  <a:schemeClr val="tx1"/>
                </a:solidFill>
                <a:latin typeface="Calibri" panose="020F0502020204030204" pitchFamily="34" charset="0"/>
              </a:rPr>
              <a:t>.</a:t>
            </a:r>
            <a:endParaRPr lang="tr-TR" sz="2000" b="1" dirty="0">
              <a:solidFill>
                <a:schemeClr val="tx1"/>
              </a:solidFill>
              <a:latin typeface="Calibri" panose="020F0502020204030204" pitchFamily="34" charset="0"/>
            </a:endParaRPr>
          </a:p>
          <a:p>
            <a:r>
              <a:rPr lang="tr-TR" sz="2000" b="1" dirty="0">
                <a:solidFill>
                  <a:schemeClr val="tx1"/>
                </a:solidFill>
                <a:latin typeface="Calibri" panose="020F0502020204030204" pitchFamily="34" charset="0"/>
              </a:rPr>
              <a:t>Öfkeye verdiğiniz tepkileri, nelere öfkelendiğinizi öğrenin.</a:t>
            </a:r>
          </a:p>
          <a:p>
            <a:r>
              <a:rPr lang="tr-TR" sz="2000" b="1" dirty="0" smtClean="0">
                <a:solidFill>
                  <a:schemeClr val="tx1"/>
                </a:solidFill>
                <a:latin typeface="Calibri" panose="020F0502020204030204" pitchFamily="34" charset="0"/>
              </a:rPr>
              <a:t>Dinlenmek </a:t>
            </a:r>
            <a:r>
              <a:rPr lang="tr-TR" sz="2000" b="1" dirty="0">
                <a:solidFill>
                  <a:schemeClr val="tx1"/>
                </a:solidFill>
                <a:latin typeface="Calibri" panose="020F0502020204030204" pitchFamily="34" charset="0"/>
              </a:rPr>
              <a:t>ve iyi bir iletişim öfkeyi azaltır</a:t>
            </a:r>
            <a:r>
              <a:rPr lang="tr-TR" sz="2000" b="1" dirty="0" smtClean="0">
                <a:solidFill>
                  <a:schemeClr val="tx1"/>
                </a:solidFill>
                <a:latin typeface="Calibri" panose="020F0502020204030204" pitchFamily="34" charset="0"/>
              </a:rPr>
              <a:t>.</a:t>
            </a:r>
            <a:endParaRPr lang="tr-TR" sz="2000" b="1" dirty="0">
              <a:solidFill>
                <a:schemeClr val="tx1"/>
              </a:solidFill>
              <a:latin typeface="Calibri" panose="020F0502020204030204" pitchFamily="34" charset="0"/>
            </a:endParaRPr>
          </a:p>
          <a:p>
            <a:r>
              <a:rPr lang="tr-TR" sz="2000" b="1" dirty="0" smtClean="0">
                <a:solidFill>
                  <a:schemeClr val="tx1"/>
                </a:solidFill>
                <a:latin typeface="Calibri" panose="020F0502020204030204" pitchFamily="34" charset="0"/>
              </a:rPr>
              <a:t>Öfkeye </a:t>
            </a:r>
            <a:r>
              <a:rPr lang="tr-TR" sz="2000" b="1" dirty="0">
                <a:solidFill>
                  <a:schemeClr val="tx1"/>
                </a:solidFill>
                <a:latin typeface="Calibri" panose="020F0502020204030204" pitchFamily="34" charset="0"/>
              </a:rPr>
              <a:t>neden olan olumsuz düşüncelerinizi değiştirin</a:t>
            </a:r>
            <a:r>
              <a:rPr lang="tr-TR" sz="2000" b="1" dirty="0" smtClean="0">
                <a:solidFill>
                  <a:schemeClr val="tx1"/>
                </a:solidFill>
                <a:latin typeface="Calibri" panose="020F0502020204030204" pitchFamily="34" charset="0"/>
              </a:rPr>
              <a:t>.</a:t>
            </a:r>
            <a:endParaRPr lang="tr-TR" sz="2000" b="1" dirty="0">
              <a:solidFill>
                <a:schemeClr val="tx1"/>
              </a:solidFill>
              <a:latin typeface="Calibri" panose="020F0502020204030204" pitchFamily="34" charset="0"/>
            </a:endParaRPr>
          </a:p>
          <a:p>
            <a:r>
              <a:rPr lang="tr-TR" sz="2000" b="1" dirty="0" smtClean="0">
                <a:solidFill>
                  <a:schemeClr val="tx1"/>
                </a:solidFill>
                <a:latin typeface="Calibri" panose="020F0502020204030204" pitchFamily="34" charset="0"/>
              </a:rPr>
              <a:t>Gevşemeye </a:t>
            </a:r>
            <a:r>
              <a:rPr lang="tr-TR" sz="2000" b="1" dirty="0">
                <a:solidFill>
                  <a:schemeClr val="tx1"/>
                </a:solidFill>
                <a:latin typeface="Calibri" panose="020F0502020204030204" pitchFamily="34" charset="0"/>
              </a:rPr>
              <a:t>yönelik çalışmalar yapın</a:t>
            </a:r>
            <a:r>
              <a:rPr lang="tr-TR" sz="2000" b="1" dirty="0" smtClean="0">
                <a:solidFill>
                  <a:schemeClr val="tx1"/>
                </a:solidFill>
                <a:latin typeface="Calibri" panose="020F0502020204030204" pitchFamily="34" charset="0"/>
              </a:rPr>
              <a:t>.</a:t>
            </a:r>
            <a:endParaRPr lang="tr-TR" sz="2000" b="1" dirty="0">
              <a:solidFill>
                <a:schemeClr val="tx1"/>
              </a:solidFill>
              <a:latin typeface="Calibri" panose="020F0502020204030204" pitchFamily="34" charset="0"/>
            </a:endParaRPr>
          </a:p>
          <a:p>
            <a:r>
              <a:rPr lang="tr-TR" sz="2000" b="1" dirty="0" smtClean="0">
                <a:solidFill>
                  <a:schemeClr val="tx1"/>
                </a:solidFill>
                <a:latin typeface="Calibri" panose="020F0502020204030204" pitchFamily="34" charset="0"/>
              </a:rPr>
              <a:t>Kendinizi </a:t>
            </a:r>
            <a:r>
              <a:rPr lang="tr-TR" sz="2000" b="1" dirty="0">
                <a:solidFill>
                  <a:schemeClr val="tx1"/>
                </a:solidFill>
                <a:latin typeface="Calibri" panose="020F0502020204030204" pitchFamily="34" charset="0"/>
              </a:rPr>
              <a:t>sakinleştirmeye yönelik egzersizler yapın.</a:t>
            </a:r>
          </a:p>
          <a:p>
            <a:r>
              <a:rPr lang="tr-TR" sz="2000" b="1" dirty="0" smtClean="0">
                <a:solidFill>
                  <a:schemeClr val="tx1"/>
                </a:solidFill>
                <a:latin typeface="Calibri" panose="020F0502020204030204" pitchFamily="34" charset="0"/>
              </a:rPr>
              <a:t>Derin </a:t>
            </a:r>
            <a:r>
              <a:rPr lang="tr-TR" sz="2000" b="1" dirty="0">
                <a:solidFill>
                  <a:schemeClr val="tx1"/>
                </a:solidFill>
                <a:latin typeface="Calibri" panose="020F0502020204030204" pitchFamily="34" charset="0"/>
              </a:rPr>
              <a:t>nefes alın, nefesinizi kontrol edin</a:t>
            </a:r>
            <a:r>
              <a:rPr lang="tr-TR" sz="2000" b="1" dirty="0" smtClean="0">
                <a:solidFill>
                  <a:schemeClr val="tx1"/>
                </a:solidFill>
                <a:latin typeface="Calibri" panose="020F0502020204030204" pitchFamily="34" charset="0"/>
              </a:rPr>
              <a:t>.</a:t>
            </a:r>
            <a:endParaRPr lang="tr-TR" sz="2000" b="1" dirty="0">
              <a:solidFill>
                <a:schemeClr val="tx1"/>
              </a:solidFill>
              <a:latin typeface="Calibri" panose="020F0502020204030204" pitchFamily="34" charset="0"/>
            </a:endParaRPr>
          </a:p>
          <a:p>
            <a:r>
              <a:rPr lang="tr-TR" sz="2000" b="1" dirty="0">
                <a:solidFill>
                  <a:schemeClr val="tx1"/>
                </a:solidFill>
                <a:latin typeface="Calibri" panose="020F0502020204030204" pitchFamily="34" charset="0"/>
              </a:rPr>
              <a:t>Kendinizi telkin edici cümleler söyleyin.</a:t>
            </a:r>
          </a:p>
          <a:p>
            <a:r>
              <a:rPr lang="tr-TR" sz="2000" b="1" dirty="0" smtClean="0">
                <a:solidFill>
                  <a:schemeClr val="tx1"/>
                </a:solidFill>
                <a:latin typeface="Calibri" panose="020F0502020204030204" pitchFamily="34" charset="0"/>
              </a:rPr>
              <a:t>Kendinize </a:t>
            </a:r>
            <a:r>
              <a:rPr lang="tr-TR" sz="2000" b="1" dirty="0">
                <a:solidFill>
                  <a:schemeClr val="tx1"/>
                </a:solidFill>
                <a:latin typeface="Calibri" panose="020F0502020204030204" pitchFamily="34" charset="0"/>
              </a:rPr>
              <a:t>zaman tanıyın, öfkelendiğiniz ortamdan uzaklaşın</a:t>
            </a:r>
            <a:r>
              <a:rPr lang="tr-TR" sz="2000" b="1" dirty="0" smtClean="0">
                <a:solidFill>
                  <a:schemeClr val="tx1"/>
                </a:solidFill>
                <a:latin typeface="Calibri" panose="020F0502020204030204" pitchFamily="34" charset="0"/>
              </a:rPr>
              <a:t>.</a:t>
            </a:r>
            <a:endParaRPr lang="tr-TR" sz="2000" b="1" dirty="0">
              <a:solidFill>
                <a:schemeClr val="tx1"/>
              </a:solidFill>
              <a:latin typeface="Calibri" panose="020F0502020204030204" pitchFamily="34" charset="0"/>
            </a:endParaRPr>
          </a:p>
          <a:p>
            <a:r>
              <a:rPr lang="tr-TR" sz="2000" b="1" dirty="0">
                <a:solidFill>
                  <a:schemeClr val="tx1"/>
                </a:solidFill>
                <a:latin typeface="Calibri" panose="020F0502020204030204" pitchFamily="34" charset="0"/>
              </a:rPr>
              <a:t>Kişisel saldırılara cevap vermeyin, olayları kişiselleştirmeyin</a:t>
            </a:r>
            <a:r>
              <a:rPr lang="tr-TR" sz="2000" b="1" dirty="0" smtClean="0">
                <a:solidFill>
                  <a:schemeClr val="tx1"/>
                </a:solidFill>
                <a:latin typeface="Calibri" panose="020F0502020204030204" pitchFamily="34" charset="0"/>
              </a:rPr>
              <a:t>.</a:t>
            </a:r>
            <a:endParaRPr lang="tr-TR" sz="2000" b="1" dirty="0">
              <a:solidFill>
                <a:schemeClr val="tx1"/>
              </a:solidFill>
              <a:latin typeface="Calibri" panose="020F0502020204030204" pitchFamily="34" charset="0"/>
            </a:endParaRPr>
          </a:p>
          <a:p>
            <a:r>
              <a:rPr lang="tr-TR" sz="2000" b="1" dirty="0">
                <a:solidFill>
                  <a:schemeClr val="tx1"/>
                </a:solidFill>
                <a:latin typeface="Calibri" panose="020F0502020204030204" pitchFamily="34" charset="0"/>
              </a:rPr>
              <a:t>Bol bol gülün. Olaylara olumlu ve neşeli bir bakış açısından bakmaya çalışın. </a:t>
            </a:r>
          </a:p>
          <a:p>
            <a:pPr marL="0" indent="0">
              <a:buNone/>
            </a:pPr>
            <a:endParaRPr lang="tr-TR" sz="2000" dirty="0"/>
          </a:p>
        </p:txBody>
      </p:sp>
    </p:spTree>
    <p:extLst>
      <p:ext uri="{BB962C8B-B14F-4D97-AF65-F5344CB8AC3E}">
        <p14:creationId xmlns:p14="http://schemas.microsoft.com/office/powerpoint/2010/main" val="8707424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12246" y="181344"/>
            <a:ext cx="4677305" cy="1136678"/>
          </a:xfrm>
          <a:solidFill>
            <a:schemeClr val="tx2"/>
          </a:solidFill>
        </p:spPr>
        <p:txBody>
          <a:bodyPr/>
          <a:lstStyle/>
          <a:p>
            <a:pPr algn="ctr"/>
            <a:r>
              <a:rPr lang="tr-TR" b="1" dirty="0" smtClean="0">
                <a:solidFill>
                  <a:schemeClr val="bg1"/>
                </a:solidFill>
                <a:latin typeface="Calibri" panose="020F0502020204030204" pitchFamily="34" charset="0"/>
              </a:rPr>
              <a:t>Ailelere Öneriler</a:t>
            </a:r>
            <a:endParaRPr lang="tr-TR" b="1" dirty="0">
              <a:solidFill>
                <a:schemeClr val="bg1"/>
              </a:solidFill>
              <a:latin typeface="Calibri" panose="020F0502020204030204" pitchFamily="34" charset="0"/>
            </a:endParaRPr>
          </a:p>
        </p:txBody>
      </p:sp>
      <p:sp>
        <p:nvSpPr>
          <p:cNvPr id="4" name="Yuvarlatılmış Dikdörtgen 3"/>
          <p:cNvSpPr/>
          <p:nvPr/>
        </p:nvSpPr>
        <p:spPr>
          <a:xfrm>
            <a:off x="2383437" y="1109272"/>
            <a:ext cx="7734924" cy="5916128"/>
          </a:xfrm>
          <a:prstGeom prst="roundRect">
            <a:avLst/>
          </a:prstGeom>
          <a:solidFill>
            <a:srgbClr val="80B9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3237876" y="1318022"/>
            <a:ext cx="6415790" cy="5539978"/>
          </a:xfrm>
          <a:prstGeom prst="rect">
            <a:avLst/>
          </a:prstGeom>
          <a:noFill/>
        </p:spPr>
        <p:txBody>
          <a:bodyPr wrap="square" rtlCol="0">
            <a:spAutoFit/>
          </a:bodyPr>
          <a:lstStyle/>
          <a:p>
            <a:r>
              <a:rPr lang="tr-TR" sz="2400" b="1" dirty="0" smtClean="0">
                <a:latin typeface="Calibri" panose="020F0502020204030204" pitchFamily="34" charset="0"/>
              </a:rPr>
              <a:t> -Çocuklara </a:t>
            </a:r>
            <a:r>
              <a:rPr lang="tr-TR" sz="2400" b="1" dirty="0">
                <a:latin typeface="Calibri" panose="020F0502020204030204" pitchFamily="34" charset="0"/>
              </a:rPr>
              <a:t>öfkenin doğal olduğu anlatılmalıdır.</a:t>
            </a:r>
            <a:br>
              <a:rPr lang="tr-TR" sz="2400" b="1" dirty="0">
                <a:latin typeface="Calibri" panose="020F0502020204030204" pitchFamily="34" charset="0"/>
              </a:rPr>
            </a:br>
            <a:r>
              <a:rPr lang="tr-TR" sz="2400" b="1" dirty="0">
                <a:latin typeface="Calibri" panose="020F0502020204030204" pitchFamily="34" charset="0"/>
              </a:rPr>
              <a:t> </a:t>
            </a:r>
            <a:r>
              <a:rPr lang="tr-TR" sz="2400" b="1" dirty="0" smtClean="0">
                <a:latin typeface="Calibri" panose="020F0502020204030204" pitchFamily="34" charset="0"/>
              </a:rPr>
              <a:t>-Çocukların </a:t>
            </a:r>
            <a:r>
              <a:rPr lang="tr-TR" sz="2400" b="1" dirty="0">
                <a:latin typeface="Calibri" panose="020F0502020204030204" pitchFamily="34" charset="0"/>
              </a:rPr>
              <a:t>duygu ve düşüncelerini paylaşmaları sağlanmalıdır.</a:t>
            </a:r>
            <a:br>
              <a:rPr lang="tr-TR" sz="2400" b="1" dirty="0">
                <a:latin typeface="Calibri" panose="020F0502020204030204" pitchFamily="34" charset="0"/>
              </a:rPr>
            </a:br>
            <a:r>
              <a:rPr lang="tr-TR" sz="2400" b="1" dirty="0">
                <a:latin typeface="Calibri" panose="020F0502020204030204" pitchFamily="34" charset="0"/>
              </a:rPr>
              <a:t> </a:t>
            </a:r>
            <a:r>
              <a:rPr lang="tr-TR" sz="2400" b="1" dirty="0" smtClean="0">
                <a:latin typeface="Calibri" panose="020F0502020204030204" pitchFamily="34" charset="0"/>
              </a:rPr>
              <a:t>-Çocuklara </a:t>
            </a:r>
            <a:r>
              <a:rPr lang="tr-TR" sz="2400" b="1" dirty="0">
                <a:latin typeface="Calibri" panose="020F0502020204030204" pitchFamily="34" charset="0"/>
              </a:rPr>
              <a:t>tutarlı ilgi ve sevgi gösterilmelidir.</a:t>
            </a:r>
            <a:br>
              <a:rPr lang="tr-TR" sz="2400" b="1" dirty="0">
                <a:latin typeface="Calibri" panose="020F0502020204030204" pitchFamily="34" charset="0"/>
              </a:rPr>
            </a:br>
            <a:r>
              <a:rPr lang="tr-TR" sz="2400" b="1" dirty="0">
                <a:latin typeface="Calibri" panose="020F0502020204030204" pitchFamily="34" charset="0"/>
              </a:rPr>
              <a:t> </a:t>
            </a:r>
            <a:r>
              <a:rPr lang="tr-TR" sz="2400" b="1" dirty="0" smtClean="0">
                <a:latin typeface="Calibri" panose="020F0502020204030204" pitchFamily="34" charset="0"/>
              </a:rPr>
              <a:t>-Çocuklara </a:t>
            </a:r>
            <a:r>
              <a:rPr lang="tr-TR" sz="2400" b="1" dirty="0">
                <a:latin typeface="Calibri" panose="020F0502020204030204" pitchFamily="34" charset="0"/>
              </a:rPr>
              <a:t>becerilerini gösterme fırsatı tanınmalıdır.</a:t>
            </a:r>
            <a:br>
              <a:rPr lang="tr-TR" sz="2400" b="1" dirty="0">
                <a:latin typeface="Calibri" panose="020F0502020204030204" pitchFamily="34" charset="0"/>
              </a:rPr>
            </a:br>
            <a:r>
              <a:rPr lang="tr-TR" sz="2400" b="1" dirty="0">
                <a:latin typeface="Calibri" panose="020F0502020204030204" pitchFamily="34" charset="0"/>
              </a:rPr>
              <a:t> </a:t>
            </a:r>
            <a:r>
              <a:rPr lang="tr-TR" sz="2400" b="1" dirty="0" smtClean="0">
                <a:latin typeface="Calibri" panose="020F0502020204030204" pitchFamily="34" charset="0"/>
              </a:rPr>
              <a:t>-Olumsuz </a:t>
            </a:r>
            <a:r>
              <a:rPr lang="tr-TR" sz="2400" b="1" dirty="0">
                <a:latin typeface="Calibri" panose="020F0502020204030204" pitchFamily="34" charset="0"/>
              </a:rPr>
              <a:t>tepkiler verilmemelidir, onlara model olunmalıdır.</a:t>
            </a:r>
            <a:br>
              <a:rPr lang="tr-TR" sz="2400" b="1" dirty="0">
                <a:latin typeface="Calibri" panose="020F0502020204030204" pitchFamily="34" charset="0"/>
              </a:rPr>
            </a:br>
            <a:r>
              <a:rPr lang="tr-TR" sz="2400" b="1" dirty="0">
                <a:latin typeface="Calibri" panose="020F0502020204030204" pitchFamily="34" charset="0"/>
              </a:rPr>
              <a:t> </a:t>
            </a:r>
            <a:r>
              <a:rPr lang="tr-TR" sz="2400" b="1" dirty="0" smtClean="0">
                <a:latin typeface="Calibri" panose="020F0502020204030204" pitchFamily="34" charset="0"/>
              </a:rPr>
              <a:t>-Öfke </a:t>
            </a:r>
            <a:r>
              <a:rPr lang="tr-TR" sz="2400" b="1" dirty="0">
                <a:latin typeface="Calibri" panose="020F0502020204030204" pitchFamily="34" charset="0"/>
              </a:rPr>
              <a:t>anında dikkati başka yöne çekmek gerekir.</a:t>
            </a:r>
            <a:br>
              <a:rPr lang="tr-TR" sz="2400" b="1" dirty="0">
                <a:latin typeface="Calibri" panose="020F0502020204030204" pitchFamily="34" charset="0"/>
              </a:rPr>
            </a:br>
            <a:r>
              <a:rPr lang="tr-TR" sz="2400" b="1" dirty="0">
                <a:latin typeface="Calibri" panose="020F0502020204030204" pitchFamily="34" charset="0"/>
              </a:rPr>
              <a:t> </a:t>
            </a:r>
            <a:r>
              <a:rPr lang="tr-TR" sz="2400" b="1" dirty="0" smtClean="0">
                <a:latin typeface="Calibri" panose="020F0502020204030204" pitchFamily="34" charset="0"/>
              </a:rPr>
              <a:t>-Öfke </a:t>
            </a:r>
            <a:r>
              <a:rPr lang="tr-TR" sz="2400" b="1" dirty="0">
                <a:latin typeface="Calibri" panose="020F0502020204030204" pitchFamily="34" charset="0"/>
              </a:rPr>
              <a:t>anında güvenli bir ortama geçilmelidir.</a:t>
            </a:r>
            <a:br>
              <a:rPr lang="tr-TR" sz="2400" b="1" dirty="0">
                <a:latin typeface="Calibri" panose="020F0502020204030204" pitchFamily="34" charset="0"/>
              </a:rPr>
            </a:br>
            <a:r>
              <a:rPr lang="tr-TR" sz="2400" b="1" dirty="0">
                <a:latin typeface="Calibri" panose="020F0502020204030204" pitchFamily="34" charset="0"/>
              </a:rPr>
              <a:t> </a:t>
            </a:r>
            <a:r>
              <a:rPr lang="tr-TR" sz="2400" b="1" dirty="0" smtClean="0">
                <a:latin typeface="Calibri" panose="020F0502020204030204" pitchFamily="34" charset="0"/>
              </a:rPr>
              <a:t>-Sorunlar </a:t>
            </a:r>
            <a:r>
              <a:rPr lang="tr-TR" sz="2400" b="1" dirty="0">
                <a:latin typeface="Calibri" panose="020F0502020204030204" pitchFamily="34" charset="0"/>
              </a:rPr>
              <a:t>birlikte konuşulup, tartışılmalıdır.</a:t>
            </a:r>
            <a:br>
              <a:rPr lang="tr-TR" sz="2400" b="1" dirty="0">
                <a:latin typeface="Calibri" panose="020F0502020204030204" pitchFamily="34" charset="0"/>
              </a:rPr>
            </a:br>
            <a:r>
              <a:rPr lang="tr-TR" sz="2400" b="1" dirty="0">
                <a:latin typeface="Calibri" panose="020F0502020204030204" pitchFamily="34" charset="0"/>
              </a:rPr>
              <a:t> </a:t>
            </a:r>
            <a:r>
              <a:rPr lang="tr-TR" sz="2400" b="1" dirty="0" smtClean="0">
                <a:latin typeface="Calibri" panose="020F0502020204030204" pitchFamily="34" charset="0"/>
              </a:rPr>
              <a:t>-Çocuğun </a:t>
            </a:r>
            <a:r>
              <a:rPr lang="tr-TR" sz="2400" b="1" dirty="0">
                <a:latin typeface="Calibri" panose="020F0502020204030204" pitchFamily="34" charset="0"/>
              </a:rPr>
              <a:t>empati geliştirmesi sağlanmalıdır.</a:t>
            </a:r>
            <a:br>
              <a:rPr lang="tr-TR" sz="2400" b="1" dirty="0">
                <a:latin typeface="Calibri" panose="020F0502020204030204" pitchFamily="34" charset="0"/>
              </a:rPr>
            </a:br>
            <a:r>
              <a:rPr lang="tr-TR" sz="2400" b="1" dirty="0">
                <a:latin typeface="Calibri" panose="020F0502020204030204" pitchFamily="34" charset="0"/>
              </a:rPr>
              <a:t> </a:t>
            </a:r>
            <a:r>
              <a:rPr lang="tr-TR" sz="2400" b="1" dirty="0" smtClean="0">
                <a:latin typeface="Calibri" panose="020F0502020204030204" pitchFamily="34" charset="0"/>
              </a:rPr>
              <a:t>-Şiddet </a:t>
            </a:r>
            <a:r>
              <a:rPr lang="tr-TR" sz="2400" b="1" dirty="0">
                <a:latin typeface="Calibri" panose="020F0502020204030204" pitchFamily="34" charset="0"/>
              </a:rPr>
              <a:t>içerikli TV, film ve oyunlara sınırlama getirilmelidir. </a:t>
            </a:r>
            <a:r>
              <a:rPr lang="tr-TR" dirty="0"/>
              <a:t/>
            </a:r>
            <a:br>
              <a:rPr lang="tr-TR" dirty="0"/>
            </a:br>
            <a:endParaRPr lang="tr-TR" dirty="0"/>
          </a:p>
        </p:txBody>
      </p:sp>
    </p:spTree>
    <p:extLst>
      <p:ext uri="{BB962C8B-B14F-4D97-AF65-F5344CB8AC3E}">
        <p14:creationId xmlns:p14="http://schemas.microsoft.com/office/powerpoint/2010/main" val="26572458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94695" y="1094282"/>
            <a:ext cx="7150682" cy="929390"/>
          </a:xfrm>
        </p:spPr>
        <p:txBody>
          <a:bodyPr>
            <a:normAutofit/>
          </a:bodyPr>
          <a:lstStyle/>
          <a:p>
            <a:r>
              <a:rPr lang="tr-TR" b="1" dirty="0" smtClean="0">
                <a:solidFill>
                  <a:schemeClr val="bg1"/>
                </a:solidFill>
              </a:rPr>
              <a:t>Okul Ortamında Öfke Kontrolü</a:t>
            </a:r>
            <a:endParaRPr lang="tr-TR" b="1" dirty="0">
              <a:solidFill>
                <a:schemeClr val="bg1"/>
              </a:solidFill>
            </a:endParaRPr>
          </a:p>
        </p:txBody>
      </p:sp>
      <p:sp>
        <p:nvSpPr>
          <p:cNvPr id="3" name="İçerik Yer Tutucusu 2"/>
          <p:cNvSpPr>
            <a:spLocks noGrp="1"/>
          </p:cNvSpPr>
          <p:nvPr>
            <p:ph idx="1"/>
          </p:nvPr>
        </p:nvSpPr>
        <p:spPr>
          <a:xfrm>
            <a:off x="3023926" y="3252866"/>
            <a:ext cx="8915400" cy="3028013"/>
          </a:xfrm>
        </p:spPr>
        <p:txBody>
          <a:bodyPr>
            <a:noAutofit/>
          </a:bodyPr>
          <a:lstStyle/>
          <a:p>
            <a:pPr algn="just"/>
            <a:r>
              <a:rPr lang="tr-TR" sz="2400" b="1" dirty="0">
                <a:solidFill>
                  <a:schemeClr val="accent1"/>
                </a:solidFill>
                <a:latin typeface="Calibri" panose="020F0502020204030204" pitchFamily="34" charset="0"/>
              </a:rPr>
              <a:t>Okul ortamında öfke kontrolü için yapılan önleyici </a:t>
            </a:r>
            <a:r>
              <a:rPr lang="tr-TR" sz="2400" b="1" dirty="0" smtClean="0">
                <a:solidFill>
                  <a:schemeClr val="accent1"/>
                </a:solidFill>
                <a:latin typeface="Calibri" panose="020F0502020204030204" pitchFamily="34" charset="0"/>
              </a:rPr>
              <a:t>çalışmalar:</a:t>
            </a:r>
          </a:p>
          <a:p>
            <a:pPr algn="just"/>
            <a:r>
              <a:rPr lang="tr-TR" sz="2400" b="1" dirty="0" smtClean="0">
                <a:solidFill>
                  <a:schemeClr val="tx1"/>
                </a:solidFill>
                <a:latin typeface="Calibri" panose="020F0502020204030204" pitchFamily="34" charset="0"/>
              </a:rPr>
              <a:t> 1. </a:t>
            </a:r>
            <a:r>
              <a:rPr lang="tr-TR" sz="2400" b="1" dirty="0">
                <a:solidFill>
                  <a:schemeClr val="tx1"/>
                </a:solidFill>
                <a:latin typeface="Calibri" panose="020F0502020204030204" pitchFamily="34" charset="0"/>
              </a:rPr>
              <a:t>Çocukların duygu tanımlarını yapabildikleri ve ifade edebildikleri ortamlar oluşturmak (Sınıf ortamında yapılan çalışmalar, drama çalışmaları, grup rehberliği etkinlikleri) </a:t>
            </a:r>
            <a:endParaRPr lang="tr-TR" sz="2400" b="1" dirty="0" smtClean="0">
              <a:solidFill>
                <a:schemeClr val="tx1"/>
              </a:solidFill>
              <a:latin typeface="Calibri" panose="020F0502020204030204" pitchFamily="34" charset="0"/>
            </a:endParaRPr>
          </a:p>
          <a:p>
            <a:pPr algn="just"/>
            <a:r>
              <a:rPr lang="tr-TR" sz="2400" b="1" dirty="0" smtClean="0">
                <a:solidFill>
                  <a:schemeClr val="tx1"/>
                </a:solidFill>
                <a:latin typeface="Calibri" panose="020F0502020204030204" pitchFamily="34" charset="0"/>
              </a:rPr>
              <a:t>2</a:t>
            </a:r>
            <a:r>
              <a:rPr lang="tr-TR" sz="2400" b="1" dirty="0">
                <a:solidFill>
                  <a:schemeClr val="tx1"/>
                </a:solidFill>
                <a:latin typeface="Calibri" panose="020F0502020204030204" pitchFamily="34" charset="0"/>
              </a:rPr>
              <a:t>. Sorun çözme becerisi kazandırmaya yönelik etkinlikler, programlar (Ben Sorun Çözebilirim Programı, grup rehberliği etkinlikleri, sınıf ortamında yapılan çalışmalar) </a:t>
            </a:r>
            <a:endParaRPr lang="tr-TR" sz="2400" b="1" dirty="0" smtClean="0">
              <a:solidFill>
                <a:schemeClr val="tx1"/>
              </a:solidFill>
              <a:latin typeface="Calibri" panose="020F0502020204030204" pitchFamily="34" charset="0"/>
            </a:endParaRPr>
          </a:p>
        </p:txBody>
      </p:sp>
      <p:pic>
        <p:nvPicPr>
          <p:cNvPr id="4" name="Resim 3"/>
          <p:cNvPicPr>
            <a:picLocks noChangeAspect="1"/>
          </p:cNvPicPr>
          <p:nvPr/>
        </p:nvPicPr>
        <p:blipFill>
          <a:blip r:embed="rId2"/>
          <a:stretch>
            <a:fillRect/>
          </a:stretch>
        </p:blipFill>
        <p:spPr>
          <a:xfrm>
            <a:off x="0" y="0"/>
            <a:ext cx="4082867" cy="3117954"/>
          </a:xfrm>
          <a:prstGeom prst="rect">
            <a:avLst/>
          </a:prstGeom>
        </p:spPr>
      </p:pic>
    </p:spTree>
    <p:extLst>
      <p:ext uri="{BB962C8B-B14F-4D97-AF65-F5344CB8AC3E}">
        <p14:creationId xmlns:p14="http://schemas.microsoft.com/office/powerpoint/2010/main" val="41290083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4836" y="869430"/>
            <a:ext cx="8761413" cy="961104"/>
          </a:xfrm>
        </p:spPr>
        <p:txBody>
          <a:bodyPr>
            <a:normAutofit fontScale="90000"/>
          </a:bodyPr>
          <a:lstStyle/>
          <a:p>
            <a:pPr algn="ctr"/>
            <a:r>
              <a:rPr lang="tr-TR" b="1" dirty="0">
                <a:solidFill>
                  <a:schemeClr val="bg1"/>
                </a:solidFill>
                <a:latin typeface="Calibri" panose="020F0502020204030204" pitchFamily="34" charset="0"/>
              </a:rPr>
              <a:t>Öfke Durumunda Çocukla Yapılan Çalışmalar: </a:t>
            </a:r>
            <a:r>
              <a:rPr lang="tr-TR" b="1" dirty="0">
                <a:solidFill>
                  <a:srgbClr val="C00000"/>
                </a:solidFill>
                <a:latin typeface="Calibri" panose="020F0502020204030204" pitchFamily="34" charset="0"/>
              </a:rPr>
              <a:t/>
            </a:r>
            <a:br>
              <a:rPr lang="tr-TR" b="1" dirty="0">
                <a:solidFill>
                  <a:srgbClr val="C00000"/>
                </a:solidFill>
                <a:latin typeface="Calibri" panose="020F0502020204030204" pitchFamily="34" charset="0"/>
              </a:rPr>
            </a:br>
            <a:endParaRPr lang="tr-TR" dirty="0"/>
          </a:p>
        </p:txBody>
      </p:sp>
      <p:sp>
        <p:nvSpPr>
          <p:cNvPr id="3" name="İçerik Yer Tutucusu 2"/>
          <p:cNvSpPr>
            <a:spLocks noGrp="1"/>
          </p:cNvSpPr>
          <p:nvPr>
            <p:ph idx="1"/>
          </p:nvPr>
        </p:nvSpPr>
        <p:spPr>
          <a:xfrm>
            <a:off x="2034576" y="2360953"/>
            <a:ext cx="8915400" cy="4497047"/>
          </a:xfrm>
        </p:spPr>
        <p:txBody>
          <a:bodyPr>
            <a:normAutofit/>
          </a:bodyPr>
          <a:lstStyle/>
          <a:p>
            <a:pPr algn="just"/>
            <a:r>
              <a:rPr lang="tr-TR" sz="2000" b="1" dirty="0" smtClean="0">
                <a:solidFill>
                  <a:schemeClr val="tx1"/>
                </a:solidFill>
                <a:latin typeface="Calibri" panose="020F0502020204030204" pitchFamily="34" charset="0"/>
              </a:rPr>
              <a:t>1</a:t>
            </a:r>
            <a:r>
              <a:rPr lang="tr-TR" sz="2000" b="1" dirty="0">
                <a:solidFill>
                  <a:schemeClr val="tx1"/>
                </a:solidFill>
                <a:latin typeface="Calibri" panose="020F0502020204030204" pitchFamily="34" charset="0"/>
              </a:rPr>
              <a:t>. Öfke anında mola almak. </a:t>
            </a:r>
          </a:p>
          <a:p>
            <a:pPr algn="just"/>
            <a:r>
              <a:rPr lang="tr-TR" sz="2000" b="1" dirty="0">
                <a:solidFill>
                  <a:schemeClr val="tx1"/>
                </a:solidFill>
                <a:latin typeface="Calibri" panose="020F0502020204030204" pitchFamily="34" charset="0"/>
              </a:rPr>
              <a:t>2. Daha sonra, öfke yaşanmasına neden olan kişi ile paylaşım ortamında bir araya gelmek. </a:t>
            </a:r>
          </a:p>
          <a:p>
            <a:pPr algn="just"/>
            <a:r>
              <a:rPr lang="tr-TR" sz="2000" b="1" dirty="0">
                <a:solidFill>
                  <a:schemeClr val="tx1"/>
                </a:solidFill>
                <a:latin typeface="Calibri" panose="020F0502020204030204" pitchFamily="34" charset="0"/>
              </a:rPr>
              <a:t>3. “Öfke anından önce ne olmuştu?” “Bu durumda beni öfkelendiren şey ne?" "Burada asıl sorun ne?" " Ne düşünüyor ve hissediyorum?" "Ulaşmak istediğim şey ne?" "Kimler, nelerden sorumlu?" "Değiştirmek istediğim şey tam olarak ne?" "Yapabileceğim ve yapamayacağım şeyler neler?" gibi soruların </a:t>
            </a:r>
            <a:r>
              <a:rPr lang="tr-TR" sz="2000" b="1" dirty="0" smtClean="0">
                <a:solidFill>
                  <a:schemeClr val="tx1"/>
                </a:solidFill>
                <a:latin typeface="Calibri" panose="020F0502020204030204" pitchFamily="34" charset="0"/>
              </a:rPr>
              <a:t>cevaplarını </a:t>
            </a:r>
            <a:r>
              <a:rPr lang="tr-TR" sz="2000" b="1" dirty="0">
                <a:solidFill>
                  <a:schemeClr val="tx1"/>
                </a:solidFill>
                <a:latin typeface="Calibri" panose="020F0502020204030204" pitchFamily="34" charset="0"/>
              </a:rPr>
              <a:t>bulabilmek. </a:t>
            </a:r>
          </a:p>
          <a:p>
            <a:pPr algn="just"/>
            <a:r>
              <a:rPr lang="tr-TR" sz="2000" b="1" dirty="0">
                <a:solidFill>
                  <a:schemeClr val="tx1"/>
                </a:solidFill>
                <a:latin typeface="Calibri" panose="020F0502020204030204" pitchFamily="34" charset="0"/>
              </a:rPr>
              <a:t>4. Öfke davranışının sonunda; eğer sık sık şiddet yaşanıyor, öğrenme ortamı engelleniyorsa; önce bireysel ön anlaşma yapmak; davranış devam ediyorsa “sorumluluk eğitimi” programına katılmak gibi çalışmalarla hem davranışla ilgili önleyici, hem de sonuçlarına katlanacağı ortamlar hazırlamak.</a:t>
            </a:r>
          </a:p>
          <a:p>
            <a:endParaRPr lang="tr-TR" dirty="0"/>
          </a:p>
        </p:txBody>
      </p:sp>
    </p:spTree>
    <p:extLst>
      <p:ext uri="{BB962C8B-B14F-4D97-AF65-F5344CB8AC3E}">
        <p14:creationId xmlns:p14="http://schemas.microsoft.com/office/powerpoint/2010/main" val="41196870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464455"/>
            <a:ext cx="4459039" cy="1280890"/>
          </a:xfrm>
        </p:spPr>
        <p:txBody>
          <a:bodyPr>
            <a:normAutofit/>
          </a:bodyPr>
          <a:lstStyle/>
          <a:p>
            <a:pPr algn="ctr"/>
            <a:r>
              <a:rPr lang="tr-TR" b="1" dirty="0" smtClean="0">
                <a:solidFill>
                  <a:schemeClr val="bg1"/>
                </a:solidFill>
              </a:rPr>
              <a:t>Balon Şişirme Etkinliği </a:t>
            </a:r>
            <a:endParaRPr lang="tr-TR" b="1" dirty="0">
              <a:solidFill>
                <a:schemeClr val="bg1"/>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91054" y="464455"/>
            <a:ext cx="3094903" cy="2881090"/>
          </a:xfrm>
          <a:prstGeom prst="rect">
            <a:avLst/>
          </a:prstGeom>
          <a:ln>
            <a:noFill/>
          </a:ln>
          <a:effectLst>
            <a:outerShdw blurRad="292100" dist="139700" dir="2700000" algn="tl" rotWithShape="0">
              <a:srgbClr val="333333">
                <a:alpha val="65000"/>
              </a:srgbClr>
            </a:outerShdw>
          </a:effectLst>
        </p:spPr>
      </p:pic>
      <p:sp>
        <p:nvSpPr>
          <p:cNvPr id="5" name="Metin kutusu 4"/>
          <p:cNvSpPr txBox="1"/>
          <p:nvPr/>
        </p:nvSpPr>
        <p:spPr>
          <a:xfrm>
            <a:off x="1906062" y="2300650"/>
            <a:ext cx="5832763" cy="4401205"/>
          </a:xfrm>
          <a:prstGeom prst="rect">
            <a:avLst/>
          </a:prstGeom>
          <a:noFill/>
        </p:spPr>
        <p:txBody>
          <a:bodyPr wrap="square" rtlCol="0">
            <a:spAutoFit/>
          </a:bodyPr>
          <a:lstStyle/>
          <a:p>
            <a:pPr algn="just"/>
            <a:r>
              <a:rPr lang="tr-TR" sz="2400" b="1" dirty="0">
                <a:latin typeface="Calibri" panose="020F0502020204030204" pitchFamily="34" charset="0"/>
              </a:rPr>
              <a:t>Balon tekniği </a:t>
            </a:r>
            <a:r>
              <a:rPr lang="tr-TR" sz="2400" b="1" dirty="0" smtClean="0">
                <a:latin typeface="Calibri" panose="020F0502020204030204" pitchFamily="34" charset="0"/>
              </a:rPr>
              <a:t>öğrencilere </a:t>
            </a:r>
            <a:r>
              <a:rPr lang="tr-TR" sz="2400" b="1" dirty="0">
                <a:latin typeface="Calibri" panose="020F0502020204030204" pitchFamily="34" charset="0"/>
              </a:rPr>
              <a:t>rahatlamayı ve dürtülerini kontrol etmeyi öğretmenin harika bir yoludur. Gergin ya da kızgın hissettikleri zaman bunu yapabilirler. Bu anlarda, balon tekniği kendilerini kontrol etmelerine destek olacak, sakin kalmalarını sağlayacak, </a:t>
            </a:r>
            <a:r>
              <a:rPr lang="tr-TR" sz="2400" b="1" dirty="0" err="1" smtClean="0">
                <a:latin typeface="Calibri" panose="020F0502020204030204" pitchFamily="34" charset="0"/>
              </a:rPr>
              <a:t>psikomotor</a:t>
            </a:r>
            <a:r>
              <a:rPr lang="tr-TR" sz="2400" b="1" dirty="0" smtClean="0">
                <a:latin typeface="Calibri" panose="020F0502020204030204" pitchFamily="34" charset="0"/>
              </a:rPr>
              <a:t> becerilerini </a:t>
            </a:r>
            <a:r>
              <a:rPr lang="tr-TR" sz="2400" b="1" dirty="0">
                <a:latin typeface="Calibri" panose="020F0502020204030204" pitchFamily="34" charset="0"/>
              </a:rPr>
              <a:t>uyaracak, ve onlara vücutları hakkında bir farkındalık geliştirme konusunda yardımcı olacaktır</a:t>
            </a:r>
            <a:r>
              <a:rPr lang="tr-TR" sz="2400" b="1" dirty="0" smtClean="0">
                <a:latin typeface="Calibri" panose="020F0502020204030204" pitchFamily="34" charset="0"/>
              </a:rPr>
              <a:t>. </a:t>
            </a:r>
            <a:r>
              <a:rPr lang="tr-TR" sz="2000" b="1" dirty="0"/>
              <a:t>Biz ne kadar kızgın olursak, balonun içi o kadar hava ve olumsuz duygularla </a:t>
            </a:r>
            <a:r>
              <a:rPr lang="tr-TR" sz="2000" b="1" dirty="0" smtClean="0"/>
              <a:t>dolacaktır.</a:t>
            </a:r>
            <a:r>
              <a:rPr lang="tr-TR" sz="2000" b="1" dirty="0"/>
              <a:t> </a:t>
            </a:r>
            <a:endParaRPr lang="tr-TR" sz="2000" b="1" dirty="0">
              <a:latin typeface="Calibri" panose="020F0502020204030204" pitchFamily="34" charset="0"/>
            </a:endParaRPr>
          </a:p>
        </p:txBody>
      </p:sp>
    </p:spTree>
    <p:extLst>
      <p:ext uri="{BB962C8B-B14F-4D97-AF65-F5344CB8AC3E}">
        <p14:creationId xmlns:p14="http://schemas.microsoft.com/office/powerpoint/2010/main" val="21127207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264983" y="194872"/>
            <a:ext cx="3770652" cy="1009818"/>
          </a:xfrm>
        </p:spPr>
        <p:txBody>
          <a:bodyPr>
            <a:normAutofit fontScale="90000"/>
          </a:bodyPr>
          <a:lstStyle/>
          <a:p>
            <a:r>
              <a:rPr lang="tr-TR" b="1" dirty="0" smtClean="0">
                <a:solidFill>
                  <a:schemeClr val="bg1"/>
                </a:solidFill>
                <a:latin typeface="Calibri" panose="020F0502020204030204" pitchFamily="34" charset="0"/>
              </a:rPr>
              <a:t>İmge(Hayal) Oyunu </a:t>
            </a:r>
            <a:endParaRPr lang="tr-TR" b="1" dirty="0">
              <a:solidFill>
                <a:schemeClr val="bg1"/>
              </a:solidFill>
              <a:latin typeface="Calibri" panose="020F0502020204030204" pitchFamily="34" charset="0"/>
            </a:endParaRPr>
          </a:p>
        </p:txBody>
      </p:sp>
      <p:sp>
        <p:nvSpPr>
          <p:cNvPr id="4" name="İçerik Yer Tutucusu 3"/>
          <p:cNvSpPr>
            <a:spLocks noGrp="1"/>
          </p:cNvSpPr>
          <p:nvPr>
            <p:ph idx="1"/>
          </p:nvPr>
        </p:nvSpPr>
        <p:spPr>
          <a:xfrm>
            <a:off x="3432748" y="1056806"/>
            <a:ext cx="8759252" cy="5801194"/>
          </a:xfrm>
          <a:solidFill>
            <a:schemeClr val="bg1">
              <a:alpha val="52157"/>
            </a:schemeClr>
          </a:solidFill>
        </p:spPr>
        <p:txBody>
          <a:bodyPr numCol="2">
            <a:normAutofit fontScale="55000" lnSpcReduction="20000"/>
          </a:bodyPr>
          <a:lstStyle/>
          <a:p>
            <a:pPr marL="0" indent="0">
              <a:buNone/>
            </a:pPr>
            <a:r>
              <a:rPr lang="tr-TR" b="1" dirty="0">
                <a:solidFill>
                  <a:schemeClr val="tx1"/>
                </a:solidFill>
                <a:latin typeface="Calibri" panose="020F0502020204030204" pitchFamily="34" charset="0"/>
              </a:rPr>
              <a:t/>
            </a:r>
            <a:br>
              <a:rPr lang="tr-TR" b="1" dirty="0">
                <a:solidFill>
                  <a:schemeClr val="tx1"/>
                </a:solidFill>
                <a:latin typeface="Calibri" panose="020F0502020204030204" pitchFamily="34" charset="0"/>
              </a:rPr>
            </a:br>
            <a:r>
              <a:rPr lang="tr-TR" sz="3200" b="1" dirty="0">
                <a:solidFill>
                  <a:schemeClr val="tx1"/>
                </a:solidFill>
                <a:latin typeface="Calibri" panose="020F0502020204030204" pitchFamily="34" charset="0"/>
              </a:rPr>
              <a:t>Yetişkin: “</a:t>
            </a:r>
            <a:r>
              <a:rPr lang="tr-TR" sz="3200" b="1" i="1" dirty="0" err="1">
                <a:solidFill>
                  <a:schemeClr val="tx1"/>
                </a:solidFill>
                <a:latin typeface="Calibri" panose="020F0502020204030204" pitchFamily="34" charset="0"/>
              </a:rPr>
              <a:t>Amy</a:t>
            </a:r>
            <a:r>
              <a:rPr lang="tr-TR" sz="3200" b="1" i="1" dirty="0">
                <a:solidFill>
                  <a:schemeClr val="tx1"/>
                </a:solidFill>
                <a:latin typeface="Calibri" panose="020F0502020204030204" pitchFamily="34" charset="0"/>
              </a:rPr>
              <a:t>, </a:t>
            </a:r>
            <a:r>
              <a:rPr lang="tr-TR" sz="3200" b="1" dirty="0">
                <a:solidFill>
                  <a:schemeClr val="tx1"/>
                </a:solidFill>
                <a:latin typeface="Calibri" panose="020F0502020204030204" pitchFamily="34" charset="0"/>
              </a:rPr>
              <a:t>ş</a:t>
            </a:r>
            <a:r>
              <a:rPr lang="tr-TR" sz="3200" b="1" i="1" dirty="0">
                <a:solidFill>
                  <a:schemeClr val="tx1"/>
                </a:solidFill>
                <a:latin typeface="Calibri" panose="020F0502020204030204" pitchFamily="34" charset="0"/>
              </a:rPr>
              <a:t>imdi sana söyleyeceklerimi çok dikkatli bir </a:t>
            </a:r>
            <a:r>
              <a:rPr lang="tr-TR" sz="3200" b="1" i="1" dirty="0" smtClean="0">
                <a:solidFill>
                  <a:schemeClr val="tx1"/>
                </a:solidFill>
                <a:latin typeface="Calibri" panose="020F0502020204030204" pitchFamily="34" charset="0"/>
              </a:rPr>
              <a:t>biçimde dinlemeni </a:t>
            </a:r>
            <a:r>
              <a:rPr lang="tr-TR" sz="3200" b="1" i="1" dirty="0">
                <a:solidFill>
                  <a:schemeClr val="tx1"/>
                </a:solidFill>
                <a:latin typeface="Calibri" panose="020F0502020204030204" pitchFamily="34" charset="0"/>
              </a:rPr>
              <a:t>istiyorum. Senden sadece benim sesimi fark etmeni ve </a:t>
            </a:r>
            <a:r>
              <a:rPr lang="tr-TR" sz="3200" b="1" i="1" dirty="0" smtClean="0">
                <a:solidFill>
                  <a:schemeClr val="tx1"/>
                </a:solidFill>
                <a:latin typeface="Calibri" panose="020F0502020204030204" pitchFamily="34" charset="0"/>
              </a:rPr>
              <a:t>sana söyleyeceklerime odaklanmanı istiyorum</a:t>
            </a:r>
            <a:r>
              <a:rPr lang="tr-TR" sz="3200" b="1" i="1" dirty="0">
                <a:solidFill>
                  <a:schemeClr val="tx1"/>
                </a:solidFill>
                <a:latin typeface="Calibri" panose="020F0502020204030204" pitchFamily="34" charset="0"/>
              </a:rPr>
              <a:t>. Bu süre içerisinde aklına </a:t>
            </a:r>
            <a:r>
              <a:rPr lang="tr-TR" sz="3200" b="1" i="1" dirty="0" smtClean="0">
                <a:solidFill>
                  <a:schemeClr val="tx1"/>
                </a:solidFill>
                <a:latin typeface="Calibri" panose="020F0502020204030204" pitchFamily="34" charset="0"/>
              </a:rPr>
              <a:t>herhangi ba</a:t>
            </a:r>
            <a:r>
              <a:rPr lang="tr-TR" sz="3200" b="1" dirty="0" smtClean="0">
                <a:solidFill>
                  <a:schemeClr val="tx1"/>
                </a:solidFill>
                <a:latin typeface="Calibri" panose="020F0502020204030204" pitchFamily="34" charset="0"/>
              </a:rPr>
              <a:t>ş</a:t>
            </a:r>
            <a:r>
              <a:rPr lang="tr-TR" sz="3200" b="1" i="1" dirty="0" smtClean="0">
                <a:solidFill>
                  <a:schemeClr val="tx1"/>
                </a:solidFill>
                <a:latin typeface="Calibri" panose="020F0502020204030204" pitchFamily="34" charset="0"/>
              </a:rPr>
              <a:t>ka </a:t>
            </a:r>
            <a:r>
              <a:rPr lang="tr-TR" sz="3200" b="1" i="1" dirty="0">
                <a:solidFill>
                  <a:schemeClr val="tx1"/>
                </a:solidFill>
                <a:latin typeface="Calibri" panose="020F0502020204030204" pitchFamily="34" charset="0"/>
              </a:rPr>
              <a:t>bir </a:t>
            </a:r>
            <a:r>
              <a:rPr lang="tr-TR" sz="3200" b="1" dirty="0">
                <a:solidFill>
                  <a:schemeClr val="tx1"/>
                </a:solidFill>
                <a:latin typeface="Calibri" panose="020F0502020204030204" pitchFamily="34" charset="0"/>
              </a:rPr>
              <a:t>ş</a:t>
            </a:r>
            <a:r>
              <a:rPr lang="tr-TR" sz="3200" b="1" i="1" dirty="0">
                <a:solidFill>
                  <a:schemeClr val="tx1"/>
                </a:solidFill>
                <a:latin typeface="Calibri" panose="020F0502020204030204" pitchFamily="34" charset="0"/>
              </a:rPr>
              <a:t>eyin gelmesine engel olmaya çalı</a:t>
            </a:r>
            <a:r>
              <a:rPr lang="tr-TR" sz="3200" b="1" dirty="0">
                <a:solidFill>
                  <a:schemeClr val="tx1"/>
                </a:solidFill>
                <a:latin typeface="Calibri" panose="020F0502020204030204" pitchFamily="34" charset="0"/>
              </a:rPr>
              <a:t>ş</a:t>
            </a:r>
            <a:r>
              <a:rPr lang="tr-TR" sz="3200" b="1" i="1" dirty="0">
                <a:solidFill>
                  <a:schemeClr val="tx1"/>
                </a:solidFill>
                <a:latin typeface="Calibri" panose="020F0502020204030204" pitchFamily="34" charset="0"/>
              </a:rPr>
              <a:t>.</a:t>
            </a:r>
            <a:r>
              <a:rPr lang="tr-TR" sz="3200" b="1" dirty="0">
                <a:solidFill>
                  <a:schemeClr val="tx1"/>
                </a:solidFill>
                <a:latin typeface="Calibri" panose="020F0502020204030204" pitchFamily="34" charset="0"/>
              </a:rPr>
              <a:t> </a:t>
            </a:r>
            <a:r>
              <a:rPr lang="tr-TR" sz="3200" b="1" i="1" dirty="0">
                <a:solidFill>
                  <a:schemeClr val="tx1"/>
                </a:solidFill>
                <a:latin typeface="Calibri" panose="020F0502020204030204" pitchFamily="34" charset="0"/>
              </a:rPr>
              <a:t>Sınıfta </a:t>
            </a:r>
            <a:r>
              <a:rPr lang="tr-TR" sz="3200" b="1" i="1" dirty="0" err="1">
                <a:solidFill>
                  <a:schemeClr val="tx1"/>
                </a:solidFill>
                <a:latin typeface="Calibri" panose="020F0502020204030204" pitchFamily="34" charset="0"/>
              </a:rPr>
              <a:t>Mr.Smith</a:t>
            </a:r>
            <a:r>
              <a:rPr lang="tr-TR" sz="3200" b="1" i="1" dirty="0">
                <a:solidFill>
                  <a:schemeClr val="tx1"/>
                </a:solidFill>
                <a:latin typeface="Calibri" panose="020F0502020204030204" pitchFamily="34" charset="0"/>
              </a:rPr>
              <a:t> ile ya</a:t>
            </a:r>
            <a:r>
              <a:rPr lang="tr-TR" sz="3200" b="1" dirty="0">
                <a:solidFill>
                  <a:schemeClr val="tx1"/>
                </a:solidFill>
                <a:latin typeface="Calibri" panose="020F0502020204030204" pitchFamily="34" charset="0"/>
              </a:rPr>
              <a:t>ş</a:t>
            </a:r>
            <a:r>
              <a:rPr lang="tr-TR" sz="3200" b="1" i="1" dirty="0">
                <a:solidFill>
                  <a:schemeClr val="tx1"/>
                </a:solidFill>
                <a:latin typeface="Calibri" panose="020F0502020204030204" pitchFamily="34" charset="0"/>
              </a:rPr>
              <a:t>adı</a:t>
            </a:r>
            <a:r>
              <a:rPr lang="tr-TR" sz="3200" b="1" dirty="0">
                <a:solidFill>
                  <a:schemeClr val="tx1"/>
                </a:solidFill>
                <a:latin typeface="Calibri" panose="020F0502020204030204" pitchFamily="34" charset="0"/>
              </a:rPr>
              <a:t>ğ</a:t>
            </a:r>
            <a:r>
              <a:rPr lang="tr-TR" sz="3200" b="1" i="1" dirty="0">
                <a:solidFill>
                  <a:schemeClr val="tx1"/>
                </a:solidFill>
                <a:latin typeface="Calibri" panose="020F0502020204030204" pitchFamily="34" charset="0"/>
              </a:rPr>
              <a:t>ın problemi hayal et... </a:t>
            </a:r>
            <a:r>
              <a:rPr lang="tr-TR" sz="3200" b="1" i="1" dirty="0" smtClean="0">
                <a:solidFill>
                  <a:schemeClr val="tx1"/>
                </a:solidFill>
                <a:latin typeface="Calibri" panose="020F0502020204030204" pitchFamily="34" charset="0"/>
              </a:rPr>
              <a:t>Sınıfın resmini kafanda </a:t>
            </a:r>
            <a:r>
              <a:rPr lang="tr-TR" sz="3200" b="1" i="1" dirty="0">
                <a:solidFill>
                  <a:schemeClr val="tx1"/>
                </a:solidFill>
                <a:latin typeface="Calibri" panose="020F0502020204030204" pitchFamily="34" charset="0"/>
              </a:rPr>
              <a:t>canlandır... Duvarlardaki posterleri ve sınıfında daha ba</a:t>
            </a:r>
            <a:r>
              <a:rPr lang="tr-TR" sz="3200" b="1" dirty="0">
                <a:solidFill>
                  <a:schemeClr val="tx1"/>
                </a:solidFill>
                <a:latin typeface="Calibri" panose="020F0502020204030204" pitchFamily="34" charset="0"/>
              </a:rPr>
              <a:t>ş</a:t>
            </a:r>
            <a:r>
              <a:rPr lang="tr-TR" sz="3200" b="1" i="1" dirty="0">
                <a:solidFill>
                  <a:schemeClr val="tx1"/>
                </a:solidFill>
                <a:latin typeface="Calibri" panose="020F0502020204030204" pitchFamily="34" charset="0"/>
              </a:rPr>
              <a:t>ka </a:t>
            </a:r>
            <a:r>
              <a:rPr lang="tr-TR" sz="3200" b="1" i="1" dirty="0" smtClean="0">
                <a:solidFill>
                  <a:schemeClr val="tx1"/>
                </a:solidFill>
                <a:latin typeface="Calibri" panose="020F0502020204030204" pitchFamily="34" charset="0"/>
              </a:rPr>
              <a:t>ne varsa </a:t>
            </a:r>
            <a:r>
              <a:rPr lang="tr-TR" sz="3200" b="1" i="1" dirty="0">
                <a:solidFill>
                  <a:schemeClr val="tx1"/>
                </a:solidFill>
                <a:latin typeface="Calibri" panose="020F0502020204030204" pitchFamily="34" charset="0"/>
              </a:rPr>
              <a:t>onların tümünü gözünün önüne getir... </a:t>
            </a:r>
            <a:r>
              <a:rPr lang="tr-TR" sz="3200" b="1" dirty="0">
                <a:solidFill>
                  <a:schemeClr val="tx1"/>
                </a:solidFill>
                <a:latin typeface="Calibri" panose="020F0502020204030204" pitchFamily="34" charset="0"/>
              </a:rPr>
              <a:t>Ş</a:t>
            </a:r>
            <a:r>
              <a:rPr lang="tr-TR" sz="3200" b="1" i="1" dirty="0">
                <a:solidFill>
                  <a:schemeClr val="tx1"/>
                </a:solidFill>
                <a:latin typeface="Calibri" panose="020F0502020204030204" pitchFamily="34" charset="0"/>
              </a:rPr>
              <a:t>imdi devam et ve </a:t>
            </a:r>
            <a:r>
              <a:rPr lang="tr-TR" sz="3200" b="1" i="1" dirty="0" smtClean="0">
                <a:solidFill>
                  <a:schemeClr val="tx1"/>
                </a:solidFill>
                <a:latin typeface="Calibri" panose="020F0502020204030204" pitchFamily="34" charset="0"/>
              </a:rPr>
              <a:t>kendi</a:t>
            </a:r>
            <a:br>
              <a:rPr lang="tr-TR" sz="3200" b="1" i="1" dirty="0" smtClean="0">
                <a:solidFill>
                  <a:schemeClr val="tx1"/>
                </a:solidFill>
                <a:latin typeface="Calibri" panose="020F0502020204030204" pitchFamily="34" charset="0"/>
              </a:rPr>
            </a:br>
            <a:r>
              <a:rPr lang="tr-TR" sz="3200" b="1" i="1" dirty="0" smtClean="0">
                <a:solidFill>
                  <a:schemeClr val="tx1"/>
                </a:solidFill>
                <a:latin typeface="Calibri" panose="020F0502020204030204" pitchFamily="34" charset="0"/>
              </a:rPr>
              <a:t>kendine </a:t>
            </a:r>
            <a:r>
              <a:rPr lang="tr-TR" sz="3200" b="1" i="1" dirty="0">
                <a:solidFill>
                  <a:schemeClr val="tx1"/>
                </a:solidFill>
                <a:latin typeface="Calibri" panose="020F0502020204030204" pitchFamily="34" charset="0"/>
              </a:rPr>
              <a:t>bugün ya</a:t>
            </a:r>
            <a:r>
              <a:rPr lang="tr-TR" sz="3200" b="1" dirty="0">
                <a:solidFill>
                  <a:schemeClr val="tx1"/>
                </a:solidFill>
                <a:latin typeface="Calibri" panose="020F0502020204030204" pitchFamily="34" charset="0"/>
              </a:rPr>
              <a:t>ş</a:t>
            </a:r>
            <a:r>
              <a:rPr lang="tr-TR" sz="3200" b="1" i="1" dirty="0">
                <a:solidFill>
                  <a:schemeClr val="tx1"/>
                </a:solidFill>
                <a:latin typeface="Calibri" panose="020F0502020204030204" pitchFamily="34" charset="0"/>
              </a:rPr>
              <a:t>adı</a:t>
            </a:r>
            <a:r>
              <a:rPr lang="tr-TR" sz="3200" b="1" dirty="0">
                <a:solidFill>
                  <a:schemeClr val="tx1"/>
                </a:solidFill>
                <a:latin typeface="Calibri" panose="020F0502020204030204" pitchFamily="34" charset="0"/>
              </a:rPr>
              <a:t>ğ</a:t>
            </a:r>
            <a:r>
              <a:rPr lang="tr-TR" sz="3200" b="1" i="1" dirty="0">
                <a:solidFill>
                  <a:schemeClr val="tx1"/>
                </a:solidFill>
                <a:latin typeface="Calibri" panose="020F0502020204030204" pitchFamily="34" charset="0"/>
              </a:rPr>
              <a:t>ın duygunu ya</a:t>
            </a:r>
            <a:r>
              <a:rPr lang="tr-TR" sz="3200" b="1" dirty="0">
                <a:solidFill>
                  <a:schemeClr val="tx1"/>
                </a:solidFill>
                <a:latin typeface="Calibri" panose="020F0502020204030204" pitchFamily="34" charset="0"/>
              </a:rPr>
              <a:t>ş</a:t>
            </a:r>
            <a:r>
              <a:rPr lang="tr-TR" sz="3200" b="1" i="1" dirty="0">
                <a:solidFill>
                  <a:schemeClr val="tx1"/>
                </a:solidFill>
                <a:latin typeface="Calibri" panose="020F0502020204030204" pitchFamily="34" charset="0"/>
              </a:rPr>
              <a:t>amana izin ver... Sonradan </a:t>
            </a:r>
            <a:r>
              <a:rPr lang="tr-TR" sz="3200" b="1" i="1" dirty="0" smtClean="0">
                <a:solidFill>
                  <a:schemeClr val="tx1"/>
                </a:solidFill>
                <a:latin typeface="Calibri" panose="020F0502020204030204" pitchFamily="34" charset="0"/>
              </a:rPr>
              <a:t>ya</a:t>
            </a:r>
            <a:r>
              <a:rPr lang="tr-TR" sz="3200" b="1" dirty="0" smtClean="0">
                <a:solidFill>
                  <a:schemeClr val="tx1"/>
                </a:solidFill>
                <a:latin typeface="Calibri" panose="020F0502020204030204" pitchFamily="34" charset="0"/>
              </a:rPr>
              <a:t>ş</a:t>
            </a:r>
            <a:r>
              <a:rPr lang="tr-TR" sz="3200" b="1" i="1" dirty="0" smtClean="0">
                <a:solidFill>
                  <a:schemeClr val="tx1"/>
                </a:solidFill>
                <a:latin typeface="Calibri" panose="020F0502020204030204" pitchFamily="34" charset="0"/>
              </a:rPr>
              <a:t>adı</a:t>
            </a:r>
            <a:r>
              <a:rPr lang="tr-TR" sz="3200" b="1" dirty="0" smtClean="0">
                <a:solidFill>
                  <a:schemeClr val="tx1"/>
                </a:solidFill>
                <a:latin typeface="Calibri" panose="020F0502020204030204" pitchFamily="34" charset="0"/>
              </a:rPr>
              <a:t>ğ</a:t>
            </a:r>
            <a:r>
              <a:rPr lang="tr-TR" sz="3200" b="1" i="1" dirty="0" smtClean="0">
                <a:solidFill>
                  <a:schemeClr val="tx1"/>
                </a:solidFill>
                <a:latin typeface="Calibri" panose="020F0502020204030204" pitchFamily="34" charset="0"/>
              </a:rPr>
              <a:t>ın</a:t>
            </a:r>
            <a:br>
              <a:rPr lang="tr-TR" sz="3200" b="1" i="1" dirty="0" smtClean="0">
                <a:solidFill>
                  <a:schemeClr val="tx1"/>
                </a:solidFill>
                <a:latin typeface="Calibri" panose="020F0502020204030204" pitchFamily="34" charset="0"/>
              </a:rPr>
            </a:br>
            <a:r>
              <a:rPr lang="tr-TR" sz="3200" b="1" i="1" dirty="0" smtClean="0">
                <a:solidFill>
                  <a:schemeClr val="tx1"/>
                </a:solidFill>
                <a:latin typeface="Calibri" panose="020F0502020204030204" pitchFamily="34" charset="0"/>
              </a:rPr>
              <a:t>öfkenin </a:t>
            </a:r>
            <a:r>
              <a:rPr lang="tr-TR" sz="3200" b="1" i="1" dirty="0">
                <a:solidFill>
                  <a:schemeClr val="tx1"/>
                </a:solidFill>
                <a:latin typeface="Calibri" panose="020F0502020204030204" pitchFamily="34" charset="0"/>
              </a:rPr>
              <a:t>tümünü hisset…bu durumda kal (bu sahnede kal) ve </a:t>
            </a:r>
            <a:r>
              <a:rPr lang="tr-TR" sz="3200" b="1" i="1" dirty="0" smtClean="0">
                <a:solidFill>
                  <a:schemeClr val="tx1"/>
                </a:solidFill>
                <a:latin typeface="Calibri" panose="020F0502020204030204" pitchFamily="34" charset="0"/>
              </a:rPr>
              <a:t>sınıfta hissetti</a:t>
            </a:r>
            <a:r>
              <a:rPr lang="tr-TR" sz="3200" b="1" dirty="0" smtClean="0">
                <a:solidFill>
                  <a:schemeClr val="tx1"/>
                </a:solidFill>
                <a:latin typeface="Calibri" panose="020F0502020204030204" pitchFamily="34" charset="0"/>
              </a:rPr>
              <a:t>ğ</a:t>
            </a:r>
            <a:r>
              <a:rPr lang="tr-TR" sz="3200" b="1" i="1" dirty="0" smtClean="0">
                <a:solidFill>
                  <a:schemeClr val="tx1"/>
                </a:solidFill>
                <a:latin typeface="Calibri" panose="020F0502020204030204" pitchFamily="34" charset="0"/>
              </a:rPr>
              <a:t>in </a:t>
            </a:r>
            <a:r>
              <a:rPr lang="tr-TR" sz="3200" b="1" i="1" dirty="0">
                <a:solidFill>
                  <a:schemeClr val="tx1"/>
                </a:solidFill>
                <a:latin typeface="Calibri" panose="020F0502020204030204" pitchFamily="34" charset="0"/>
              </a:rPr>
              <a:t>gibi hissetmeye çalı</a:t>
            </a:r>
            <a:r>
              <a:rPr lang="tr-TR" sz="3200" b="1" dirty="0">
                <a:solidFill>
                  <a:schemeClr val="tx1"/>
                </a:solidFill>
                <a:latin typeface="Calibri" panose="020F0502020204030204" pitchFamily="34" charset="0"/>
              </a:rPr>
              <a:t>ş</a:t>
            </a:r>
            <a:r>
              <a:rPr lang="tr-TR" sz="3200" b="1" i="1" dirty="0">
                <a:solidFill>
                  <a:schemeClr val="tx1"/>
                </a:solidFill>
                <a:latin typeface="Calibri" panose="020F0502020204030204" pitchFamily="34" charset="0"/>
              </a:rPr>
              <a:t>… Bu </a:t>
            </a:r>
            <a:r>
              <a:rPr lang="tr-TR" sz="3200" b="1" dirty="0">
                <a:solidFill>
                  <a:schemeClr val="tx1"/>
                </a:solidFill>
                <a:latin typeface="Calibri" panose="020F0502020204030204" pitchFamily="34" charset="0"/>
              </a:rPr>
              <a:t>ş</a:t>
            </a:r>
            <a:r>
              <a:rPr lang="tr-TR" sz="3200" b="1" i="1" dirty="0">
                <a:solidFill>
                  <a:schemeClr val="tx1"/>
                </a:solidFill>
                <a:latin typeface="Calibri" panose="020F0502020204030204" pitchFamily="34" charset="0"/>
              </a:rPr>
              <a:t>ekilde hissetti</a:t>
            </a:r>
            <a:r>
              <a:rPr lang="tr-TR" sz="3200" b="1" dirty="0">
                <a:solidFill>
                  <a:schemeClr val="tx1"/>
                </a:solidFill>
                <a:latin typeface="Calibri" panose="020F0502020204030204" pitchFamily="34" charset="0"/>
              </a:rPr>
              <a:t>ğ</a:t>
            </a:r>
            <a:r>
              <a:rPr lang="tr-TR" sz="3200" b="1" i="1" dirty="0">
                <a:solidFill>
                  <a:schemeClr val="tx1"/>
                </a:solidFill>
                <a:latin typeface="Calibri" panose="020F0502020204030204" pitchFamily="34" charset="0"/>
              </a:rPr>
              <a:t>inde </a:t>
            </a:r>
            <a:r>
              <a:rPr lang="tr-TR" sz="3200" b="1" i="1" dirty="0" smtClean="0">
                <a:solidFill>
                  <a:schemeClr val="tx1"/>
                </a:solidFill>
                <a:latin typeface="Calibri" panose="020F0502020204030204" pitchFamily="34" charset="0"/>
              </a:rPr>
              <a:t>parma</a:t>
            </a:r>
            <a:r>
              <a:rPr lang="tr-TR" sz="3200" b="1" dirty="0" smtClean="0">
                <a:solidFill>
                  <a:schemeClr val="tx1"/>
                </a:solidFill>
                <a:latin typeface="Calibri" panose="020F0502020204030204" pitchFamily="34" charset="0"/>
              </a:rPr>
              <a:t>ğ</a:t>
            </a:r>
            <a:r>
              <a:rPr lang="tr-TR" sz="3200" b="1" i="1" dirty="0" smtClean="0">
                <a:solidFill>
                  <a:schemeClr val="tx1"/>
                </a:solidFill>
                <a:latin typeface="Calibri" panose="020F0502020204030204" pitchFamily="34" charset="0"/>
              </a:rPr>
              <a:t>ını oynatarak </a:t>
            </a:r>
            <a:r>
              <a:rPr lang="tr-TR" sz="3200" b="1" i="1" dirty="0">
                <a:solidFill>
                  <a:schemeClr val="tx1"/>
                </a:solidFill>
                <a:latin typeface="Calibri" panose="020F0502020204030204" pitchFamily="34" charset="0"/>
              </a:rPr>
              <a:t>bana </a:t>
            </a:r>
            <a:r>
              <a:rPr lang="tr-TR" sz="3200" b="1" i="1" dirty="0" smtClean="0">
                <a:solidFill>
                  <a:schemeClr val="tx1"/>
                </a:solidFill>
                <a:latin typeface="Calibri" panose="020F0502020204030204" pitchFamily="34" charset="0"/>
              </a:rPr>
              <a:t>orada oldu</a:t>
            </a:r>
            <a:r>
              <a:rPr lang="tr-TR" sz="3200" b="1" dirty="0" smtClean="0">
                <a:solidFill>
                  <a:schemeClr val="tx1"/>
                </a:solidFill>
                <a:latin typeface="Calibri" panose="020F0502020204030204" pitchFamily="34" charset="0"/>
              </a:rPr>
              <a:t>ğ</a:t>
            </a:r>
            <a:r>
              <a:rPr lang="tr-TR" sz="3200" b="1" i="1" dirty="0" smtClean="0">
                <a:solidFill>
                  <a:schemeClr val="tx1"/>
                </a:solidFill>
                <a:latin typeface="Calibri" panose="020F0502020204030204" pitchFamily="34" charset="0"/>
              </a:rPr>
              <a:t>unu </a:t>
            </a:r>
            <a:r>
              <a:rPr lang="tr-TR" sz="3200" b="1" i="1" dirty="0">
                <a:solidFill>
                  <a:schemeClr val="tx1"/>
                </a:solidFill>
                <a:latin typeface="Calibri" panose="020F0502020204030204" pitchFamily="34" charset="0"/>
              </a:rPr>
              <a:t>bildir...” </a:t>
            </a:r>
            <a:r>
              <a:rPr lang="tr-TR" sz="3200" b="1" dirty="0">
                <a:solidFill>
                  <a:schemeClr val="tx1"/>
                </a:solidFill>
                <a:latin typeface="Calibri" panose="020F0502020204030204" pitchFamily="34" charset="0"/>
              </a:rPr>
              <a:t>Çocukların hayallerinde </a:t>
            </a:r>
            <a:r>
              <a:rPr lang="tr-TR" sz="3200" b="1" dirty="0" smtClean="0">
                <a:solidFill>
                  <a:schemeClr val="tx1"/>
                </a:solidFill>
                <a:latin typeface="Calibri" panose="020F0502020204030204" pitchFamily="34" charset="0"/>
              </a:rPr>
              <a:t>gerçekten öfke </a:t>
            </a:r>
            <a:r>
              <a:rPr lang="tr-TR" sz="3200" b="1" dirty="0">
                <a:solidFill>
                  <a:schemeClr val="tx1"/>
                </a:solidFill>
                <a:latin typeface="Calibri" panose="020F0502020204030204" pitchFamily="34" charset="0"/>
              </a:rPr>
              <a:t>duygusu yaşadıklarını davranışsal bir uyarıcıyla da onaylamak güzel </a:t>
            </a:r>
            <a:r>
              <a:rPr lang="tr-TR" sz="3200" b="1" dirty="0" smtClean="0">
                <a:solidFill>
                  <a:schemeClr val="tx1"/>
                </a:solidFill>
                <a:latin typeface="Calibri" panose="020F0502020204030204" pitchFamily="34" charset="0"/>
              </a:rPr>
              <a:t>bir fikirdir </a:t>
            </a:r>
          </a:p>
          <a:p>
            <a:pPr marL="0" indent="0">
              <a:buNone/>
            </a:pPr>
            <a:r>
              <a:rPr lang="tr-TR" sz="3200" b="1" dirty="0" smtClean="0">
                <a:solidFill>
                  <a:schemeClr val="tx1"/>
                </a:solidFill>
                <a:latin typeface="Calibri" panose="020F0502020204030204" pitchFamily="34" charset="0"/>
              </a:rPr>
              <a:t>(</a:t>
            </a:r>
            <a:r>
              <a:rPr lang="tr-TR" sz="3200" b="1" dirty="0">
                <a:solidFill>
                  <a:schemeClr val="tx1"/>
                </a:solidFill>
                <a:latin typeface="Calibri" panose="020F0502020204030204" pitchFamily="34" charset="0"/>
              </a:rPr>
              <a:t>örneğin: çene sıkmak, kaşları çatmak, yumruk sıkmak gibi</a:t>
            </a:r>
            <a:r>
              <a:rPr lang="tr-TR" sz="3200" b="1" dirty="0" smtClean="0">
                <a:solidFill>
                  <a:schemeClr val="tx1"/>
                </a:solidFill>
                <a:latin typeface="Calibri" panose="020F0502020204030204" pitchFamily="34" charset="0"/>
              </a:rPr>
              <a:t>). </a:t>
            </a:r>
            <a:r>
              <a:rPr lang="tr-TR" sz="3200" b="1" i="1" dirty="0" smtClean="0">
                <a:solidFill>
                  <a:schemeClr val="tx1"/>
                </a:solidFill>
                <a:latin typeface="Calibri" panose="020F0502020204030204" pitchFamily="34" charset="0"/>
              </a:rPr>
              <a:t>“</a:t>
            </a:r>
            <a:r>
              <a:rPr lang="tr-TR" sz="3200" b="1" i="1" dirty="0">
                <a:solidFill>
                  <a:schemeClr val="tx1"/>
                </a:solidFill>
                <a:latin typeface="Calibri" panose="020F0502020204030204" pitchFamily="34" charset="0"/>
              </a:rPr>
              <a:t>Bu duyguda kal. Kendini sınıfta hayal etmeye devam et...”</a:t>
            </a:r>
            <a:br>
              <a:rPr lang="tr-TR" sz="3200" b="1" i="1" dirty="0">
                <a:solidFill>
                  <a:schemeClr val="tx1"/>
                </a:solidFill>
                <a:latin typeface="Calibri" panose="020F0502020204030204" pitchFamily="34" charset="0"/>
              </a:rPr>
            </a:br>
            <a:r>
              <a:rPr lang="tr-TR" sz="3200" b="1" dirty="0">
                <a:solidFill>
                  <a:schemeClr val="tx1"/>
                </a:solidFill>
                <a:latin typeface="Calibri" panose="020F0502020204030204" pitchFamily="34" charset="0"/>
              </a:rPr>
              <a:t>Çocuğun bu durumda yaklaşık olarak 20 ile 40 saniye kalmasına </a:t>
            </a:r>
            <a:r>
              <a:rPr lang="tr-TR" sz="3200" b="1" dirty="0" smtClean="0">
                <a:solidFill>
                  <a:schemeClr val="tx1"/>
                </a:solidFill>
                <a:latin typeface="Calibri" panose="020F0502020204030204" pitchFamily="34" charset="0"/>
              </a:rPr>
              <a:t>izin verilir</a:t>
            </a:r>
            <a:r>
              <a:rPr lang="tr-TR" sz="3200" b="1" dirty="0">
                <a:solidFill>
                  <a:schemeClr val="tx1"/>
                </a:solidFill>
                <a:latin typeface="Calibri" panose="020F0502020204030204" pitchFamily="34" charset="0"/>
              </a:rPr>
              <a:t>. Bu arada bireye zihinsel olarak öfke yaratan durumda </a:t>
            </a:r>
            <a:r>
              <a:rPr lang="tr-TR" sz="3200" b="1" dirty="0" smtClean="0">
                <a:solidFill>
                  <a:schemeClr val="tx1"/>
                </a:solidFill>
                <a:latin typeface="Calibri" panose="020F0502020204030204" pitchFamily="34" charset="0"/>
              </a:rPr>
              <a:t>kalması hatırlatılır. “Ş</a:t>
            </a:r>
            <a:r>
              <a:rPr lang="tr-TR" sz="3200" b="1" i="1" dirty="0" smtClean="0">
                <a:solidFill>
                  <a:schemeClr val="tx1"/>
                </a:solidFill>
                <a:latin typeface="Calibri" panose="020F0502020204030204" pitchFamily="34" charset="0"/>
              </a:rPr>
              <a:t>imdi kendini </a:t>
            </a:r>
            <a:r>
              <a:rPr lang="tr-TR" sz="3200" b="1" i="1" dirty="0">
                <a:solidFill>
                  <a:schemeClr val="tx1"/>
                </a:solidFill>
                <a:latin typeface="Calibri" panose="020F0502020204030204" pitchFamily="34" charset="0"/>
              </a:rPr>
              <a:t>sınıfta hayal etmeye ve dü</a:t>
            </a:r>
            <a:r>
              <a:rPr lang="tr-TR" sz="3200" b="1" dirty="0">
                <a:solidFill>
                  <a:schemeClr val="tx1"/>
                </a:solidFill>
                <a:latin typeface="Calibri" panose="020F0502020204030204" pitchFamily="34" charset="0"/>
              </a:rPr>
              <a:t>ş</a:t>
            </a:r>
            <a:r>
              <a:rPr lang="tr-TR" sz="3200" b="1" i="1" dirty="0">
                <a:solidFill>
                  <a:schemeClr val="tx1"/>
                </a:solidFill>
                <a:latin typeface="Calibri" panose="020F0502020204030204" pitchFamily="34" charset="0"/>
              </a:rPr>
              <a:t>ünmeye devam </a:t>
            </a:r>
            <a:r>
              <a:rPr lang="tr-TR" sz="3200" b="1" i="1" dirty="0" smtClean="0">
                <a:solidFill>
                  <a:schemeClr val="tx1"/>
                </a:solidFill>
                <a:latin typeface="Calibri" panose="020F0502020204030204" pitchFamily="34" charset="0"/>
              </a:rPr>
              <a:t>etmeni istiyorum</a:t>
            </a:r>
            <a:r>
              <a:rPr lang="tr-TR" sz="3200" b="1" i="1" dirty="0">
                <a:solidFill>
                  <a:schemeClr val="tx1"/>
                </a:solidFill>
                <a:latin typeface="Calibri" panose="020F0502020204030204" pitchFamily="34" charset="0"/>
              </a:rPr>
              <a:t>... Fakat kendini sakinle</a:t>
            </a:r>
            <a:r>
              <a:rPr lang="tr-TR" sz="3200" b="1" dirty="0">
                <a:solidFill>
                  <a:schemeClr val="tx1"/>
                </a:solidFill>
                <a:latin typeface="Calibri" panose="020F0502020204030204" pitchFamily="34" charset="0"/>
              </a:rPr>
              <a:t>ş</a:t>
            </a:r>
            <a:r>
              <a:rPr lang="tr-TR" sz="3200" b="1" i="1" dirty="0">
                <a:solidFill>
                  <a:schemeClr val="tx1"/>
                </a:solidFill>
                <a:latin typeface="Calibri" panose="020F0502020204030204" pitchFamily="34" charset="0"/>
              </a:rPr>
              <a:t>tirmeni istiyorum... Sınıfta kal </a:t>
            </a:r>
            <a:r>
              <a:rPr lang="tr-TR" sz="3200" b="1" i="1" dirty="0" smtClean="0">
                <a:solidFill>
                  <a:schemeClr val="tx1"/>
                </a:solidFill>
                <a:latin typeface="Calibri" panose="020F0502020204030204" pitchFamily="34" charset="0"/>
              </a:rPr>
              <a:t>fakat sakinle</a:t>
            </a:r>
            <a:r>
              <a:rPr lang="tr-TR" sz="3200" b="1" dirty="0" smtClean="0">
                <a:solidFill>
                  <a:schemeClr val="tx1"/>
                </a:solidFill>
                <a:latin typeface="Calibri" panose="020F0502020204030204" pitchFamily="34" charset="0"/>
              </a:rPr>
              <a:t>ş</a:t>
            </a:r>
            <a:r>
              <a:rPr lang="tr-TR" sz="3200" b="1" i="1" dirty="0" smtClean="0">
                <a:solidFill>
                  <a:schemeClr val="tx1"/>
                </a:solidFill>
                <a:latin typeface="Calibri" panose="020F0502020204030204" pitchFamily="34" charset="0"/>
              </a:rPr>
              <a:t>meyi </a:t>
            </a:r>
            <a:r>
              <a:rPr lang="tr-TR" sz="3200" b="1" i="1" dirty="0">
                <a:solidFill>
                  <a:schemeClr val="tx1"/>
                </a:solidFill>
                <a:latin typeface="Calibri" panose="020F0502020204030204" pitchFamily="34" charset="0"/>
              </a:rPr>
              <a:t>dene... Çok sinirlenmek yerine daha sakin olmayı dene</a:t>
            </a:r>
            <a:r>
              <a:rPr lang="tr-TR" sz="3200" b="1" i="1" dirty="0" smtClean="0">
                <a:solidFill>
                  <a:schemeClr val="tx1"/>
                </a:solidFill>
                <a:latin typeface="Calibri" panose="020F0502020204030204" pitchFamily="34" charset="0"/>
              </a:rPr>
              <a:t>... Gerçekten </a:t>
            </a:r>
            <a:r>
              <a:rPr lang="tr-TR" sz="3200" b="1" i="1" dirty="0">
                <a:solidFill>
                  <a:schemeClr val="tx1"/>
                </a:solidFill>
                <a:latin typeface="Calibri" panose="020F0502020204030204" pitchFamily="34" charset="0"/>
              </a:rPr>
              <a:t>öfkeli ve kırgın olmak yerine öfke duygun üzerine yönel... </a:t>
            </a:r>
            <a:r>
              <a:rPr lang="tr-TR" sz="3200" b="1" i="1" dirty="0" smtClean="0">
                <a:solidFill>
                  <a:schemeClr val="tx1"/>
                </a:solidFill>
                <a:latin typeface="Calibri" panose="020F0502020204030204" pitchFamily="34" charset="0"/>
              </a:rPr>
              <a:t>Kendini sakinle</a:t>
            </a:r>
            <a:r>
              <a:rPr lang="tr-TR" sz="3200" b="1" dirty="0" smtClean="0">
                <a:solidFill>
                  <a:schemeClr val="tx1"/>
                </a:solidFill>
                <a:latin typeface="Calibri" panose="020F0502020204030204" pitchFamily="34" charset="0"/>
              </a:rPr>
              <a:t>ş</a:t>
            </a:r>
            <a:r>
              <a:rPr lang="tr-TR" sz="3200" b="1" i="1" dirty="0" smtClean="0">
                <a:solidFill>
                  <a:schemeClr val="tx1"/>
                </a:solidFill>
                <a:latin typeface="Calibri" panose="020F0502020204030204" pitchFamily="34" charset="0"/>
              </a:rPr>
              <a:t>tirinceye </a:t>
            </a:r>
            <a:r>
              <a:rPr lang="tr-TR" sz="3200" b="1" i="1" dirty="0">
                <a:solidFill>
                  <a:schemeClr val="tx1"/>
                </a:solidFill>
                <a:latin typeface="Calibri" panose="020F0502020204030204" pitchFamily="34" charset="0"/>
              </a:rPr>
              <a:t>kadar bunu denemeyi sürdür... Kendini </a:t>
            </a:r>
            <a:r>
              <a:rPr lang="tr-TR" sz="3200" b="1" i="1" dirty="0" smtClean="0">
                <a:solidFill>
                  <a:schemeClr val="tx1"/>
                </a:solidFill>
                <a:latin typeface="Calibri" panose="020F0502020204030204" pitchFamily="34" charset="0"/>
              </a:rPr>
              <a:t>sakinle</a:t>
            </a:r>
            <a:r>
              <a:rPr lang="tr-TR" sz="3200" b="1" dirty="0" smtClean="0">
                <a:solidFill>
                  <a:schemeClr val="tx1"/>
                </a:solidFill>
                <a:latin typeface="Calibri" panose="020F0502020204030204" pitchFamily="34" charset="0"/>
              </a:rPr>
              <a:t>ş</a:t>
            </a:r>
            <a:r>
              <a:rPr lang="tr-TR" sz="3200" b="1" i="1" dirty="0" smtClean="0">
                <a:solidFill>
                  <a:schemeClr val="tx1"/>
                </a:solidFill>
                <a:latin typeface="Calibri" panose="020F0502020204030204" pitchFamily="34" charset="0"/>
              </a:rPr>
              <a:t>tirdi</a:t>
            </a:r>
            <a:r>
              <a:rPr lang="tr-TR" sz="3200" b="1" dirty="0" smtClean="0">
                <a:solidFill>
                  <a:schemeClr val="tx1"/>
                </a:solidFill>
                <a:latin typeface="Calibri" panose="020F0502020204030204" pitchFamily="34" charset="0"/>
              </a:rPr>
              <a:t>ğ</a:t>
            </a:r>
            <a:r>
              <a:rPr lang="tr-TR" sz="3200" b="1" i="1" dirty="0" smtClean="0">
                <a:solidFill>
                  <a:schemeClr val="tx1"/>
                </a:solidFill>
                <a:latin typeface="Calibri" panose="020F0502020204030204" pitchFamily="34" charset="0"/>
              </a:rPr>
              <a:t>inde parma</a:t>
            </a:r>
            <a:r>
              <a:rPr lang="tr-TR" sz="3200" b="1" dirty="0" smtClean="0">
                <a:solidFill>
                  <a:schemeClr val="tx1"/>
                </a:solidFill>
                <a:latin typeface="Calibri" panose="020F0502020204030204" pitchFamily="34" charset="0"/>
              </a:rPr>
              <a:t>ğ</a:t>
            </a:r>
            <a:r>
              <a:rPr lang="tr-TR" sz="3200" b="1" i="1" dirty="0" smtClean="0">
                <a:solidFill>
                  <a:schemeClr val="tx1"/>
                </a:solidFill>
                <a:latin typeface="Calibri" panose="020F0502020204030204" pitchFamily="34" charset="0"/>
              </a:rPr>
              <a:t>ını </a:t>
            </a:r>
            <a:r>
              <a:rPr lang="tr-TR" sz="3200" b="1" i="1" dirty="0">
                <a:solidFill>
                  <a:schemeClr val="tx1"/>
                </a:solidFill>
                <a:latin typeface="Calibri" panose="020F0502020204030204" pitchFamily="34" charset="0"/>
              </a:rPr>
              <a:t>tekrar oynatarak bana i</a:t>
            </a:r>
            <a:r>
              <a:rPr lang="tr-TR" sz="3200" b="1" dirty="0">
                <a:solidFill>
                  <a:schemeClr val="tx1"/>
                </a:solidFill>
                <a:latin typeface="Calibri" panose="020F0502020204030204" pitchFamily="34" charset="0"/>
              </a:rPr>
              <a:t>ş</a:t>
            </a:r>
            <a:r>
              <a:rPr lang="tr-TR" sz="3200" b="1" i="1" dirty="0">
                <a:solidFill>
                  <a:schemeClr val="tx1"/>
                </a:solidFill>
                <a:latin typeface="Calibri" panose="020F0502020204030204" pitchFamily="34" charset="0"/>
              </a:rPr>
              <a:t>aret ver…”</a:t>
            </a:r>
            <a:r>
              <a:rPr lang="tr-TR" sz="3200" b="1" dirty="0">
                <a:solidFill>
                  <a:schemeClr val="tx1"/>
                </a:solidFill>
                <a:latin typeface="Calibri" panose="020F0502020204030204" pitchFamily="34" charset="0"/>
              </a:rPr>
              <a:t> </a:t>
            </a:r>
            <a:br>
              <a:rPr lang="tr-TR" sz="3200" b="1" dirty="0">
                <a:solidFill>
                  <a:schemeClr val="tx1"/>
                </a:solidFill>
                <a:latin typeface="Calibri" panose="020F0502020204030204" pitchFamily="34" charset="0"/>
              </a:rPr>
            </a:br>
            <a:r>
              <a:rPr lang="tr-TR" sz="3200" dirty="0">
                <a:latin typeface="Calibri" panose="020F0502020204030204" pitchFamily="34" charset="0"/>
              </a:rPr>
              <a:t/>
            </a:r>
            <a:br>
              <a:rPr lang="tr-TR" sz="3200" dirty="0">
                <a:latin typeface="Calibri" panose="020F0502020204030204" pitchFamily="34" charset="0"/>
              </a:rPr>
            </a:br>
            <a:endParaRPr lang="tr-TR" sz="3200" dirty="0">
              <a:latin typeface="Calibri" panose="020F0502020204030204" pitchFamily="34" charset="0"/>
            </a:endParaRPr>
          </a:p>
        </p:txBody>
      </p:sp>
      <p:pic>
        <p:nvPicPr>
          <p:cNvPr id="3" name="Resim 2"/>
          <p:cNvPicPr>
            <a:picLocks noChangeAspect="1"/>
          </p:cNvPicPr>
          <p:nvPr/>
        </p:nvPicPr>
        <p:blipFill rotWithShape="1">
          <a:blip r:embed="rId2" cstate="print">
            <a:extLst>
              <a:ext uri="{28A0092B-C50C-407E-A947-70E740481C1C}">
                <a14:useLocalDpi xmlns:a14="http://schemas.microsoft.com/office/drawing/2010/main" val="0"/>
              </a:ext>
            </a:extLst>
          </a:blip>
          <a:srcRect l="2238" t="8204" r="-2238" b="7225"/>
          <a:stretch/>
        </p:blipFill>
        <p:spPr>
          <a:xfrm>
            <a:off x="0" y="2315979"/>
            <a:ext cx="3432748" cy="3282847"/>
          </a:xfrm>
          <a:prstGeom prst="rect">
            <a:avLst/>
          </a:prstGeom>
          <a:ln>
            <a:noFill/>
          </a:ln>
          <a:effectLst>
            <a:softEdge rad="112500"/>
          </a:effectLst>
        </p:spPr>
      </p:pic>
    </p:spTree>
    <p:extLst>
      <p:ext uri="{BB962C8B-B14F-4D97-AF65-F5344CB8AC3E}">
        <p14:creationId xmlns:p14="http://schemas.microsoft.com/office/powerpoint/2010/main" val="3674442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97856" y="1088237"/>
            <a:ext cx="8911687" cy="1280890"/>
          </a:xfrm>
        </p:spPr>
        <p:txBody>
          <a:bodyPr/>
          <a:lstStyle/>
          <a:p>
            <a:r>
              <a:rPr lang="tr-TR" b="1" dirty="0" smtClean="0"/>
              <a:t>Duyguların Ortak Özellikleri: </a:t>
            </a:r>
            <a:endParaRPr lang="tr-TR" b="1" dirty="0"/>
          </a:p>
        </p:txBody>
      </p:sp>
      <p:sp>
        <p:nvSpPr>
          <p:cNvPr id="3" name="İçerik Yer Tutucusu 2"/>
          <p:cNvSpPr>
            <a:spLocks noGrp="1"/>
          </p:cNvSpPr>
          <p:nvPr>
            <p:ph idx="1"/>
          </p:nvPr>
        </p:nvSpPr>
        <p:spPr>
          <a:xfrm>
            <a:off x="2589212" y="2369127"/>
            <a:ext cx="8915400" cy="3061855"/>
          </a:xfrm>
        </p:spPr>
        <p:txBody>
          <a:bodyPr>
            <a:normAutofit/>
          </a:bodyPr>
          <a:lstStyle/>
          <a:p>
            <a:r>
              <a:rPr lang="tr-TR" sz="2400" dirty="0">
                <a:solidFill>
                  <a:schemeClr val="tx1"/>
                </a:solidFill>
                <a:latin typeface="Calibri" panose="020F0502020204030204" pitchFamily="34" charset="0"/>
              </a:rPr>
              <a:t>1. Duygu dünyası önceden tespit edilemez. Duygular kendiliğinden, </a:t>
            </a:r>
            <a:r>
              <a:rPr lang="tr-TR" sz="2400" dirty="0" smtClean="0">
                <a:solidFill>
                  <a:schemeClr val="tx1"/>
                </a:solidFill>
                <a:latin typeface="Calibri" panose="020F0502020204030204" pitchFamily="34" charset="0"/>
              </a:rPr>
              <a:t>irade dışında </a:t>
            </a:r>
            <a:r>
              <a:rPr lang="tr-TR" sz="2400" dirty="0">
                <a:solidFill>
                  <a:schemeClr val="tx1"/>
                </a:solidFill>
                <a:latin typeface="Calibri" panose="020F0502020204030204" pitchFamily="34" charset="0"/>
              </a:rPr>
              <a:t>gelişir.</a:t>
            </a:r>
            <a:br>
              <a:rPr lang="tr-TR" sz="2400" dirty="0">
                <a:solidFill>
                  <a:schemeClr val="tx1"/>
                </a:solidFill>
                <a:latin typeface="Calibri" panose="020F0502020204030204" pitchFamily="34" charset="0"/>
              </a:rPr>
            </a:br>
            <a:r>
              <a:rPr lang="tr-TR" sz="2400" dirty="0">
                <a:solidFill>
                  <a:schemeClr val="tx1"/>
                </a:solidFill>
                <a:latin typeface="Calibri" panose="020F0502020204030204" pitchFamily="34" charset="0"/>
              </a:rPr>
              <a:t>2. Herhangi bir duyguya kapıldığı zaman aynı anda heyecan da hissedilir.</a:t>
            </a:r>
            <a:br>
              <a:rPr lang="tr-TR" sz="2400" dirty="0">
                <a:solidFill>
                  <a:schemeClr val="tx1"/>
                </a:solidFill>
                <a:latin typeface="Calibri" panose="020F0502020204030204" pitchFamily="34" charset="0"/>
              </a:rPr>
            </a:br>
            <a:r>
              <a:rPr lang="tr-TR" sz="2400" dirty="0">
                <a:solidFill>
                  <a:schemeClr val="tx1"/>
                </a:solidFill>
                <a:latin typeface="Calibri" panose="020F0502020204030204" pitchFamily="34" charset="0"/>
              </a:rPr>
              <a:t>3. Duygular bazen hoş olabilir, bazen de hoş olmayabilir.</a:t>
            </a:r>
            <a:br>
              <a:rPr lang="tr-TR" sz="2400" dirty="0">
                <a:solidFill>
                  <a:schemeClr val="tx1"/>
                </a:solidFill>
                <a:latin typeface="Calibri" panose="020F0502020204030204" pitchFamily="34" charset="0"/>
              </a:rPr>
            </a:br>
            <a:r>
              <a:rPr lang="tr-TR" sz="2400" dirty="0">
                <a:solidFill>
                  <a:schemeClr val="tx1"/>
                </a:solidFill>
                <a:latin typeface="Calibri" panose="020F0502020204030204" pitchFamily="34" charset="0"/>
              </a:rPr>
              <a:t>4. Duygular kendini beden diliyle ve yüz hareketleriyle (jest ve mimiklerle) </a:t>
            </a:r>
            <a:r>
              <a:rPr lang="tr-TR" sz="2400" dirty="0" smtClean="0">
                <a:solidFill>
                  <a:schemeClr val="tx1"/>
                </a:solidFill>
                <a:latin typeface="Calibri" panose="020F0502020204030204" pitchFamily="34" charset="0"/>
              </a:rPr>
              <a:t>dışa yansıtır</a:t>
            </a:r>
            <a:r>
              <a:rPr lang="tr-TR" sz="2400" dirty="0">
                <a:solidFill>
                  <a:schemeClr val="tx1"/>
                </a:solidFill>
                <a:latin typeface="Calibri" panose="020F0502020204030204" pitchFamily="34" charset="0"/>
              </a:rPr>
              <a:t>. Arzuları, amaçları ve hareketleri etkiler. </a:t>
            </a:r>
            <a:r>
              <a:rPr lang="tr-TR" dirty="0"/>
              <a:t/>
            </a:r>
            <a:br>
              <a:rPr lang="tr-TR" dirty="0"/>
            </a:br>
            <a:endParaRPr lang="tr-TR" dirty="0"/>
          </a:p>
        </p:txBody>
      </p:sp>
    </p:spTree>
    <p:extLst>
      <p:ext uri="{BB962C8B-B14F-4D97-AF65-F5344CB8AC3E}">
        <p14:creationId xmlns:p14="http://schemas.microsoft.com/office/powerpoint/2010/main" val="6997187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47771" y="742600"/>
            <a:ext cx="3373159" cy="919877"/>
          </a:xfrm>
        </p:spPr>
        <p:txBody>
          <a:bodyPr>
            <a:normAutofit/>
          </a:bodyPr>
          <a:lstStyle/>
          <a:p>
            <a:r>
              <a:rPr lang="tr-TR" b="1" dirty="0" smtClean="0">
                <a:solidFill>
                  <a:schemeClr val="bg1"/>
                </a:solidFill>
                <a:latin typeface="Calibri" panose="020F0502020204030204" pitchFamily="34" charset="0"/>
              </a:rPr>
              <a:t>Sakin Ol Kutusu</a:t>
            </a:r>
            <a:endParaRPr lang="tr-TR" b="1" dirty="0">
              <a:solidFill>
                <a:schemeClr val="bg1"/>
              </a:solidFill>
              <a:latin typeface="Calibri" panose="020F0502020204030204" pitchFamily="34"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04945" y="299803"/>
            <a:ext cx="4377128" cy="6385810"/>
          </a:xfrm>
        </p:spPr>
      </p:pic>
      <p:sp>
        <p:nvSpPr>
          <p:cNvPr id="5" name="Metin kutusu 4"/>
          <p:cNvSpPr txBox="1"/>
          <p:nvPr/>
        </p:nvSpPr>
        <p:spPr>
          <a:xfrm>
            <a:off x="636989" y="2404490"/>
            <a:ext cx="6145968" cy="4647426"/>
          </a:xfrm>
          <a:prstGeom prst="rect">
            <a:avLst/>
          </a:prstGeom>
          <a:noFill/>
        </p:spPr>
        <p:txBody>
          <a:bodyPr wrap="square" rtlCol="0">
            <a:spAutoFit/>
          </a:bodyPr>
          <a:lstStyle/>
          <a:p>
            <a:pPr algn="just"/>
            <a:r>
              <a:rPr lang="tr-TR" sz="2000" b="1" dirty="0" smtClean="0">
                <a:latin typeface="Calibri" panose="020F0502020204030204" pitchFamily="34" charset="0"/>
              </a:rPr>
              <a:t>Sakin Ol Kutusu, öfke kontrol çalışmalarında kullanılan bir etkinliktir. Öfkesini kontrol etmekte güçlük yaşayan çocuklar için eğlenceli bir kutudur. Bu kutunun içinde çocukları rahatlatıcı aktiviteler yer almaktadır. Derin nefes almayı nefes materyali olan “kurbağa nefesi” ile ya da kese kağıdını şişirme oyunu ile daha keyifli yerine getirecektir. Kutuya koyacağınız oyun hamuru ya da kil çocuğun rahatlamasını sağlayacaktır.</a:t>
            </a:r>
            <a:endParaRPr lang="tr-TR" sz="2000" dirty="0" smtClean="0">
              <a:latin typeface="Calibri" panose="020F0502020204030204" pitchFamily="34" charset="0"/>
            </a:endParaRPr>
          </a:p>
          <a:p>
            <a:pPr algn="just"/>
            <a:r>
              <a:rPr lang="tr-TR" sz="2000" b="1" dirty="0" smtClean="0">
                <a:latin typeface="Calibri" panose="020F0502020204030204" pitchFamily="34" charset="0"/>
              </a:rPr>
              <a:t>Etkinlik de silikon yoyoyu, renkli yayı, stres topunu, baloncuğu, ahşap küpleri 10 kez sayması ya da yapması istenir.</a:t>
            </a:r>
            <a:r>
              <a:rPr lang="tr-TR" sz="2000" dirty="0">
                <a:latin typeface="Calibri" panose="020F0502020204030204" pitchFamily="34" charset="0"/>
              </a:rPr>
              <a:t> </a:t>
            </a:r>
            <a:r>
              <a:rPr lang="tr-TR" sz="2000" b="1" dirty="0" smtClean="0">
                <a:latin typeface="Calibri" panose="020F0502020204030204" pitchFamily="34" charset="0"/>
              </a:rPr>
              <a:t>Sakinleşme strateji kartlarında ise birçok aktivite önerisi yer almaktadır. Örneğin; sakız çiğne, derin nefes al, müzik dinle, bloklarla </a:t>
            </a:r>
            <a:r>
              <a:rPr lang="tr-TR" b="1" dirty="0" smtClean="0"/>
              <a:t>oyna, stres topu sık, su iç, kitap oku gibi.</a:t>
            </a:r>
            <a:endParaRPr lang="tr-TR" dirty="0" smtClean="0"/>
          </a:p>
          <a:p>
            <a:endParaRPr lang="tr-TR" dirty="0"/>
          </a:p>
        </p:txBody>
      </p:sp>
    </p:spTree>
    <p:extLst>
      <p:ext uri="{BB962C8B-B14F-4D97-AF65-F5344CB8AC3E}">
        <p14:creationId xmlns:p14="http://schemas.microsoft.com/office/powerpoint/2010/main" val="14352862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ğ Ok 3"/>
          <p:cNvSpPr/>
          <p:nvPr/>
        </p:nvSpPr>
        <p:spPr>
          <a:xfrm>
            <a:off x="3417757" y="2309733"/>
            <a:ext cx="5231567" cy="3417758"/>
          </a:xfrm>
          <a:prstGeom prst="rightArrow">
            <a:avLst/>
          </a:prstGeom>
          <a:solidFill>
            <a:srgbClr val="65AAC9"/>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4372521" y="3510781"/>
            <a:ext cx="3312827" cy="1015663"/>
          </a:xfrm>
          <a:prstGeom prst="rect">
            <a:avLst/>
          </a:prstGeom>
          <a:noFill/>
        </p:spPr>
        <p:txBody>
          <a:bodyPr wrap="square" rtlCol="0">
            <a:spAutoFit/>
          </a:bodyPr>
          <a:lstStyle/>
          <a:p>
            <a:pPr algn="ctr"/>
            <a:r>
              <a:rPr lang="tr-TR" sz="6000" b="1" dirty="0" smtClean="0"/>
              <a:t>KAYGI</a:t>
            </a:r>
            <a:endParaRPr lang="tr-TR" sz="6000" b="1"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417757" cy="2923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4620" y="4018613"/>
            <a:ext cx="3292449" cy="27032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229635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966998" y="665673"/>
            <a:ext cx="8911687" cy="1280890"/>
          </a:xfrm>
        </p:spPr>
        <p:txBody>
          <a:bodyPr>
            <a:normAutofit/>
          </a:bodyPr>
          <a:lstStyle/>
          <a:p>
            <a:r>
              <a:rPr lang="tr-TR" sz="4400" b="1" dirty="0" smtClean="0">
                <a:solidFill>
                  <a:schemeClr val="bg1"/>
                </a:solidFill>
                <a:latin typeface="Calibri" panose="020F0502020204030204" pitchFamily="34" charset="0"/>
              </a:rPr>
              <a:t>Kaygı ile Başa Çıkma Yöntemleri</a:t>
            </a:r>
            <a:endParaRPr lang="tr-TR" sz="4400" b="1" dirty="0">
              <a:solidFill>
                <a:schemeClr val="bg1"/>
              </a:solidFill>
              <a:latin typeface="Calibri" panose="020F0502020204030204" pitchFamily="34" charset="0"/>
            </a:endParaRPr>
          </a:p>
        </p:txBody>
      </p:sp>
      <p:sp>
        <p:nvSpPr>
          <p:cNvPr id="3" name="İçerik Yer Tutucusu 2"/>
          <p:cNvSpPr>
            <a:spLocks noGrp="1"/>
          </p:cNvSpPr>
          <p:nvPr>
            <p:ph idx="1"/>
          </p:nvPr>
        </p:nvSpPr>
        <p:spPr>
          <a:xfrm>
            <a:off x="1539900" y="2388433"/>
            <a:ext cx="8915400" cy="3048000"/>
          </a:xfrm>
        </p:spPr>
        <p:txBody>
          <a:bodyPr>
            <a:normAutofit/>
          </a:bodyPr>
          <a:lstStyle/>
          <a:p>
            <a:pPr algn="just"/>
            <a:r>
              <a:rPr lang="tr-TR" b="1" dirty="0">
                <a:solidFill>
                  <a:schemeClr val="tx1"/>
                </a:solidFill>
              </a:rPr>
              <a:t>Kaygı; </a:t>
            </a:r>
            <a:r>
              <a:rPr lang="tr-TR" sz="2000" dirty="0">
                <a:solidFill>
                  <a:schemeClr val="tx1"/>
                </a:solidFill>
                <a:latin typeface="Calibri" panose="020F0502020204030204" pitchFamily="34" charset="0"/>
              </a:rPr>
              <a:t>bedenin ve zihnin, gerçek ya da hayali, tehdit ya da tehlike algısıyla oluşan bir durumudur. Kaygı durumları, korkunun ve endişenin aşırı bir derecesi olarak tanımlanır ve strese verilen en ortak tepkilerden biri olarak kabul edilir.</a:t>
            </a:r>
          </a:p>
          <a:p>
            <a:pPr algn="just"/>
            <a:r>
              <a:rPr lang="tr-TR" sz="2000" dirty="0">
                <a:solidFill>
                  <a:schemeClr val="tx1"/>
                </a:solidFill>
                <a:latin typeface="Calibri" panose="020F0502020204030204" pitchFamily="34" charset="0"/>
              </a:rPr>
              <a:t>Kaygının üç temel bileşeni vardır. </a:t>
            </a:r>
            <a:r>
              <a:rPr lang="tr-TR" sz="2000" dirty="0" smtClean="0">
                <a:solidFill>
                  <a:schemeClr val="tx1"/>
                </a:solidFill>
                <a:latin typeface="Calibri" panose="020F0502020204030204" pitchFamily="34" charset="0"/>
              </a:rPr>
              <a:t>Bunlar:</a:t>
            </a:r>
            <a:endParaRPr lang="tr-TR" sz="2000" dirty="0">
              <a:solidFill>
                <a:schemeClr val="tx1"/>
              </a:solidFill>
              <a:latin typeface="Calibri" panose="020F0502020204030204" pitchFamily="34" charset="0"/>
            </a:endParaRPr>
          </a:p>
          <a:p>
            <a:pPr algn="just"/>
            <a:r>
              <a:rPr lang="tr-TR" sz="2000" dirty="0">
                <a:solidFill>
                  <a:schemeClr val="tx1"/>
                </a:solidFill>
                <a:latin typeface="Calibri" panose="020F0502020204030204" pitchFamily="34" charset="0"/>
              </a:rPr>
              <a:t>1. Endişeli-rahatsız edici düşünceler ve </a:t>
            </a:r>
            <a:r>
              <a:rPr lang="tr-TR" sz="2000" dirty="0" smtClean="0">
                <a:solidFill>
                  <a:schemeClr val="tx1"/>
                </a:solidFill>
                <a:latin typeface="Calibri" panose="020F0502020204030204" pitchFamily="34" charset="0"/>
              </a:rPr>
              <a:t>hisler</a:t>
            </a:r>
          </a:p>
          <a:p>
            <a:pPr algn="just"/>
            <a:r>
              <a:rPr lang="tr-TR" sz="2000" dirty="0" smtClean="0">
                <a:solidFill>
                  <a:schemeClr val="tx1"/>
                </a:solidFill>
                <a:latin typeface="Calibri" panose="020F0502020204030204" pitchFamily="34" charset="0"/>
              </a:rPr>
              <a:t>2</a:t>
            </a:r>
            <a:r>
              <a:rPr lang="tr-TR" sz="2000" dirty="0">
                <a:solidFill>
                  <a:schemeClr val="tx1"/>
                </a:solidFill>
                <a:latin typeface="Calibri" panose="020F0502020204030204" pitchFamily="34" charset="0"/>
              </a:rPr>
              <a:t>. Bedensel </a:t>
            </a:r>
            <a:r>
              <a:rPr lang="tr-TR" sz="2000" dirty="0" smtClean="0">
                <a:solidFill>
                  <a:schemeClr val="tx1"/>
                </a:solidFill>
                <a:latin typeface="Calibri" panose="020F0502020204030204" pitchFamily="34" charset="0"/>
              </a:rPr>
              <a:t>tepkiler</a:t>
            </a:r>
          </a:p>
          <a:p>
            <a:pPr algn="just"/>
            <a:r>
              <a:rPr lang="tr-TR" sz="2000" dirty="0" smtClean="0">
                <a:solidFill>
                  <a:schemeClr val="tx1"/>
                </a:solidFill>
                <a:latin typeface="Calibri" panose="020F0502020204030204" pitchFamily="34" charset="0"/>
              </a:rPr>
              <a:t>3</a:t>
            </a:r>
            <a:r>
              <a:rPr lang="tr-TR" sz="2000" dirty="0">
                <a:solidFill>
                  <a:schemeClr val="tx1"/>
                </a:solidFill>
                <a:latin typeface="Calibri" panose="020F0502020204030204" pitchFamily="34" charset="0"/>
              </a:rPr>
              <a:t>. Davranış </a:t>
            </a:r>
            <a:r>
              <a:rPr lang="tr-TR" sz="2000" dirty="0" smtClean="0">
                <a:solidFill>
                  <a:schemeClr val="tx1"/>
                </a:solidFill>
                <a:latin typeface="Calibri" panose="020F0502020204030204" pitchFamily="34" charset="0"/>
              </a:rPr>
              <a:t>değişiklikleri</a:t>
            </a:r>
            <a:endParaRPr lang="tr-TR" sz="2000" dirty="0">
              <a:solidFill>
                <a:schemeClr val="tx1"/>
              </a:solidFill>
              <a:latin typeface="Calibri" panose="020F0502020204030204" pitchFamily="34" charset="0"/>
            </a:endParaRP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6284" y="3422073"/>
            <a:ext cx="3588328" cy="27362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95216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3437" y="730884"/>
            <a:ext cx="7685864" cy="5320146"/>
          </a:xfrm>
          <a:prstGeom prst="rect">
            <a:avLst/>
          </a:prstGeom>
          <a:ln>
            <a:noFill/>
          </a:ln>
          <a:effectLst>
            <a:softEdge rad="112500"/>
          </a:effectLst>
        </p:spPr>
      </p:pic>
    </p:spTree>
    <p:extLst>
      <p:ext uri="{BB962C8B-B14F-4D97-AF65-F5344CB8AC3E}">
        <p14:creationId xmlns:p14="http://schemas.microsoft.com/office/powerpoint/2010/main" val="18582789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80314" y="1005110"/>
            <a:ext cx="6700300" cy="1031508"/>
          </a:xfrm>
        </p:spPr>
        <p:txBody>
          <a:bodyPr/>
          <a:lstStyle/>
          <a:p>
            <a:pPr algn="just"/>
            <a:r>
              <a:rPr lang="tr-TR" b="1" dirty="0" smtClean="0">
                <a:solidFill>
                  <a:schemeClr val="bg1"/>
                </a:solidFill>
              </a:rPr>
              <a:t>KAYGIYI SÜRDÜREN ETKENLER</a:t>
            </a:r>
            <a:endParaRPr lang="tr-TR" b="1" dirty="0">
              <a:solidFill>
                <a:schemeClr val="bg1"/>
              </a:solidFill>
            </a:endParaRPr>
          </a:p>
        </p:txBody>
      </p:sp>
      <p:sp>
        <p:nvSpPr>
          <p:cNvPr id="3" name="İçerik Yer Tutucusu 2"/>
          <p:cNvSpPr>
            <a:spLocks noGrp="1"/>
          </p:cNvSpPr>
          <p:nvPr>
            <p:ph idx="1"/>
          </p:nvPr>
        </p:nvSpPr>
        <p:spPr>
          <a:xfrm>
            <a:off x="255544" y="2633480"/>
            <a:ext cx="8825659" cy="3416300"/>
          </a:xfrm>
        </p:spPr>
        <p:txBody>
          <a:bodyPr>
            <a:normAutofit/>
          </a:bodyPr>
          <a:lstStyle/>
          <a:p>
            <a:pPr marL="0" indent="0">
              <a:buNone/>
            </a:pPr>
            <a:endParaRPr lang="tr-TR" dirty="0"/>
          </a:p>
          <a:p>
            <a:pPr algn="just"/>
            <a:r>
              <a:rPr lang="tr-TR" sz="2400" dirty="0" smtClean="0">
                <a:solidFill>
                  <a:schemeClr val="tx1"/>
                </a:solidFill>
                <a:latin typeface="Calibri" panose="020F0502020204030204" pitchFamily="34" charset="0"/>
              </a:rPr>
              <a:t>Kaygıyı </a:t>
            </a:r>
            <a:r>
              <a:rPr lang="tr-TR" sz="2400" dirty="0">
                <a:solidFill>
                  <a:schemeClr val="tx1"/>
                </a:solidFill>
                <a:latin typeface="Calibri" panose="020F0502020204030204" pitchFamily="34" charset="0"/>
              </a:rPr>
              <a:t>sürdüren etmenler dört grupta </a:t>
            </a:r>
            <a:r>
              <a:rPr lang="tr-TR" sz="2400" dirty="0" err="1" smtClean="0">
                <a:solidFill>
                  <a:schemeClr val="tx1"/>
                </a:solidFill>
                <a:latin typeface="Calibri" panose="020F0502020204030204" pitchFamily="34" charset="0"/>
              </a:rPr>
              <a:t>toplanabilmektedir.Bu</a:t>
            </a:r>
            <a:r>
              <a:rPr lang="tr-TR" sz="2400" dirty="0" smtClean="0">
                <a:solidFill>
                  <a:schemeClr val="tx1"/>
                </a:solidFill>
                <a:latin typeface="Calibri" panose="020F0502020204030204" pitchFamily="34" charset="0"/>
              </a:rPr>
              <a:t> </a:t>
            </a:r>
            <a:r>
              <a:rPr lang="tr-TR" sz="2400" dirty="0">
                <a:solidFill>
                  <a:schemeClr val="tx1"/>
                </a:solidFill>
                <a:latin typeface="Calibri" panose="020F0502020204030204" pitchFamily="34" charset="0"/>
              </a:rPr>
              <a:t>gruplar aşağıdaki gibidir:</a:t>
            </a:r>
          </a:p>
          <a:p>
            <a:pPr algn="just"/>
            <a:r>
              <a:rPr lang="tr-TR" sz="2400" dirty="0">
                <a:solidFill>
                  <a:schemeClr val="tx1"/>
                </a:solidFill>
                <a:latin typeface="Calibri" panose="020F0502020204030204" pitchFamily="34" charset="0"/>
              </a:rPr>
              <a:t>1. Rahatsızlık verici düşünceler</a:t>
            </a:r>
          </a:p>
          <a:p>
            <a:pPr algn="just"/>
            <a:r>
              <a:rPr lang="tr-TR" sz="2400" dirty="0">
                <a:solidFill>
                  <a:schemeClr val="tx1"/>
                </a:solidFill>
                <a:latin typeface="Calibri" panose="020F0502020204030204" pitchFamily="34" charset="0"/>
              </a:rPr>
              <a:t>2. Kaçma yada kaçınma</a:t>
            </a:r>
          </a:p>
          <a:p>
            <a:pPr algn="just"/>
            <a:r>
              <a:rPr lang="tr-TR" sz="2400" dirty="0">
                <a:solidFill>
                  <a:schemeClr val="tx1"/>
                </a:solidFill>
                <a:latin typeface="Calibri" panose="020F0502020204030204" pitchFamily="34" charset="0"/>
              </a:rPr>
              <a:t>3. Güven kaybı</a:t>
            </a:r>
          </a:p>
          <a:p>
            <a:pPr algn="just"/>
            <a:r>
              <a:rPr lang="tr-TR" sz="2400" dirty="0">
                <a:solidFill>
                  <a:schemeClr val="tx1"/>
                </a:solidFill>
                <a:latin typeface="Calibri" panose="020F0502020204030204" pitchFamily="34" charset="0"/>
              </a:rPr>
              <a:t>4. Yaşam olayları</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1470" y="3010827"/>
            <a:ext cx="2660072" cy="30389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32777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sp>
        <p:nvSpPr>
          <p:cNvPr id="4" name="Patlama 1 3"/>
          <p:cNvSpPr/>
          <p:nvPr/>
        </p:nvSpPr>
        <p:spPr>
          <a:xfrm>
            <a:off x="3714379" y="1612567"/>
            <a:ext cx="6123709" cy="4407233"/>
          </a:xfrm>
          <a:prstGeom prst="irregularSeal1">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5002851" y="3234432"/>
            <a:ext cx="3546764" cy="1077218"/>
          </a:xfrm>
          <a:prstGeom prst="rect">
            <a:avLst/>
          </a:prstGeom>
          <a:noFill/>
        </p:spPr>
        <p:txBody>
          <a:bodyPr wrap="square" rtlCol="0">
            <a:spAutoFit/>
          </a:bodyPr>
          <a:lstStyle/>
          <a:p>
            <a:pPr algn="ctr"/>
            <a:r>
              <a:rPr lang="tr-TR" sz="3200" b="1" dirty="0" smtClean="0">
                <a:latin typeface="Calibri" panose="020F0502020204030204" pitchFamily="34" charset="0"/>
              </a:rPr>
              <a:t>KAYGIYI NASIL AZALTABİLİRİZ?</a:t>
            </a:r>
            <a:endParaRPr lang="tr-TR" sz="3200" b="1" dirty="0">
              <a:latin typeface="Calibri" panose="020F0502020204030204" pitchFamily="34" charset="0"/>
            </a:endParaRPr>
          </a:p>
        </p:txBody>
      </p:sp>
    </p:spTree>
    <p:extLst>
      <p:ext uri="{BB962C8B-B14F-4D97-AF65-F5344CB8AC3E}">
        <p14:creationId xmlns:p14="http://schemas.microsoft.com/office/powerpoint/2010/main" val="16882545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08018" y="702059"/>
            <a:ext cx="8915400" cy="5874327"/>
          </a:xfrm>
        </p:spPr>
        <p:txBody>
          <a:bodyPr/>
          <a:lstStyle/>
          <a:p>
            <a:endParaRPr lang="tr-TR" dirty="0"/>
          </a:p>
        </p:txBody>
      </p:sp>
      <p:sp>
        <p:nvSpPr>
          <p:cNvPr id="4" name="Tek Köşesi Yuvarlatılmış Dikdörtgen 3"/>
          <p:cNvSpPr/>
          <p:nvPr/>
        </p:nvSpPr>
        <p:spPr>
          <a:xfrm>
            <a:off x="2992581" y="2507673"/>
            <a:ext cx="3186545" cy="1427019"/>
          </a:xfrm>
          <a:prstGeom prst="round1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Tek Köşesi Yuvarlatılmış Dikdörtgen 4"/>
          <p:cNvSpPr/>
          <p:nvPr/>
        </p:nvSpPr>
        <p:spPr>
          <a:xfrm>
            <a:off x="3047999" y="4274542"/>
            <a:ext cx="3186545" cy="1634422"/>
          </a:xfrm>
          <a:prstGeom prst="round1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Tek Köşesi Yuvarlatılmış Dikdörtgen 5"/>
          <p:cNvSpPr/>
          <p:nvPr/>
        </p:nvSpPr>
        <p:spPr>
          <a:xfrm>
            <a:off x="3047999" y="692727"/>
            <a:ext cx="3075710" cy="1537855"/>
          </a:xfrm>
          <a:prstGeom prst="round1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Tek Köşesi Yuvarlatılmış Dikdörtgen 6"/>
          <p:cNvSpPr/>
          <p:nvPr/>
        </p:nvSpPr>
        <p:spPr>
          <a:xfrm>
            <a:off x="7453745" y="692727"/>
            <a:ext cx="3449782" cy="1579418"/>
          </a:xfrm>
          <a:prstGeom prst="round1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Tek Köşesi Yuvarlatılmış Dikdörtgen 7"/>
          <p:cNvSpPr/>
          <p:nvPr/>
        </p:nvSpPr>
        <p:spPr>
          <a:xfrm>
            <a:off x="7481455" y="2507673"/>
            <a:ext cx="3394363" cy="1427019"/>
          </a:xfrm>
          <a:prstGeom prst="round1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Tek Köşesi Yuvarlatılmış Dikdörtgen 8"/>
          <p:cNvSpPr/>
          <p:nvPr/>
        </p:nvSpPr>
        <p:spPr>
          <a:xfrm>
            <a:off x="7564582" y="4211783"/>
            <a:ext cx="3338945" cy="1697181"/>
          </a:xfrm>
          <a:prstGeom prst="round1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p:cNvSpPr txBox="1"/>
          <p:nvPr/>
        </p:nvSpPr>
        <p:spPr>
          <a:xfrm>
            <a:off x="3096489" y="1066937"/>
            <a:ext cx="2978727" cy="830997"/>
          </a:xfrm>
          <a:prstGeom prst="rect">
            <a:avLst/>
          </a:prstGeom>
          <a:noFill/>
        </p:spPr>
        <p:txBody>
          <a:bodyPr wrap="square" rtlCol="0">
            <a:spAutoFit/>
          </a:bodyPr>
          <a:lstStyle/>
          <a:p>
            <a:pPr algn="just"/>
            <a:r>
              <a:rPr lang="tr-TR" sz="2400" b="1" dirty="0" smtClean="0">
                <a:latin typeface="Calibri" panose="020F0502020204030204" pitchFamily="34" charset="0"/>
              </a:rPr>
              <a:t>Baş etme becerilerini küçümseme!</a:t>
            </a:r>
            <a:endParaRPr lang="tr-TR" sz="2400" b="1" dirty="0">
              <a:latin typeface="Calibri" panose="020F0502020204030204" pitchFamily="34" charset="0"/>
            </a:endParaRPr>
          </a:p>
        </p:txBody>
      </p:sp>
      <p:sp>
        <p:nvSpPr>
          <p:cNvPr id="11" name="Metin kutusu 10"/>
          <p:cNvSpPr txBox="1"/>
          <p:nvPr/>
        </p:nvSpPr>
        <p:spPr>
          <a:xfrm>
            <a:off x="3245425" y="2847523"/>
            <a:ext cx="2791693" cy="830997"/>
          </a:xfrm>
          <a:prstGeom prst="rect">
            <a:avLst/>
          </a:prstGeom>
          <a:noFill/>
        </p:spPr>
        <p:txBody>
          <a:bodyPr wrap="square" rtlCol="0">
            <a:spAutoFit/>
          </a:bodyPr>
          <a:lstStyle/>
          <a:p>
            <a:pPr algn="ctr"/>
            <a:r>
              <a:rPr lang="tr-TR" sz="2400" b="1" dirty="0" smtClean="0">
                <a:latin typeface="Calibri" panose="020F0502020204030204" pitchFamily="34" charset="0"/>
              </a:rPr>
              <a:t>Kaçmak yerine yüzleş!</a:t>
            </a:r>
            <a:endParaRPr lang="tr-TR" sz="2400" b="1" dirty="0">
              <a:latin typeface="Calibri" panose="020F0502020204030204" pitchFamily="34" charset="0"/>
            </a:endParaRPr>
          </a:p>
        </p:txBody>
      </p:sp>
      <p:sp>
        <p:nvSpPr>
          <p:cNvPr id="12" name="Metin kutusu 11"/>
          <p:cNvSpPr txBox="1"/>
          <p:nvPr/>
        </p:nvSpPr>
        <p:spPr>
          <a:xfrm>
            <a:off x="3245425" y="4599709"/>
            <a:ext cx="2791693" cy="830997"/>
          </a:xfrm>
          <a:prstGeom prst="rect">
            <a:avLst/>
          </a:prstGeom>
          <a:noFill/>
        </p:spPr>
        <p:txBody>
          <a:bodyPr wrap="square" rtlCol="0">
            <a:spAutoFit/>
          </a:bodyPr>
          <a:lstStyle/>
          <a:p>
            <a:pPr algn="just"/>
            <a:r>
              <a:rPr lang="tr-TR" sz="2400" b="1" dirty="0" smtClean="0">
                <a:latin typeface="Calibri" panose="020F0502020204030204" pitchFamily="34" charset="0"/>
              </a:rPr>
              <a:t>Gevşeme ve nefes egzersizlerini kullan!</a:t>
            </a:r>
            <a:endParaRPr lang="tr-TR" sz="2400" b="1" dirty="0">
              <a:latin typeface="Calibri" panose="020F0502020204030204" pitchFamily="34" charset="0"/>
            </a:endParaRPr>
          </a:p>
        </p:txBody>
      </p:sp>
      <p:sp>
        <p:nvSpPr>
          <p:cNvPr id="13" name="Metin kutusu 12"/>
          <p:cNvSpPr txBox="1"/>
          <p:nvPr/>
        </p:nvSpPr>
        <p:spPr>
          <a:xfrm>
            <a:off x="7564582" y="753024"/>
            <a:ext cx="3158836" cy="1569660"/>
          </a:xfrm>
          <a:prstGeom prst="rect">
            <a:avLst/>
          </a:prstGeom>
          <a:noFill/>
        </p:spPr>
        <p:txBody>
          <a:bodyPr wrap="square" rtlCol="0">
            <a:spAutoFit/>
          </a:bodyPr>
          <a:lstStyle/>
          <a:p>
            <a:pPr algn="ctr"/>
            <a:r>
              <a:rPr lang="tr-TR" sz="2400" b="1" dirty="0" smtClean="0">
                <a:latin typeface="Calibri" panose="020F0502020204030204" pitchFamily="34" charset="0"/>
              </a:rPr>
              <a:t>Kaygıya neden olacak durumu önceden zihninde canlandır ve duruma hazırlan!</a:t>
            </a:r>
            <a:endParaRPr lang="tr-TR" sz="2400" b="1" dirty="0">
              <a:latin typeface="Calibri" panose="020F0502020204030204" pitchFamily="34" charset="0"/>
            </a:endParaRPr>
          </a:p>
        </p:txBody>
      </p:sp>
      <p:sp>
        <p:nvSpPr>
          <p:cNvPr id="14" name="Metin kutusu 13"/>
          <p:cNvSpPr txBox="1"/>
          <p:nvPr/>
        </p:nvSpPr>
        <p:spPr>
          <a:xfrm>
            <a:off x="7689273" y="2641799"/>
            <a:ext cx="3034145" cy="1200329"/>
          </a:xfrm>
          <a:prstGeom prst="rect">
            <a:avLst/>
          </a:prstGeom>
          <a:noFill/>
        </p:spPr>
        <p:txBody>
          <a:bodyPr wrap="square" rtlCol="0">
            <a:spAutoFit/>
          </a:bodyPr>
          <a:lstStyle/>
          <a:p>
            <a:pPr algn="ctr"/>
            <a:r>
              <a:rPr lang="tr-TR" sz="2400" b="1" dirty="0" smtClean="0">
                <a:latin typeface="Calibri" panose="020F0502020204030204" pitchFamily="34" charset="0"/>
              </a:rPr>
              <a:t>Kaygı uyandıracak düşüncelerinin üzerine git!</a:t>
            </a:r>
            <a:endParaRPr lang="tr-TR" sz="2400" b="1" dirty="0">
              <a:latin typeface="Calibri" panose="020F0502020204030204" pitchFamily="34" charset="0"/>
            </a:endParaRPr>
          </a:p>
        </p:txBody>
      </p:sp>
      <p:sp>
        <p:nvSpPr>
          <p:cNvPr id="15" name="Metin kutusu 14"/>
          <p:cNvSpPr txBox="1"/>
          <p:nvPr/>
        </p:nvSpPr>
        <p:spPr>
          <a:xfrm>
            <a:off x="7772399" y="4339304"/>
            <a:ext cx="2923309" cy="1569660"/>
          </a:xfrm>
          <a:prstGeom prst="rect">
            <a:avLst/>
          </a:prstGeom>
          <a:noFill/>
        </p:spPr>
        <p:txBody>
          <a:bodyPr wrap="square" rtlCol="0">
            <a:spAutoFit/>
          </a:bodyPr>
          <a:lstStyle/>
          <a:p>
            <a:pPr algn="ctr"/>
            <a:r>
              <a:rPr lang="tr-TR" sz="2400" b="1" dirty="0" smtClean="0">
                <a:latin typeface="Calibri" panose="020F0502020204030204" pitchFamily="34" charset="0"/>
              </a:rPr>
              <a:t>Ana odaklan ve kaygı uyandıracak düşüncelerini durdur!</a:t>
            </a:r>
            <a:endParaRPr lang="tr-TR" sz="2400" b="1" dirty="0">
              <a:latin typeface="Calibri" panose="020F0502020204030204" pitchFamily="34" charset="0"/>
            </a:endParaRPr>
          </a:p>
        </p:txBody>
      </p:sp>
    </p:spTree>
    <p:extLst>
      <p:ext uri="{BB962C8B-B14F-4D97-AF65-F5344CB8AC3E}">
        <p14:creationId xmlns:p14="http://schemas.microsoft.com/office/powerpoint/2010/main" val="7689268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43848" y="2584441"/>
            <a:ext cx="5265634" cy="3777622"/>
          </a:xfrm>
        </p:spPr>
        <p:txBody>
          <a:bodyPr>
            <a:normAutofit/>
          </a:bodyPr>
          <a:lstStyle/>
          <a:p>
            <a:pPr algn="just"/>
            <a:r>
              <a:rPr lang="tr-TR" sz="2400" b="1" i="1" dirty="0">
                <a:solidFill>
                  <a:schemeClr val="tx1"/>
                </a:solidFill>
                <a:latin typeface="Calibri" panose="020F0502020204030204" pitchFamily="34" charset="0"/>
              </a:rPr>
              <a:t>Eleştiriye Açık </a:t>
            </a:r>
            <a:r>
              <a:rPr lang="tr-TR" sz="2400" b="1" i="1" dirty="0" smtClean="0">
                <a:solidFill>
                  <a:schemeClr val="tx1"/>
                </a:solidFill>
                <a:latin typeface="Calibri" panose="020F0502020204030204" pitchFamily="34" charset="0"/>
              </a:rPr>
              <a:t>Olun</a:t>
            </a:r>
          </a:p>
          <a:p>
            <a:pPr algn="just"/>
            <a:r>
              <a:rPr lang="tr-TR" sz="2400" b="1" i="1" dirty="0">
                <a:solidFill>
                  <a:schemeClr val="tx1"/>
                </a:solidFill>
                <a:latin typeface="Calibri" panose="020F0502020204030204" pitchFamily="34" charset="0"/>
              </a:rPr>
              <a:t>Sanatsal Bir Aktivite İle </a:t>
            </a:r>
            <a:r>
              <a:rPr lang="tr-TR" sz="2400" b="1" i="1" dirty="0" smtClean="0">
                <a:solidFill>
                  <a:schemeClr val="tx1"/>
                </a:solidFill>
                <a:latin typeface="Calibri" panose="020F0502020204030204" pitchFamily="34" charset="0"/>
              </a:rPr>
              <a:t>İlgilenin</a:t>
            </a:r>
          </a:p>
          <a:p>
            <a:pPr algn="just"/>
            <a:r>
              <a:rPr lang="tr-TR" sz="2400" b="1" i="1" dirty="0">
                <a:solidFill>
                  <a:schemeClr val="tx1"/>
                </a:solidFill>
                <a:latin typeface="Calibri" panose="020F0502020204030204" pitchFamily="34" charset="0"/>
              </a:rPr>
              <a:t>Olumsuz Düşüncelerden </a:t>
            </a:r>
            <a:r>
              <a:rPr lang="tr-TR" sz="2400" b="1" i="1" dirty="0" smtClean="0">
                <a:solidFill>
                  <a:schemeClr val="tx1"/>
                </a:solidFill>
                <a:latin typeface="Calibri" panose="020F0502020204030204" pitchFamily="34" charset="0"/>
              </a:rPr>
              <a:t>Kurtulun</a:t>
            </a:r>
          </a:p>
          <a:p>
            <a:pPr algn="just"/>
            <a:r>
              <a:rPr lang="tr-TR" sz="2400" b="1" i="1" dirty="0" smtClean="0">
                <a:solidFill>
                  <a:schemeClr val="tx1"/>
                </a:solidFill>
                <a:latin typeface="Calibri" panose="020F0502020204030204" pitchFamily="34" charset="0"/>
              </a:rPr>
              <a:t>Kendinizi Sevin</a:t>
            </a:r>
            <a:endParaRPr lang="tr-TR" sz="2400" b="1" i="1" dirty="0">
              <a:solidFill>
                <a:schemeClr val="tx1"/>
              </a:solidFill>
              <a:latin typeface="Calibri" panose="020F0502020204030204" pitchFamily="34" charset="0"/>
            </a:endParaRPr>
          </a:p>
          <a:p>
            <a:pPr algn="just"/>
            <a:r>
              <a:rPr lang="tr-TR" sz="2400" b="1" i="1" dirty="0" smtClean="0">
                <a:solidFill>
                  <a:schemeClr val="tx1"/>
                </a:solidFill>
                <a:latin typeface="Calibri" panose="020F0502020204030204" pitchFamily="34" charset="0"/>
              </a:rPr>
              <a:t>Zamanı Yönetin</a:t>
            </a:r>
          </a:p>
          <a:p>
            <a:pPr algn="just"/>
            <a:r>
              <a:rPr lang="tr-TR" sz="2400" b="1" i="1" dirty="0">
                <a:solidFill>
                  <a:schemeClr val="tx1"/>
                </a:solidFill>
                <a:latin typeface="Calibri" panose="020F0502020204030204" pitchFamily="34" charset="0"/>
              </a:rPr>
              <a:t>Çevrenizde Olumlu İnsanlar </a:t>
            </a:r>
            <a:r>
              <a:rPr lang="tr-TR" sz="2400" b="1" i="1" dirty="0" smtClean="0">
                <a:solidFill>
                  <a:schemeClr val="tx1"/>
                </a:solidFill>
                <a:latin typeface="Calibri" panose="020F0502020204030204" pitchFamily="34" charset="0"/>
              </a:rPr>
              <a:t>Olsun</a:t>
            </a:r>
          </a:p>
          <a:p>
            <a:pPr algn="just"/>
            <a:r>
              <a:rPr lang="tr-TR" sz="2400" b="1" i="1" dirty="0">
                <a:solidFill>
                  <a:schemeClr val="tx1"/>
                </a:solidFill>
                <a:latin typeface="Calibri" panose="020F0502020204030204" pitchFamily="34" charset="0"/>
              </a:rPr>
              <a:t>Egzersiz </a:t>
            </a:r>
            <a:r>
              <a:rPr lang="tr-TR" sz="2400" b="1" i="1" dirty="0" smtClean="0">
                <a:solidFill>
                  <a:schemeClr val="tx1"/>
                </a:solidFill>
                <a:latin typeface="Calibri" panose="020F0502020204030204" pitchFamily="34" charset="0"/>
              </a:rPr>
              <a:t>Yapın</a:t>
            </a:r>
          </a:p>
          <a:p>
            <a:endParaRPr lang="tr-TR" dirty="0"/>
          </a:p>
        </p:txBody>
      </p:sp>
    </p:spTree>
    <p:extLst>
      <p:ext uri="{BB962C8B-B14F-4D97-AF65-F5344CB8AC3E}">
        <p14:creationId xmlns:p14="http://schemas.microsoft.com/office/powerpoint/2010/main" val="37556329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03071" y="596400"/>
            <a:ext cx="5013220" cy="1280890"/>
          </a:xfrm>
        </p:spPr>
        <p:txBody>
          <a:bodyPr/>
          <a:lstStyle/>
          <a:p>
            <a:r>
              <a:rPr lang="tr-TR" b="1" dirty="0" smtClean="0">
                <a:solidFill>
                  <a:schemeClr val="bg1"/>
                </a:solidFill>
                <a:latin typeface="Calibri" panose="020F0502020204030204" pitchFamily="34" charset="0"/>
              </a:rPr>
              <a:t>Stres ve Yönetimi</a:t>
            </a:r>
            <a:endParaRPr lang="tr-TR" b="1" dirty="0">
              <a:solidFill>
                <a:schemeClr val="bg1"/>
              </a:solidFill>
              <a:latin typeface="Calibri" panose="020F0502020204030204" pitchFamily="34"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82291" y="2001982"/>
            <a:ext cx="3990109" cy="35398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268986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57382" y="2426135"/>
            <a:ext cx="5432571" cy="4274467"/>
          </a:xfrm>
        </p:spPr>
        <p:txBody>
          <a:bodyPr>
            <a:normAutofit fontScale="90000"/>
          </a:bodyPr>
          <a:lstStyle/>
          <a:p>
            <a:r>
              <a:rPr lang="tr-TR" sz="2200" b="1" dirty="0">
                <a:solidFill>
                  <a:schemeClr val="tx1"/>
                </a:solidFill>
                <a:latin typeface="Calibri" panose="020F0502020204030204" pitchFamily="34" charset="0"/>
              </a:rPr>
              <a:t/>
            </a:r>
            <a:br>
              <a:rPr lang="tr-TR" sz="2200" b="1" dirty="0">
                <a:solidFill>
                  <a:schemeClr val="tx1"/>
                </a:solidFill>
                <a:latin typeface="Calibri" panose="020F0502020204030204" pitchFamily="34" charset="0"/>
              </a:rPr>
            </a:br>
            <a:r>
              <a:rPr lang="tr-TR" sz="2200" b="1" dirty="0">
                <a:solidFill>
                  <a:schemeClr val="tx1"/>
                </a:solidFill>
                <a:latin typeface="Calibri" panose="020F0502020204030204" pitchFamily="34" charset="0"/>
              </a:rPr>
              <a:t>Stresi ortaya çıkaran durumlar ve bu durumlara verilen tepkiler göz önüne alınarak çeşitli stres tanımlamaları yapılmıştır</a:t>
            </a:r>
            <a:r>
              <a:rPr lang="tr-TR" sz="2200" b="1" dirty="0" smtClean="0">
                <a:solidFill>
                  <a:schemeClr val="tx1"/>
                </a:solidFill>
                <a:latin typeface="Calibri" panose="020F0502020204030204" pitchFamily="34" charset="0"/>
              </a:rPr>
              <a:t>. </a:t>
            </a:r>
            <a:br>
              <a:rPr lang="tr-TR" sz="2200" b="1" dirty="0" smtClean="0">
                <a:solidFill>
                  <a:schemeClr val="tx1"/>
                </a:solidFill>
                <a:latin typeface="Calibri" panose="020F0502020204030204" pitchFamily="34" charset="0"/>
              </a:rPr>
            </a:br>
            <a:r>
              <a:rPr lang="tr-TR" sz="2200" b="1" dirty="0">
                <a:solidFill>
                  <a:schemeClr val="tx1"/>
                </a:solidFill>
                <a:latin typeface="Calibri" panose="020F0502020204030204" pitchFamily="34" charset="0"/>
              </a:rPr>
              <a:t/>
            </a:r>
            <a:br>
              <a:rPr lang="tr-TR" sz="2200" b="1" dirty="0">
                <a:solidFill>
                  <a:schemeClr val="tx1"/>
                </a:solidFill>
                <a:latin typeface="Calibri" panose="020F0502020204030204" pitchFamily="34" charset="0"/>
              </a:rPr>
            </a:br>
            <a:r>
              <a:rPr lang="tr-TR" sz="2200" b="1" dirty="0" smtClean="0">
                <a:solidFill>
                  <a:schemeClr val="tx1"/>
                </a:solidFill>
                <a:latin typeface="Calibri" panose="020F0502020204030204" pitchFamily="34" charset="0"/>
              </a:rPr>
              <a:t>Stres</a:t>
            </a:r>
            <a:r>
              <a:rPr lang="tr-TR" sz="2200" b="1" dirty="0">
                <a:solidFill>
                  <a:schemeClr val="tx1"/>
                </a:solidFill>
                <a:latin typeface="Calibri" panose="020F0502020204030204" pitchFamily="34" charset="0"/>
              </a:rPr>
              <a:t>, psikolojik açıdan, kişiye özgü ve </a:t>
            </a:r>
            <a:r>
              <a:rPr lang="tr-TR" sz="2200" b="1" dirty="0" smtClean="0">
                <a:solidFill>
                  <a:schemeClr val="tx1"/>
                </a:solidFill>
                <a:latin typeface="Calibri" panose="020F0502020204030204" pitchFamily="34" charset="0"/>
              </a:rPr>
              <a:t>bireysel bütünlüğü </a:t>
            </a:r>
            <a:r>
              <a:rPr lang="tr-TR" sz="2200" b="1" dirty="0">
                <a:solidFill>
                  <a:schemeClr val="tx1"/>
                </a:solidFill>
                <a:latin typeface="Calibri" panose="020F0502020204030204" pitchFamily="34" charset="0"/>
              </a:rPr>
              <a:t>zorlayıcı bir durum </a:t>
            </a:r>
            <a:r>
              <a:rPr lang="tr-TR" sz="2200" b="1" dirty="0" smtClean="0">
                <a:solidFill>
                  <a:schemeClr val="tx1"/>
                </a:solidFill>
                <a:latin typeface="Calibri" panose="020F0502020204030204" pitchFamily="34" charset="0"/>
              </a:rPr>
              <a:t>olarak değerlendirilmektedir. </a:t>
            </a:r>
            <a:br>
              <a:rPr lang="tr-TR" sz="2200" b="1" dirty="0" smtClean="0">
                <a:solidFill>
                  <a:schemeClr val="tx1"/>
                </a:solidFill>
                <a:latin typeface="Calibri" panose="020F0502020204030204" pitchFamily="34" charset="0"/>
              </a:rPr>
            </a:br>
            <a:r>
              <a:rPr lang="tr-TR" sz="2200" b="1" dirty="0" smtClean="0">
                <a:solidFill>
                  <a:schemeClr val="tx1"/>
                </a:solidFill>
                <a:latin typeface="Calibri" panose="020F0502020204030204" pitchFamily="34" charset="0"/>
              </a:rPr>
              <a:t> </a:t>
            </a:r>
            <a:br>
              <a:rPr lang="tr-TR" sz="2200" b="1" dirty="0" smtClean="0">
                <a:solidFill>
                  <a:schemeClr val="tx1"/>
                </a:solidFill>
                <a:latin typeface="Calibri" panose="020F0502020204030204" pitchFamily="34" charset="0"/>
              </a:rPr>
            </a:br>
            <a:r>
              <a:rPr lang="tr-TR" sz="2200" b="1" dirty="0" smtClean="0">
                <a:solidFill>
                  <a:schemeClr val="tx1"/>
                </a:solidFill>
                <a:latin typeface="Calibri" panose="020F0502020204030204" pitchFamily="34" charset="0"/>
              </a:rPr>
              <a:t>Stres kişinin</a:t>
            </a:r>
            <a:r>
              <a:rPr lang="tr-TR" sz="2200" b="1" dirty="0">
                <a:solidFill>
                  <a:schemeClr val="tx1"/>
                </a:solidFill>
                <a:latin typeface="Calibri" panose="020F0502020204030204" pitchFamily="34" charset="0"/>
              </a:rPr>
              <a:t> </a:t>
            </a:r>
            <a:r>
              <a:rPr lang="tr-TR" sz="2200" b="1" dirty="0" smtClean="0">
                <a:solidFill>
                  <a:schemeClr val="tx1"/>
                </a:solidFill>
                <a:latin typeface="Calibri" panose="020F0502020204030204" pitchFamily="34" charset="0"/>
              </a:rPr>
              <a:t>duygularında</a:t>
            </a:r>
            <a:r>
              <a:rPr lang="tr-TR" sz="2200" b="1" dirty="0">
                <a:solidFill>
                  <a:schemeClr val="tx1"/>
                </a:solidFill>
                <a:latin typeface="Calibri" panose="020F0502020204030204" pitchFamily="34" charset="0"/>
              </a:rPr>
              <a:t>, düşünce süreçlerinde ya da fiziki şartlarında, kişinin çevresi ile </a:t>
            </a:r>
            <a:r>
              <a:rPr lang="tr-TR" sz="2200" b="1" dirty="0" smtClean="0">
                <a:solidFill>
                  <a:schemeClr val="tx1"/>
                </a:solidFill>
                <a:latin typeface="Calibri" panose="020F0502020204030204" pitchFamily="34" charset="0"/>
              </a:rPr>
              <a:t>baş edebilme</a:t>
            </a:r>
            <a:r>
              <a:rPr lang="tr-TR" sz="2200" b="1" dirty="0">
                <a:solidFill>
                  <a:schemeClr val="tx1"/>
                </a:solidFill>
                <a:latin typeface="Calibri" panose="020F0502020204030204" pitchFamily="34" charset="0"/>
              </a:rPr>
              <a:t> </a:t>
            </a:r>
            <a:r>
              <a:rPr lang="tr-TR" sz="2200" b="1" dirty="0" smtClean="0">
                <a:solidFill>
                  <a:schemeClr val="tx1"/>
                </a:solidFill>
                <a:latin typeface="Calibri" panose="020F0502020204030204" pitchFamily="34" charset="0"/>
              </a:rPr>
              <a:t>gücünü </a:t>
            </a:r>
            <a:r>
              <a:rPr lang="tr-TR" sz="2200" b="1" dirty="0">
                <a:solidFill>
                  <a:schemeClr val="tx1"/>
                </a:solidFill>
                <a:latin typeface="Calibri" panose="020F0502020204030204" pitchFamily="34" charset="0"/>
              </a:rPr>
              <a:t>tehdit eden bir gerilim durumu </a:t>
            </a:r>
            <a:r>
              <a:rPr lang="tr-TR" sz="2200" b="1" dirty="0" smtClean="0">
                <a:solidFill>
                  <a:schemeClr val="tx1"/>
                </a:solidFill>
                <a:latin typeface="Calibri" panose="020F0502020204030204" pitchFamily="34" charset="0"/>
              </a:rPr>
              <a:t>olarak tanımlanmıştır. </a:t>
            </a:r>
            <a:r>
              <a:rPr lang="tr-TR" dirty="0"/>
              <a:t/>
            </a:r>
            <a:br>
              <a:rPr lang="tr-TR" dirty="0"/>
            </a:b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63346" y="78310"/>
            <a:ext cx="4128654" cy="2692600"/>
          </a:xfrm>
          <a:prstGeom prst="rect">
            <a:avLst/>
          </a:prstGeom>
          <a:ln>
            <a:noFill/>
          </a:ln>
          <a:effectLst>
            <a:softEdge rad="112500"/>
          </a:effectLst>
        </p:spPr>
      </p:pic>
      <p:sp>
        <p:nvSpPr>
          <p:cNvPr id="3" name="Metin kutusu 2"/>
          <p:cNvSpPr txBox="1"/>
          <p:nvPr/>
        </p:nvSpPr>
        <p:spPr>
          <a:xfrm>
            <a:off x="2668249" y="959370"/>
            <a:ext cx="3957403" cy="584775"/>
          </a:xfrm>
          <a:prstGeom prst="rect">
            <a:avLst/>
          </a:prstGeom>
          <a:noFill/>
        </p:spPr>
        <p:txBody>
          <a:bodyPr wrap="square" rtlCol="0">
            <a:spAutoFit/>
          </a:bodyPr>
          <a:lstStyle/>
          <a:p>
            <a:r>
              <a:rPr lang="tr-TR" sz="3200" b="1" dirty="0" smtClean="0">
                <a:solidFill>
                  <a:schemeClr val="bg1"/>
                </a:solidFill>
              </a:rPr>
              <a:t>STRES NEDİR?</a:t>
            </a:r>
            <a:endParaRPr lang="tr-TR" sz="3200" b="1" dirty="0">
              <a:solidFill>
                <a:schemeClr val="bg1"/>
              </a:solidFill>
            </a:endParaRPr>
          </a:p>
        </p:txBody>
      </p:sp>
    </p:spTree>
    <p:extLst>
      <p:ext uri="{BB962C8B-B14F-4D97-AF65-F5344CB8AC3E}">
        <p14:creationId xmlns:p14="http://schemas.microsoft.com/office/powerpoint/2010/main" val="2171134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30226" y="3066171"/>
            <a:ext cx="8915400" cy="2480190"/>
          </a:xfrm>
        </p:spPr>
        <p:txBody>
          <a:bodyPr>
            <a:normAutofit lnSpcReduction="10000"/>
          </a:bodyPr>
          <a:lstStyle/>
          <a:p>
            <a:pPr>
              <a:buFont typeface="Wingdings" panose="05000000000000000000" pitchFamily="2" charset="2"/>
              <a:buChar char="Ø"/>
            </a:pPr>
            <a:r>
              <a:rPr lang="tr-TR" sz="2800" dirty="0" smtClean="0">
                <a:solidFill>
                  <a:schemeClr val="tx1"/>
                </a:solidFill>
                <a:latin typeface="Calibri" panose="020F0502020204030204" pitchFamily="34" charset="0"/>
              </a:rPr>
              <a:t>Sahreler, </a:t>
            </a:r>
            <a:r>
              <a:rPr lang="tr-TR" sz="2800" dirty="0">
                <a:solidFill>
                  <a:schemeClr val="tx1"/>
                </a:solidFill>
                <a:latin typeface="Calibri" panose="020F0502020204030204" pitchFamily="34" charset="0"/>
              </a:rPr>
              <a:t>duyguların en önemli fonksiyonlarını üç temel </a:t>
            </a:r>
            <a:r>
              <a:rPr lang="tr-TR" sz="2800" dirty="0" smtClean="0">
                <a:solidFill>
                  <a:schemeClr val="tx1"/>
                </a:solidFill>
                <a:latin typeface="Calibri" panose="020F0502020204030204" pitchFamily="34" charset="0"/>
              </a:rPr>
              <a:t>grupta  toplamaktadır </a:t>
            </a:r>
            <a:r>
              <a:rPr lang="tr-TR" sz="2800" dirty="0">
                <a:solidFill>
                  <a:schemeClr val="tx1"/>
                </a:solidFill>
                <a:latin typeface="Calibri" panose="020F0502020204030204" pitchFamily="34" charset="0"/>
              </a:rPr>
              <a:t>(Çakar, 2002; Acar, 2007):</a:t>
            </a:r>
            <a:br>
              <a:rPr lang="tr-TR" sz="2800" dirty="0">
                <a:solidFill>
                  <a:schemeClr val="tx1"/>
                </a:solidFill>
                <a:latin typeface="Calibri" panose="020F0502020204030204" pitchFamily="34" charset="0"/>
              </a:rPr>
            </a:br>
            <a:r>
              <a:rPr lang="tr-TR" sz="2800" dirty="0" smtClean="0">
                <a:solidFill>
                  <a:schemeClr val="tx1"/>
                </a:solidFill>
                <a:latin typeface="Calibri" panose="020F0502020204030204" pitchFamily="34" charset="0"/>
              </a:rPr>
              <a:t> 1. Bireyi </a:t>
            </a:r>
            <a:r>
              <a:rPr lang="tr-TR" sz="2800" dirty="0">
                <a:solidFill>
                  <a:schemeClr val="tx1"/>
                </a:solidFill>
                <a:latin typeface="Calibri" panose="020F0502020204030204" pitchFamily="34" charset="0"/>
              </a:rPr>
              <a:t>harekete geçirmek için hazırlamak,</a:t>
            </a:r>
            <a:br>
              <a:rPr lang="tr-TR" sz="2800" dirty="0">
                <a:solidFill>
                  <a:schemeClr val="tx1"/>
                </a:solidFill>
                <a:latin typeface="Calibri" panose="020F0502020204030204" pitchFamily="34" charset="0"/>
              </a:rPr>
            </a:br>
            <a:r>
              <a:rPr lang="tr-TR" sz="2800" dirty="0" smtClean="0">
                <a:solidFill>
                  <a:schemeClr val="tx1"/>
                </a:solidFill>
                <a:latin typeface="Calibri" panose="020F0502020204030204" pitchFamily="34" charset="0"/>
              </a:rPr>
              <a:t> 2. Gelecek </a:t>
            </a:r>
            <a:r>
              <a:rPr lang="tr-TR" sz="2800" dirty="0">
                <a:solidFill>
                  <a:schemeClr val="tx1"/>
                </a:solidFill>
                <a:latin typeface="Calibri" panose="020F0502020204030204" pitchFamily="34" charset="0"/>
              </a:rPr>
              <a:t>davranışları şekillendirmek,</a:t>
            </a:r>
            <a:br>
              <a:rPr lang="tr-TR" sz="2800" dirty="0">
                <a:solidFill>
                  <a:schemeClr val="tx1"/>
                </a:solidFill>
                <a:latin typeface="Calibri" panose="020F0502020204030204" pitchFamily="34" charset="0"/>
              </a:rPr>
            </a:br>
            <a:r>
              <a:rPr lang="tr-TR" sz="2800" dirty="0" smtClean="0">
                <a:solidFill>
                  <a:schemeClr val="tx1"/>
                </a:solidFill>
                <a:latin typeface="Calibri" panose="020F0502020204030204" pitchFamily="34" charset="0"/>
              </a:rPr>
              <a:t> 3. Sosyal </a:t>
            </a:r>
            <a:r>
              <a:rPr lang="tr-TR" sz="2800" dirty="0">
                <a:solidFill>
                  <a:schemeClr val="tx1"/>
                </a:solidFill>
                <a:latin typeface="Calibri" panose="020F0502020204030204" pitchFamily="34" charset="0"/>
              </a:rPr>
              <a:t>ilişkilerin düzenlenmesine yardımcı olmak. </a:t>
            </a:r>
            <a:r>
              <a:rPr lang="tr-TR" dirty="0"/>
              <a:t/>
            </a:r>
            <a:br>
              <a:rPr lang="tr-TR" dirty="0"/>
            </a:br>
            <a:endParaRPr lang="tr-TR" dirty="0"/>
          </a:p>
        </p:txBody>
      </p:sp>
    </p:spTree>
    <p:extLst>
      <p:ext uri="{BB962C8B-B14F-4D97-AF65-F5344CB8AC3E}">
        <p14:creationId xmlns:p14="http://schemas.microsoft.com/office/powerpoint/2010/main" val="4193707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84147" y="1018638"/>
            <a:ext cx="6535001" cy="706964"/>
          </a:xfrm>
        </p:spPr>
        <p:txBody>
          <a:bodyPr/>
          <a:lstStyle/>
          <a:p>
            <a:pPr algn="just"/>
            <a:r>
              <a:rPr lang="tr-TR" b="1" dirty="0" smtClean="0">
                <a:solidFill>
                  <a:schemeClr val="bg1"/>
                </a:solidFill>
                <a:latin typeface="Calibri" panose="020F0502020204030204" pitchFamily="34" charset="0"/>
              </a:rPr>
              <a:t>Stresin Belirtileri Nelerdir?</a:t>
            </a:r>
            <a:endParaRPr lang="tr-TR" b="1" dirty="0">
              <a:solidFill>
                <a:schemeClr val="bg1"/>
              </a:solidFill>
              <a:latin typeface="Calibri" panose="020F0502020204030204" pitchFamily="34" charset="0"/>
            </a:endParaRPr>
          </a:p>
        </p:txBody>
      </p:sp>
      <p:sp>
        <p:nvSpPr>
          <p:cNvPr id="3" name="İçerik Yer Tutucusu 2"/>
          <p:cNvSpPr>
            <a:spLocks noGrp="1"/>
          </p:cNvSpPr>
          <p:nvPr>
            <p:ph idx="1"/>
          </p:nvPr>
        </p:nvSpPr>
        <p:spPr>
          <a:xfrm>
            <a:off x="2094537" y="2301217"/>
            <a:ext cx="8915400" cy="4918364"/>
          </a:xfrm>
        </p:spPr>
        <p:txBody>
          <a:bodyPr>
            <a:normAutofit/>
          </a:bodyPr>
          <a:lstStyle/>
          <a:p>
            <a:pPr algn="just"/>
            <a:r>
              <a:rPr lang="tr-TR" b="1" dirty="0">
                <a:solidFill>
                  <a:schemeClr val="tx1"/>
                </a:solidFill>
                <a:latin typeface="Calibri" panose="020F0502020204030204" pitchFamily="34" charset="0"/>
              </a:rPr>
              <a:t>Fiziksel Belirtiler</a:t>
            </a:r>
            <a:r>
              <a:rPr lang="tr-TR" dirty="0">
                <a:solidFill>
                  <a:schemeClr val="tx1"/>
                </a:solidFill>
                <a:latin typeface="Calibri" panose="020F0502020204030204" pitchFamily="34" charset="0"/>
              </a:rPr>
              <a:t>: Baş ağrısı, düzensiz uyku, sırt ağrıları, çene kasılması veya diş</a:t>
            </a:r>
            <a:br>
              <a:rPr lang="tr-TR" dirty="0">
                <a:solidFill>
                  <a:schemeClr val="tx1"/>
                </a:solidFill>
                <a:latin typeface="Calibri" panose="020F0502020204030204" pitchFamily="34" charset="0"/>
              </a:rPr>
            </a:br>
            <a:r>
              <a:rPr lang="tr-TR" dirty="0">
                <a:solidFill>
                  <a:schemeClr val="tx1"/>
                </a:solidFill>
                <a:latin typeface="Calibri" panose="020F0502020204030204" pitchFamily="34" charset="0"/>
              </a:rPr>
              <a:t>gıcırdatma, kabızlık, ishal ve kolit, döküntü, kas ağrıları, hazımsızlık ve ülser, </a:t>
            </a:r>
            <a:r>
              <a:rPr lang="tr-TR" dirty="0" smtClean="0">
                <a:solidFill>
                  <a:schemeClr val="tx1"/>
                </a:solidFill>
                <a:latin typeface="Calibri" panose="020F0502020204030204" pitchFamily="34" charset="0"/>
              </a:rPr>
              <a:t>yüksek</a:t>
            </a:r>
            <a:r>
              <a:rPr lang="tr-TR" dirty="0">
                <a:solidFill>
                  <a:schemeClr val="tx1"/>
                </a:solidFill>
                <a:latin typeface="Calibri" panose="020F0502020204030204" pitchFamily="34" charset="0"/>
              </a:rPr>
              <a:t/>
            </a:r>
            <a:br>
              <a:rPr lang="tr-TR" dirty="0">
                <a:solidFill>
                  <a:schemeClr val="tx1"/>
                </a:solidFill>
                <a:latin typeface="Calibri" panose="020F0502020204030204" pitchFamily="34" charset="0"/>
              </a:rPr>
            </a:br>
            <a:r>
              <a:rPr lang="tr-TR" dirty="0">
                <a:solidFill>
                  <a:schemeClr val="tx1"/>
                </a:solidFill>
                <a:latin typeface="Calibri" panose="020F0502020204030204" pitchFamily="34" charset="0"/>
              </a:rPr>
              <a:t>tansiyon veya kalp krizi, aşırı terleme, iştahta değişiklik, yorgunluk veya enerji kaybı,</a:t>
            </a:r>
            <a:br>
              <a:rPr lang="tr-TR" dirty="0">
                <a:solidFill>
                  <a:schemeClr val="tx1"/>
                </a:solidFill>
                <a:latin typeface="Calibri" panose="020F0502020204030204" pitchFamily="34" charset="0"/>
              </a:rPr>
            </a:br>
            <a:r>
              <a:rPr lang="tr-TR" dirty="0" smtClean="0">
                <a:solidFill>
                  <a:schemeClr val="tx1"/>
                </a:solidFill>
                <a:latin typeface="Calibri" panose="020F0502020204030204" pitchFamily="34" charset="0"/>
              </a:rPr>
              <a:t>kazalarda artış</a:t>
            </a:r>
            <a:r>
              <a:rPr lang="tr-TR" dirty="0">
                <a:solidFill>
                  <a:schemeClr val="tx1"/>
                </a:solidFill>
                <a:latin typeface="Calibri" panose="020F0502020204030204" pitchFamily="34" charset="0"/>
              </a:rPr>
              <a:t>.</a:t>
            </a:r>
            <a:br>
              <a:rPr lang="tr-TR" dirty="0">
                <a:solidFill>
                  <a:schemeClr val="tx1"/>
                </a:solidFill>
                <a:latin typeface="Calibri" panose="020F0502020204030204" pitchFamily="34" charset="0"/>
              </a:rPr>
            </a:br>
            <a:r>
              <a:rPr lang="tr-TR" b="1" dirty="0">
                <a:solidFill>
                  <a:schemeClr val="tx1"/>
                </a:solidFill>
                <a:latin typeface="Calibri" panose="020F0502020204030204" pitchFamily="34" charset="0"/>
              </a:rPr>
              <a:t>2. Duygusal Belirtiler: </a:t>
            </a:r>
            <a:r>
              <a:rPr lang="tr-TR" dirty="0">
                <a:solidFill>
                  <a:schemeClr val="tx1"/>
                </a:solidFill>
                <a:latin typeface="Calibri" panose="020F0502020204030204" pitchFamily="34" charset="0"/>
              </a:rPr>
              <a:t>Kaygı veya endişe, depresyon veya çabuk ağlama, </a:t>
            </a:r>
            <a:r>
              <a:rPr lang="tr-TR" dirty="0" smtClean="0">
                <a:solidFill>
                  <a:schemeClr val="tx1"/>
                </a:solidFill>
                <a:latin typeface="Calibri" panose="020F0502020204030204" pitchFamily="34" charset="0"/>
              </a:rPr>
              <a:t>ruhsal</a:t>
            </a:r>
            <a:r>
              <a:rPr lang="tr-TR" dirty="0">
                <a:solidFill>
                  <a:schemeClr val="tx1"/>
                </a:solidFill>
                <a:latin typeface="Calibri" panose="020F0502020204030204" pitchFamily="34" charset="0"/>
              </a:rPr>
              <a:t/>
            </a:r>
            <a:br>
              <a:rPr lang="tr-TR" dirty="0">
                <a:solidFill>
                  <a:schemeClr val="tx1"/>
                </a:solidFill>
                <a:latin typeface="Calibri" panose="020F0502020204030204" pitchFamily="34" charset="0"/>
              </a:rPr>
            </a:br>
            <a:r>
              <a:rPr lang="tr-TR" dirty="0">
                <a:solidFill>
                  <a:schemeClr val="tx1"/>
                </a:solidFill>
                <a:latin typeface="Calibri" panose="020F0502020204030204" pitchFamily="34" charset="0"/>
              </a:rPr>
              <a:t>durumun hızlı ve sürekli değişmesi, asabilik, </a:t>
            </a:r>
            <a:r>
              <a:rPr lang="tr-TR" dirty="0" smtClean="0">
                <a:solidFill>
                  <a:schemeClr val="tx1"/>
                </a:solidFill>
                <a:latin typeface="Calibri" panose="020F0502020204030204" pitchFamily="34" charset="0"/>
              </a:rPr>
              <a:t>özgüven </a:t>
            </a:r>
            <a:r>
              <a:rPr lang="tr-TR" dirty="0">
                <a:solidFill>
                  <a:schemeClr val="tx1"/>
                </a:solidFill>
                <a:latin typeface="Calibri" panose="020F0502020204030204" pitchFamily="34" charset="0"/>
              </a:rPr>
              <a:t>azalması veya</a:t>
            </a:r>
            <a:br>
              <a:rPr lang="tr-TR" dirty="0">
                <a:solidFill>
                  <a:schemeClr val="tx1"/>
                </a:solidFill>
                <a:latin typeface="Calibri" panose="020F0502020204030204" pitchFamily="34" charset="0"/>
              </a:rPr>
            </a:br>
            <a:r>
              <a:rPr lang="tr-TR" dirty="0">
                <a:solidFill>
                  <a:schemeClr val="tx1"/>
                </a:solidFill>
                <a:latin typeface="Calibri" panose="020F0502020204030204" pitchFamily="34" charset="0"/>
              </a:rPr>
              <a:t>güvensizlik hissi, aşırı </a:t>
            </a:r>
            <a:r>
              <a:rPr lang="tr-TR" dirty="0" smtClean="0">
                <a:solidFill>
                  <a:schemeClr val="tx1"/>
                </a:solidFill>
                <a:latin typeface="Calibri" panose="020F0502020204030204" pitchFamily="34" charset="0"/>
              </a:rPr>
              <a:t>hassasiyet, öfke </a:t>
            </a:r>
            <a:r>
              <a:rPr lang="tr-TR" dirty="0">
                <a:solidFill>
                  <a:schemeClr val="tx1"/>
                </a:solidFill>
                <a:latin typeface="Calibri" panose="020F0502020204030204" pitchFamily="34" charset="0"/>
              </a:rPr>
              <a:t>patlamaları, </a:t>
            </a:r>
            <a:r>
              <a:rPr lang="tr-TR" dirty="0" smtClean="0">
                <a:solidFill>
                  <a:schemeClr val="tx1"/>
                </a:solidFill>
                <a:latin typeface="Calibri" panose="020F0502020204030204" pitchFamily="34" charset="0"/>
              </a:rPr>
              <a:t>saldırganlık.</a:t>
            </a:r>
          </a:p>
          <a:p>
            <a:pPr marL="0" indent="0" algn="just">
              <a:buNone/>
            </a:pPr>
            <a:r>
              <a:rPr lang="tr-TR" dirty="0">
                <a:solidFill>
                  <a:schemeClr val="tx1"/>
                </a:solidFill>
                <a:latin typeface="Calibri" panose="020F0502020204030204" pitchFamily="34" charset="0"/>
              </a:rPr>
              <a:t/>
            </a:r>
            <a:br>
              <a:rPr lang="tr-TR" dirty="0">
                <a:solidFill>
                  <a:schemeClr val="tx1"/>
                </a:solidFill>
                <a:latin typeface="Calibri" panose="020F0502020204030204" pitchFamily="34" charset="0"/>
              </a:rPr>
            </a:br>
            <a:r>
              <a:rPr lang="tr-TR" dirty="0" smtClean="0">
                <a:solidFill>
                  <a:schemeClr val="tx1"/>
                </a:solidFill>
                <a:latin typeface="Calibri" panose="020F0502020204030204" pitchFamily="34" charset="0"/>
              </a:rPr>
              <a:t>      </a:t>
            </a:r>
            <a:r>
              <a:rPr lang="tr-TR" b="1" dirty="0" smtClean="0">
                <a:solidFill>
                  <a:schemeClr val="tx1"/>
                </a:solidFill>
                <a:latin typeface="Calibri" panose="020F0502020204030204" pitchFamily="34" charset="0"/>
              </a:rPr>
              <a:t>3</a:t>
            </a:r>
            <a:r>
              <a:rPr lang="tr-TR" b="1" dirty="0">
                <a:solidFill>
                  <a:schemeClr val="tx1"/>
                </a:solidFill>
                <a:latin typeface="Calibri" panose="020F0502020204030204" pitchFamily="34" charset="0"/>
              </a:rPr>
              <a:t>. Zihinsel Belirtiler: </a:t>
            </a:r>
            <a:r>
              <a:rPr lang="tr-TR" dirty="0">
                <a:solidFill>
                  <a:schemeClr val="tx1"/>
                </a:solidFill>
                <a:latin typeface="Calibri" panose="020F0502020204030204" pitchFamily="34" charset="0"/>
              </a:rPr>
              <a:t>Konsantrasyon, karar vermede güçlük, unutkanlık, zihin karışıklığı,</a:t>
            </a:r>
            <a:br>
              <a:rPr lang="tr-TR" dirty="0">
                <a:solidFill>
                  <a:schemeClr val="tx1"/>
                </a:solidFill>
                <a:latin typeface="Calibri" panose="020F0502020204030204" pitchFamily="34" charset="0"/>
              </a:rPr>
            </a:br>
            <a:r>
              <a:rPr lang="tr-TR" dirty="0" smtClean="0">
                <a:solidFill>
                  <a:schemeClr val="tx1"/>
                </a:solidFill>
                <a:latin typeface="Calibri" panose="020F0502020204030204" pitchFamily="34" charset="0"/>
              </a:rPr>
              <a:t>       hafızada </a:t>
            </a:r>
            <a:r>
              <a:rPr lang="tr-TR" dirty="0">
                <a:solidFill>
                  <a:schemeClr val="tx1"/>
                </a:solidFill>
                <a:latin typeface="Calibri" panose="020F0502020204030204" pitchFamily="34" charset="0"/>
              </a:rPr>
              <a:t>zayıflık, aşırı derecede hayal kurma, tek bir fikir veya düşünceyle meşgul olma,</a:t>
            </a:r>
            <a:br>
              <a:rPr lang="tr-TR" dirty="0">
                <a:solidFill>
                  <a:schemeClr val="tx1"/>
                </a:solidFill>
                <a:latin typeface="Calibri" panose="020F0502020204030204" pitchFamily="34" charset="0"/>
              </a:rPr>
            </a:br>
            <a:r>
              <a:rPr lang="tr-TR" dirty="0" smtClean="0">
                <a:solidFill>
                  <a:schemeClr val="tx1"/>
                </a:solidFill>
                <a:latin typeface="Calibri" panose="020F0502020204030204" pitchFamily="34" charset="0"/>
              </a:rPr>
              <a:t>       mizah </a:t>
            </a:r>
            <a:r>
              <a:rPr lang="tr-TR" dirty="0">
                <a:solidFill>
                  <a:schemeClr val="tx1"/>
                </a:solidFill>
                <a:latin typeface="Calibri" panose="020F0502020204030204" pitchFamily="34" charset="0"/>
              </a:rPr>
              <a:t>anlayışı kaybı, düşük verimlilik, </a:t>
            </a:r>
            <a:r>
              <a:rPr lang="tr-TR" dirty="0" smtClean="0">
                <a:solidFill>
                  <a:schemeClr val="tx1"/>
                </a:solidFill>
                <a:latin typeface="Calibri" panose="020F0502020204030204" pitchFamily="34" charset="0"/>
              </a:rPr>
              <a:t>iş </a:t>
            </a:r>
            <a:r>
              <a:rPr lang="tr-TR" dirty="0">
                <a:solidFill>
                  <a:schemeClr val="tx1"/>
                </a:solidFill>
                <a:latin typeface="Calibri" panose="020F0502020204030204" pitchFamily="34" charset="0"/>
              </a:rPr>
              <a:t>kalitesinde düşüş, hatalarda artış, </a:t>
            </a:r>
            <a:r>
              <a:rPr lang="tr-TR" dirty="0" smtClean="0">
                <a:solidFill>
                  <a:schemeClr val="tx1"/>
                </a:solidFill>
                <a:latin typeface="Calibri" panose="020F0502020204030204" pitchFamily="34" charset="0"/>
              </a:rPr>
              <a:t>muhakemede zayıflama</a:t>
            </a:r>
            <a:r>
              <a:rPr lang="tr-TR" dirty="0">
                <a:solidFill>
                  <a:schemeClr val="tx1"/>
                </a:solidFill>
                <a:latin typeface="Calibri" panose="020F0502020204030204" pitchFamily="34" charset="0"/>
              </a:rPr>
              <a:t>.</a:t>
            </a:r>
            <a:br>
              <a:rPr lang="tr-TR" dirty="0">
                <a:solidFill>
                  <a:schemeClr val="tx1"/>
                </a:solidFill>
                <a:latin typeface="Calibri" panose="020F0502020204030204" pitchFamily="34" charset="0"/>
              </a:rPr>
            </a:br>
            <a:r>
              <a:rPr lang="tr-TR" dirty="0" smtClean="0">
                <a:solidFill>
                  <a:schemeClr val="tx1"/>
                </a:solidFill>
                <a:latin typeface="Calibri" panose="020F0502020204030204" pitchFamily="34" charset="0"/>
              </a:rPr>
              <a:t>       </a:t>
            </a:r>
            <a:r>
              <a:rPr lang="tr-TR" b="1" dirty="0" smtClean="0">
                <a:solidFill>
                  <a:schemeClr val="tx1"/>
                </a:solidFill>
                <a:latin typeface="Calibri" panose="020F0502020204030204" pitchFamily="34" charset="0"/>
              </a:rPr>
              <a:t>4</a:t>
            </a:r>
            <a:r>
              <a:rPr lang="tr-TR" b="1" dirty="0">
                <a:solidFill>
                  <a:schemeClr val="tx1"/>
                </a:solidFill>
                <a:latin typeface="Calibri" panose="020F0502020204030204" pitchFamily="34" charset="0"/>
              </a:rPr>
              <a:t>. Sosyal Belirtiler</a:t>
            </a:r>
            <a:r>
              <a:rPr lang="tr-TR" dirty="0">
                <a:solidFill>
                  <a:schemeClr val="tx1"/>
                </a:solidFill>
                <a:latin typeface="Calibri" panose="020F0502020204030204" pitchFamily="34" charset="0"/>
              </a:rPr>
              <a:t>: İnsanlara karşı güvensizlik, başkalarını suçlamak, randevulara</a:t>
            </a:r>
            <a:br>
              <a:rPr lang="tr-TR" dirty="0">
                <a:solidFill>
                  <a:schemeClr val="tx1"/>
                </a:solidFill>
                <a:latin typeface="Calibri" panose="020F0502020204030204" pitchFamily="34" charset="0"/>
              </a:rPr>
            </a:br>
            <a:r>
              <a:rPr lang="tr-TR" dirty="0" smtClean="0">
                <a:solidFill>
                  <a:schemeClr val="tx1"/>
                </a:solidFill>
                <a:latin typeface="Calibri" panose="020F0502020204030204" pitchFamily="34" charset="0"/>
              </a:rPr>
              <a:t>       gitmemek </a:t>
            </a:r>
            <a:r>
              <a:rPr lang="tr-TR" dirty="0">
                <a:solidFill>
                  <a:schemeClr val="tx1"/>
                </a:solidFill>
                <a:latin typeface="Calibri" panose="020F0502020204030204" pitchFamily="34" charset="0"/>
              </a:rPr>
              <a:t>veya çok kısa zaman kala iptal etmek, </a:t>
            </a:r>
            <a:r>
              <a:rPr lang="tr-TR" dirty="0" smtClean="0">
                <a:solidFill>
                  <a:schemeClr val="tx1"/>
                </a:solidFill>
                <a:latin typeface="Calibri" panose="020F0502020204030204" pitchFamily="34" charset="0"/>
              </a:rPr>
              <a:t>insanlarda </a:t>
            </a:r>
            <a:r>
              <a:rPr lang="tr-TR" dirty="0">
                <a:solidFill>
                  <a:schemeClr val="tx1"/>
                </a:solidFill>
                <a:latin typeface="Calibri" panose="020F0502020204030204" pitchFamily="34" charset="0"/>
              </a:rPr>
              <a:t>hata bulmaya çalışmak ve</a:t>
            </a:r>
            <a:br>
              <a:rPr lang="tr-TR" dirty="0">
                <a:solidFill>
                  <a:schemeClr val="tx1"/>
                </a:solidFill>
                <a:latin typeface="Calibri" panose="020F0502020204030204" pitchFamily="34" charset="0"/>
              </a:rPr>
            </a:br>
            <a:r>
              <a:rPr lang="tr-TR" dirty="0" smtClean="0">
                <a:solidFill>
                  <a:schemeClr val="tx1"/>
                </a:solidFill>
                <a:latin typeface="Calibri" panose="020F0502020204030204" pitchFamily="34" charset="0"/>
              </a:rPr>
              <a:t>       sözle </a:t>
            </a:r>
            <a:r>
              <a:rPr lang="tr-TR" dirty="0">
                <a:solidFill>
                  <a:schemeClr val="tx1"/>
                </a:solidFill>
                <a:latin typeface="Calibri" panose="020F0502020204030204" pitchFamily="34" charset="0"/>
              </a:rPr>
              <a:t>rencide etmek, haddinden fazla savunmacı tutum, bir çok kişiye birden küs olmak,</a:t>
            </a:r>
            <a:br>
              <a:rPr lang="tr-TR" dirty="0">
                <a:solidFill>
                  <a:schemeClr val="tx1"/>
                </a:solidFill>
                <a:latin typeface="Calibri" panose="020F0502020204030204" pitchFamily="34" charset="0"/>
              </a:rPr>
            </a:br>
            <a:r>
              <a:rPr lang="tr-TR" dirty="0">
                <a:solidFill>
                  <a:schemeClr val="tx1"/>
                </a:solidFill>
                <a:latin typeface="Calibri" panose="020F0502020204030204" pitchFamily="34" charset="0"/>
              </a:rPr>
              <a:t>konuşmamak. </a:t>
            </a:r>
            <a:br>
              <a:rPr lang="tr-TR" dirty="0">
                <a:solidFill>
                  <a:schemeClr val="tx1"/>
                </a:solidFill>
                <a:latin typeface="Calibri" panose="020F0502020204030204" pitchFamily="34" charset="0"/>
              </a:rPr>
            </a:br>
            <a:endParaRPr lang="tr-TR" dirty="0">
              <a:solidFill>
                <a:schemeClr val="tx1"/>
              </a:solidFill>
              <a:latin typeface="Calibri" panose="020F0502020204030204" pitchFamily="34" charset="0"/>
            </a:endParaRPr>
          </a:p>
        </p:txBody>
      </p:sp>
    </p:spTree>
    <p:extLst>
      <p:ext uri="{BB962C8B-B14F-4D97-AF65-F5344CB8AC3E}">
        <p14:creationId xmlns:p14="http://schemas.microsoft.com/office/powerpoint/2010/main" val="12156136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73696" y="1086220"/>
            <a:ext cx="6340128" cy="706964"/>
          </a:xfrm>
        </p:spPr>
        <p:txBody>
          <a:bodyPr/>
          <a:lstStyle/>
          <a:p>
            <a:pPr algn="ctr"/>
            <a:r>
              <a:rPr lang="tr-TR" b="1" dirty="0" smtClean="0">
                <a:solidFill>
                  <a:schemeClr val="bg1"/>
                </a:solidFill>
                <a:latin typeface="Calibri" panose="020F0502020204030204" pitchFamily="34" charset="0"/>
              </a:rPr>
              <a:t>Stres Kaynakları Nelerdir?</a:t>
            </a:r>
            <a:endParaRPr lang="tr-TR" b="1" dirty="0">
              <a:solidFill>
                <a:schemeClr val="bg1"/>
              </a:solidFill>
              <a:latin typeface="Calibri" panose="020F0502020204030204" pitchFamily="34" charset="0"/>
            </a:endParaRPr>
          </a:p>
        </p:txBody>
      </p:sp>
      <p:sp>
        <p:nvSpPr>
          <p:cNvPr id="3" name="İçerik Yer Tutucusu 2"/>
          <p:cNvSpPr>
            <a:spLocks noGrp="1"/>
          </p:cNvSpPr>
          <p:nvPr>
            <p:ph idx="1"/>
          </p:nvPr>
        </p:nvSpPr>
        <p:spPr>
          <a:xfrm>
            <a:off x="2547955" y="1234575"/>
            <a:ext cx="8915400" cy="4890654"/>
          </a:xfrm>
        </p:spPr>
        <p:txBody>
          <a:bodyPr>
            <a:normAutofit/>
          </a:bodyPr>
          <a:lstStyle/>
          <a:p>
            <a:pPr marL="0" indent="0">
              <a:buNone/>
            </a:pPr>
            <a:endParaRPr lang="tr-TR" dirty="0"/>
          </a:p>
          <a:p>
            <a:pPr marL="0" indent="0">
              <a:buNone/>
            </a:pPr>
            <a:r>
              <a:rPr lang="tr-TR" dirty="0"/>
              <a:t/>
            </a:r>
            <a:br>
              <a:rPr lang="tr-TR" dirty="0"/>
            </a:br>
            <a:endParaRPr lang="tr-TR" dirty="0"/>
          </a:p>
        </p:txBody>
      </p:sp>
      <p:sp>
        <p:nvSpPr>
          <p:cNvPr id="4" name="Dikdörtgen 3"/>
          <p:cNvSpPr/>
          <p:nvPr/>
        </p:nvSpPr>
        <p:spPr>
          <a:xfrm>
            <a:off x="3564253" y="2351793"/>
            <a:ext cx="5984481" cy="4401205"/>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4716287" y="2351793"/>
            <a:ext cx="3875509" cy="4401205"/>
          </a:xfrm>
          <a:prstGeom prst="rect">
            <a:avLst/>
          </a:prstGeom>
          <a:noFill/>
        </p:spPr>
        <p:txBody>
          <a:bodyPr wrap="square" rtlCol="0">
            <a:spAutoFit/>
          </a:bodyPr>
          <a:lstStyle/>
          <a:p>
            <a:r>
              <a:rPr lang="tr-TR" sz="2000" b="1" dirty="0" smtClean="0">
                <a:latin typeface="Calibri" panose="020F0502020204030204" pitchFamily="34" charset="0"/>
              </a:rPr>
              <a:t>-Gelişim </a:t>
            </a:r>
            <a:r>
              <a:rPr lang="tr-TR" sz="2000" b="1" dirty="0">
                <a:latin typeface="Calibri" panose="020F0502020204030204" pitchFamily="34" charset="0"/>
              </a:rPr>
              <a:t>Dönemleri</a:t>
            </a:r>
            <a:br>
              <a:rPr lang="tr-TR" sz="2000" b="1" dirty="0">
                <a:latin typeface="Calibri" panose="020F0502020204030204" pitchFamily="34" charset="0"/>
              </a:rPr>
            </a:br>
            <a:r>
              <a:rPr lang="tr-TR" sz="2000" b="1" dirty="0">
                <a:latin typeface="Calibri" panose="020F0502020204030204" pitchFamily="34" charset="0"/>
              </a:rPr>
              <a:t>-</a:t>
            </a:r>
            <a:r>
              <a:rPr lang="tr-TR" sz="2000" b="1" dirty="0" smtClean="0">
                <a:latin typeface="Calibri" panose="020F0502020204030204" pitchFamily="34" charset="0"/>
              </a:rPr>
              <a:t>Engellenme </a:t>
            </a:r>
            <a:r>
              <a:rPr lang="tr-TR" sz="2000" b="1" dirty="0">
                <a:latin typeface="Calibri" panose="020F0502020204030204" pitchFamily="34" charset="0"/>
              </a:rPr>
              <a:t>ve Çatışmalar</a:t>
            </a:r>
            <a:br>
              <a:rPr lang="tr-TR" sz="2000" b="1" dirty="0">
                <a:latin typeface="Calibri" panose="020F0502020204030204" pitchFamily="34" charset="0"/>
              </a:rPr>
            </a:br>
            <a:r>
              <a:rPr lang="tr-TR" sz="2000" b="1" dirty="0" smtClean="0">
                <a:latin typeface="Calibri" panose="020F0502020204030204" pitchFamily="34" charset="0"/>
              </a:rPr>
              <a:t>-Yaşam </a:t>
            </a:r>
            <a:r>
              <a:rPr lang="tr-TR" sz="2000" b="1" dirty="0">
                <a:latin typeface="Calibri" panose="020F0502020204030204" pitchFamily="34" charset="0"/>
              </a:rPr>
              <a:t>Olayları</a:t>
            </a:r>
            <a:br>
              <a:rPr lang="tr-TR" sz="2000" b="1" dirty="0">
                <a:latin typeface="Calibri" panose="020F0502020204030204" pitchFamily="34" charset="0"/>
              </a:rPr>
            </a:br>
            <a:r>
              <a:rPr lang="tr-TR" sz="2000" b="1" dirty="0" smtClean="0">
                <a:latin typeface="Calibri" panose="020F0502020204030204" pitchFamily="34" charset="0"/>
              </a:rPr>
              <a:t>-Yaşamın </a:t>
            </a:r>
            <a:r>
              <a:rPr lang="tr-TR" sz="2000" b="1" dirty="0">
                <a:latin typeface="Calibri" panose="020F0502020204030204" pitchFamily="34" charset="0"/>
              </a:rPr>
              <a:t>Tehlikede Olması</a:t>
            </a:r>
            <a:br>
              <a:rPr lang="tr-TR" sz="2000" b="1" dirty="0">
                <a:latin typeface="Calibri" panose="020F0502020204030204" pitchFamily="34" charset="0"/>
              </a:rPr>
            </a:br>
            <a:r>
              <a:rPr lang="tr-TR" sz="2000" b="1" dirty="0" smtClean="0">
                <a:latin typeface="Calibri" panose="020F0502020204030204" pitchFamily="34" charset="0"/>
              </a:rPr>
              <a:t>-Rekabet</a:t>
            </a:r>
            <a:r>
              <a:rPr lang="tr-TR" sz="2000" b="1" dirty="0">
                <a:latin typeface="Calibri" panose="020F0502020204030204" pitchFamily="34" charset="0"/>
              </a:rPr>
              <a:t/>
            </a:r>
            <a:br>
              <a:rPr lang="tr-TR" sz="2000" b="1" dirty="0">
                <a:latin typeface="Calibri" panose="020F0502020204030204" pitchFamily="34" charset="0"/>
              </a:rPr>
            </a:br>
            <a:r>
              <a:rPr lang="tr-TR" sz="2000" b="1" dirty="0">
                <a:latin typeface="Calibri" panose="020F0502020204030204" pitchFamily="34" charset="0"/>
              </a:rPr>
              <a:t>-</a:t>
            </a:r>
            <a:r>
              <a:rPr lang="tr-TR" sz="2000" b="1" dirty="0" smtClean="0">
                <a:latin typeface="Calibri" panose="020F0502020204030204" pitchFamily="34" charset="0"/>
              </a:rPr>
              <a:t>İşte </a:t>
            </a:r>
            <a:r>
              <a:rPr lang="tr-TR" sz="2000" b="1" dirty="0">
                <a:latin typeface="Calibri" panose="020F0502020204030204" pitchFamily="34" charset="0"/>
              </a:rPr>
              <a:t>Terfi</a:t>
            </a:r>
            <a:br>
              <a:rPr lang="tr-TR" sz="2000" b="1" dirty="0">
                <a:latin typeface="Calibri" panose="020F0502020204030204" pitchFamily="34" charset="0"/>
              </a:rPr>
            </a:br>
            <a:r>
              <a:rPr lang="tr-TR" sz="2000" b="1" dirty="0">
                <a:latin typeface="Calibri" panose="020F0502020204030204" pitchFamily="34" charset="0"/>
              </a:rPr>
              <a:t>-</a:t>
            </a:r>
            <a:r>
              <a:rPr lang="tr-TR" sz="2000" b="1" dirty="0" smtClean="0">
                <a:latin typeface="Calibri" panose="020F0502020204030204" pitchFamily="34" charset="0"/>
              </a:rPr>
              <a:t>Sinir </a:t>
            </a:r>
            <a:r>
              <a:rPr lang="tr-TR" sz="2000" b="1" dirty="0">
                <a:latin typeface="Calibri" panose="020F0502020204030204" pitchFamily="34" charset="0"/>
              </a:rPr>
              <a:t>Bozucu </a:t>
            </a:r>
            <a:r>
              <a:rPr lang="tr-TR" sz="2000" b="1" dirty="0" smtClean="0">
                <a:latin typeface="Calibri" panose="020F0502020204030204" pitchFamily="34" charset="0"/>
              </a:rPr>
              <a:t>Olaylar</a:t>
            </a:r>
            <a:r>
              <a:rPr lang="tr-TR" sz="2000" b="1" dirty="0">
                <a:latin typeface="Calibri" panose="020F0502020204030204" pitchFamily="34" charset="0"/>
              </a:rPr>
              <a:t/>
            </a:r>
            <a:br>
              <a:rPr lang="tr-TR" sz="2000" b="1" dirty="0">
                <a:latin typeface="Calibri" panose="020F0502020204030204" pitchFamily="34" charset="0"/>
              </a:rPr>
            </a:br>
            <a:r>
              <a:rPr lang="tr-TR" sz="2000" b="1" dirty="0">
                <a:latin typeface="Calibri" panose="020F0502020204030204" pitchFamily="34" charset="0"/>
              </a:rPr>
              <a:t>-</a:t>
            </a:r>
            <a:r>
              <a:rPr lang="tr-TR" sz="2000" b="1" dirty="0" smtClean="0">
                <a:latin typeface="Calibri" panose="020F0502020204030204" pitchFamily="34" charset="0"/>
              </a:rPr>
              <a:t>İşte </a:t>
            </a:r>
            <a:r>
              <a:rPr lang="tr-TR" sz="2000" b="1" dirty="0">
                <a:latin typeface="Calibri" panose="020F0502020204030204" pitchFamily="34" charset="0"/>
              </a:rPr>
              <a:t>Belirsizlik ve Çözümsüzlük</a:t>
            </a:r>
            <a:br>
              <a:rPr lang="tr-TR" sz="2000" b="1" dirty="0">
                <a:latin typeface="Calibri" panose="020F0502020204030204" pitchFamily="34" charset="0"/>
              </a:rPr>
            </a:br>
            <a:r>
              <a:rPr lang="tr-TR" sz="2000" b="1" dirty="0">
                <a:latin typeface="Calibri" panose="020F0502020204030204" pitchFamily="34" charset="0"/>
              </a:rPr>
              <a:t>-</a:t>
            </a:r>
            <a:r>
              <a:rPr lang="tr-TR" sz="2000" b="1" dirty="0" smtClean="0">
                <a:latin typeface="Calibri" panose="020F0502020204030204" pitchFamily="34" charset="0"/>
              </a:rPr>
              <a:t>Zaman </a:t>
            </a:r>
            <a:r>
              <a:rPr lang="tr-TR" sz="2000" b="1" dirty="0">
                <a:latin typeface="Calibri" panose="020F0502020204030204" pitchFamily="34" charset="0"/>
              </a:rPr>
              <a:t>Sınırlamaları</a:t>
            </a:r>
            <a:br>
              <a:rPr lang="tr-TR" sz="2000" b="1" dirty="0">
                <a:latin typeface="Calibri" panose="020F0502020204030204" pitchFamily="34" charset="0"/>
              </a:rPr>
            </a:br>
            <a:r>
              <a:rPr lang="tr-TR" sz="2000" b="1" dirty="0">
                <a:latin typeface="Calibri" panose="020F0502020204030204" pitchFamily="34" charset="0"/>
              </a:rPr>
              <a:t>-</a:t>
            </a:r>
            <a:r>
              <a:rPr lang="tr-TR" sz="2000" b="1" dirty="0" smtClean="0">
                <a:latin typeface="Calibri" panose="020F0502020204030204" pitchFamily="34" charset="0"/>
              </a:rPr>
              <a:t>Virüsler</a:t>
            </a:r>
            <a:r>
              <a:rPr lang="tr-TR" sz="2000" b="1" dirty="0">
                <a:latin typeface="Calibri" panose="020F0502020204030204" pitchFamily="34" charset="0"/>
              </a:rPr>
              <a:t/>
            </a:r>
            <a:br>
              <a:rPr lang="tr-TR" sz="2000" b="1" dirty="0">
                <a:latin typeface="Calibri" panose="020F0502020204030204" pitchFamily="34" charset="0"/>
              </a:rPr>
            </a:br>
            <a:r>
              <a:rPr lang="tr-TR" sz="2000" b="1" dirty="0">
                <a:latin typeface="Calibri" panose="020F0502020204030204" pitchFamily="34" charset="0"/>
              </a:rPr>
              <a:t>-</a:t>
            </a:r>
            <a:r>
              <a:rPr lang="tr-TR" sz="2000" b="1" dirty="0" smtClean="0">
                <a:latin typeface="Calibri" panose="020F0502020204030204" pitchFamily="34" charset="0"/>
              </a:rPr>
              <a:t>Hava </a:t>
            </a:r>
            <a:r>
              <a:rPr lang="tr-TR" sz="2000" b="1" dirty="0">
                <a:latin typeface="Calibri" panose="020F0502020204030204" pitchFamily="34" charset="0"/>
              </a:rPr>
              <a:t>Kirliliği</a:t>
            </a:r>
            <a:br>
              <a:rPr lang="tr-TR" sz="2000" b="1" dirty="0">
                <a:latin typeface="Calibri" panose="020F0502020204030204" pitchFamily="34" charset="0"/>
              </a:rPr>
            </a:br>
            <a:r>
              <a:rPr lang="tr-TR" sz="2000" b="1" dirty="0">
                <a:latin typeface="Calibri" panose="020F0502020204030204" pitchFamily="34" charset="0"/>
              </a:rPr>
              <a:t>-</a:t>
            </a:r>
            <a:r>
              <a:rPr lang="tr-TR" sz="2000" b="1" dirty="0" smtClean="0">
                <a:latin typeface="Calibri" panose="020F0502020204030204" pitchFamily="34" charset="0"/>
              </a:rPr>
              <a:t>Gürültü</a:t>
            </a:r>
            <a:r>
              <a:rPr lang="tr-TR" sz="2000" b="1" dirty="0">
                <a:latin typeface="Calibri" panose="020F0502020204030204" pitchFamily="34" charset="0"/>
              </a:rPr>
              <a:t/>
            </a:r>
            <a:br>
              <a:rPr lang="tr-TR" sz="2000" b="1" dirty="0">
                <a:latin typeface="Calibri" panose="020F0502020204030204" pitchFamily="34" charset="0"/>
              </a:rPr>
            </a:br>
            <a:r>
              <a:rPr lang="tr-TR" sz="2000" b="1" dirty="0">
                <a:latin typeface="Calibri" panose="020F0502020204030204" pitchFamily="34" charset="0"/>
              </a:rPr>
              <a:t>-</a:t>
            </a:r>
            <a:r>
              <a:rPr lang="tr-TR" sz="2000" b="1" dirty="0" smtClean="0">
                <a:latin typeface="Calibri" panose="020F0502020204030204" pitchFamily="34" charset="0"/>
              </a:rPr>
              <a:t>Kalabalık</a:t>
            </a:r>
            <a:r>
              <a:rPr lang="tr-TR" sz="2000" b="1" dirty="0">
                <a:latin typeface="Calibri" panose="020F0502020204030204" pitchFamily="34" charset="0"/>
              </a:rPr>
              <a:t/>
            </a:r>
            <a:br>
              <a:rPr lang="tr-TR" sz="2000" b="1" dirty="0">
                <a:latin typeface="Calibri" panose="020F0502020204030204" pitchFamily="34" charset="0"/>
              </a:rPr>
            </a:br>
            <a:r>
              <a:rPr lang="tr-TR" sz="2000" b="1" dirty="0">
                <a:latin typeface="Calibri" panose="020F0502020204030204" pitchFamily="34" charset="0"/>
              </a:rPr>
              <a:t>-</a:t>
            </a:r>
            <a:r>
              <a:rPr lang="tr-TR" sz="2000" b="1" dirty="0" smtClean="0">
                <a:latin typeface="Calibri" panose="020F0502020204030204" pitchFamily="34" charset="0"/>
              </a:rPr>
              <a:t>İklim</a:t>
            </a:r>
            <a:endParaRPr lang="tr-TR" sz="2000" dirty="0"/>
          </a:p>
        </p:txBody>
      </p:sp>
    </p:spTree>
    <p:extLst>
      <p:ext uri="{BB962C8B-B14F-4D97-AF65-F5344CB8AC3E}">
        <p14:creationId xmlns:p14="http://schemas.microsoft.com/office/powerpoint/2010/main" val="8988709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948976" y="1018056"/>
            <a:ext cx="6208424" cy="920672"/>
          </a:xfrm>
        </p:spPr>
        <p:txBody>
          <a:bodyPr>
            <a:normAutofit fontScale="90000"/>
          </a:bodyPr>
          <a:lstStyle/>
          <a:p>
            <a:r>
              <a:rPr lang="tr-TR" b="1" dirty="0" smtClean="0">
                <a:solidFill>
                  <a:schemeClr val="bg1"/>
                </a:solidFill>
                <a:latin typeface="Calibri" panose="020F0502020204030204" pitchFamily="34" charset="0"/>
              </a:rPr>
              <a:t>Kişisel Stres Yönetimi</a:t>
            </a:r>
            <a:r>
              <a:rPr lang="tr-TR" dirty="0" smtClean="0"/>
              <a:t/>
            </a:r>
            <a:br>
              <a:rPr lang="tr-TR" dirty="0" smtClean="0"/>
            </a:br>
            <a:endParaRPr lang="tr-TR" dirty="0"/>
          </a:p>
        </p:txBody>
      </p:sp>
      <p:sp>
        <p:nvSpPr>
          <p:cNvPr id="3" name="İçerik Yer Tutucusu 2"/>
          <p:cNvSpPr>
            <a:spLocks noGrp="1"/>
          </p:cNvSpPr>
          <p:nvPr>
            <p:ph idx="1"/>
          </p:nvPr>
        </p:nvSpPr>
        <p:spPr>
          <a:xfrm>
            <a:off x="2064557" y="2599659"/>
            <a:ext cx="8915400" cy="3981024"/>
          </a:xfrm>
        </p:spPr>
        <p:txBody>
          <a:bodyPr numCol="2">
            <a:normAutofit/>
          </a:bodyPr>
          <a:lstStyle/>
          <a:p>
            <a:pPr algn="just"/>
            <a:r>
              <a:rPr lang="tr-TR" sz="2400" b="1" dirty="0" smtClean="0">
                <a:solidFill>
                  <a:schemeClr val="tx1"/>
                </a:solidFill>
                <a:latin typeface="Calibri" panose="020F0502020204030204" pitchFamily="34" charset="0"/>
              </a:rPr>
              <a:t>Gevşeme tekniklerini öğrenin</a:t>
            </a:r>
          </a:p>
          <a:p>
            <a:pPr algn="just"/>
            <a:r>
              <a:rPr lang="tr-TR" sz="2400" b="1" dirty="0" smtClean="0">
                <a:solidFill>
                  <a:schemeClr val="tx1"/>
                </a:solidFill>
                <a:latin typeface="Calibri" panose="020F0502020204030204" pitchFamily="34" charset="0"/>
              </a:rPr>
              <a:t>Kafein kullanımını azaltın</a:t>
            </a:r>
          </a:p>
          <a:p>
            <a:pPr algn="just"/>
            <a:r>
              <a:rPr lang="tr-TR" sz="2400" b="1" dirty="0" smtClean="0">
                <a:solidFill>
                  <a:schemeClr val="tx1"/>
                </a:solidFill>
                <a:latin typeface="Calibri" panose="020F0502020204030204" pitchFamily="34" charset="0"/>
              </a:rPr>
              <a:t>Hoşgörülü olun</a:t>
            </a:r>
          </a:p>
          <a:p>
            <a:pPr algn="just"/>
            <a:r>
              <a:rPr lang="tr-TR" sz="2400" b="1" dirty="0" smtClean="0">
                <a:solidFill>
                  <a:schemeClr val="tx1"/>
                </a:solidFill>
                <a:latin typeface="Calibri" panose="020F0502020204030204" pitchFamily="34" charset="0"/>
              </a:rPr>
              <a:t>Beslenmenizin </a:t>
            </a:r>
          </a:p>
          <a:p>
            <a:pPr marL="0" indent="0" algn="just">
              <a:buNone/>
            </a:pPr>
            <a:r>
              <a:rPr lang="tr-TR" sz="2400" b="1" dirty="0" smtClean="0">
                <a:solidFill>
                  <a:schemeClr val="tx1"/>
                </a:solidFill>
                <a:latin typeface="Calibri" panose="020F0502020204030204" pitchFamily="34" charset="0"/>
              </a:rPr>
              <a:t>dengeli olmasına özen gösterin</a:t>
            </a:r>
          </a:p>
          <a:p>
            <a:pPr algn="just"/>
            <a:r>
              <a:rPr lang="tr-TR" sz="2400" b="1" dirty="0" smtClean="0">
                <a:solidFill>
                  <a:schemeClr val="tx1"/>
                </a:solidFill>
                <a:latin typeface="Calibri" panose="020F0502020204030204" pitchFamily="34" charset="0"/>
              </a:rPr>
              <a:t>Zaman yönetimini öğrenin</a:t>
            </a:r>
          </a:p>
          <a:p>
            <a:pPr algn="just"/>
            <a:r>
              <a:rPr lang="tr-TR" sz="2400" b="1" dirty="0" smtClean="0">
                <a:solidFill>
                  <a:schemeClr val="tx1"/>
                </a:solidFill>
                <a:latin typeface="Calibri" panose="020F0502020204030204" pitchFamily="34" charset="0"/>
              </a:rPr>
              <a:t>Yeterli miktarda uyuyun</a:t>
            </a:r>
          </a:p>
          <a:p>
            <a:pPr algn="just"/>
            <a:r>
              <a:rPr lang="tr-TR" sz="2400" b="1" dirty="0" smtClean="0">
                <a:solidFill>
                  <a:schemeClr val="tx1"/>
                </a:solidFill>
                <a:latin typeface="Calibri" panose="020F0502020204030204" pitchFamily="34" charset="0"/>
              </a:rPr>
              <a:t>Gülümsemeyi unutmayın</a:t>
            </a:r>
          </a:p>
          <a:p>
            <a:pPr algn="just"/>
            <a:r>
              <a:rPr lang="tr-TR" sz="2400" b="1" dirty="0" smtClean="0">
                <a:solidFill>
                  <a:schemeClr val="tx1"/>
                </a:solidFill>
                <a:latin typeface="Calibri" panose="020F0502020204030204" pitchFamily="34" charset="0"/>
              </a:rPr>
              <a:t>Eğlenmeyi ihmal etmeyin</a:t>
            </a:r>
          </a:p>
          <a:p>
            <a:pPr algn="just"/>
            <a:r>
              <a:rPr lang="tr-TR" sz="2400" b="1" dirty="0" smtClean="0">
                <a:solidFill>
                  <a:schemeClr val="tx1"/>
                </a:solidFill>
                <a:latin typeface="Calibri" panose="020F0502020204030204" pitchFamily="34" charset="0"/>
              </a:rPr>
              <a:t>Affedici olun</a:t>
            </a:r>
          </a:p>
          <a:p>
            <a:pPr algn="just"/>
            <a:r>
              <a:rPr lang="tr-TR" sz="2400" b="1" dirty="0" smtClean="0">
                <a:solidFill>
                  <a:schemeClr val="tx1"/>
                </a:solidFill>
                <a:latin typeface="Calibri" panose="020F0502020204030204" pitchFamily="34" charset="0"/>
              </a:rPr>
              <a:t>Umutlu olun</a:t>
            </a:r>
          </a:p>
          <a:p>
            <a:pPr algn="just"/>
            <a:r>
              <a:rPr lang="tr-TR" sz="2400" b="1" dirty="0" smtClean="0">
                <a:solidFill>
                  <a:schemeClr val="tx1"/>
                </a:solidFill>
                <a:latin typeface="Calibri" panose="020F0502020204030204" pitchFamily="34" charset="0"/>
              </a:rPr>
              <a:t>Kendi kendinizle konuşurken güzel şeyler söyleyin</a:t>
            </a:r>
          </a:p>
          <a:p>
            <a:pPr algn="just"/>
            <a:r>
              <a:rPr lang="tr-TR" sz="2400" b="1" dirty="0" smtClean="0">
                <a:solidFill>
                  <a:schemeClr val="tx1"/>
                </a:solidFill>
                <a:latin typeface="Calibri" panose="020F0502020204030204" pitchFamily="34" charset="0"/>
              </a:rPr>
              <a:t>Her şeyi basitçe ortaya koymaya ve anlamaya çalışın</a:t>
            </a:r>
            <a:endParaRPr lang="tr-TR" sz="24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3338563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50974" y="482840"/>
            <a:ext cx="6408214" cy="747490"/>
          </a:xfrm>
        </p:spPr>
        <p:txBody>
          <a:bodyPr>
            <a:normAutofit/>
          </a:bodyPr>
          <a:lstStyle/>
          <a:p>
            <a:r>
              <a:rPr lang="tr-TR" b="1" dirty="0" smtClean="0">
                <a:solidFill>
                  <a:schemeClr val="bg1"/>
                </a:solidFill>
                <a:latin typeface="Calibri" panose="020F0502020204030204" pitchFamily="34" charset="0"/>
              </a:rPr>
              <a:t>Olumlu Duygularımız Nelerdir?</a:t>
            </a:r>
            <a:endParaRPr lang="tr-TR" b="1" dirty="0">
              <a:solidFill>
                <a:schemeClr val="bg1"/>
              </a:solidFill>
              <a:latin typeface="Calibri" panose="020F0502020204030204" pitchFamily="34" charset="0"/>
            </a:endParaRPr>
          </a:p>
        </p:txBody>
      </p:sp>
      <p:sp>
        <p:nvSpPr>
          <p:cNvPr id="3" name="İçerik Yer Tutucusu 2"/>
          <p:cNvSpPr>
            <a:spLocks noGrp="1"/>
          </p:cNvSpPr>
          <p:nvPr>
            <p:ph idx="1"/>
          </p:nvPr>
        </p:nvSpPr>
        <p:spPr>
          <a:xfrm>
            <a:off x="2158584" y="1891487"/>
            <a:ext cx="5681272" cy="4966513"/>
          </a:xfrm>
          <a:solidFill>
            <a:srgbClr val="FF99FF"/>
          </a:solidFill>
        </p:spPr>
        <p:txBody>
          <a:bodyPr numCol="2">
            <a:normAutofit fontScale="62500" lnSpcReduction="20000"/>
          </a:bodyPr>
          <a:lstStyle/>
          <a:p>
            <a:pPr marL="0" indent="0">
              <a:buNone/>
            </a:pPr>
            <a:r>
              <a:rPr lang="tr-TR" sz="2900" b="1" dirty="0" smtClean="0">
                <a:solidFill>
                  <a:srgbClr val="002060"/>
                </a:solidFill>
              </a:rPr>
              <a:t>     </a:t>
            </a:r>
          </a:p>
          <a:p>
            <a:pPr lvl="0"/>
            <a:r>
              <a:rPr lang="tr-TR" sz="2900" b="1" dirty="0" smtClean="0">
                <a:solidFill>
                  <a:schemeClr val="tx1"/>
                </a:solidFill>
                <a:latin typeface="Calibri" panose="020F0502020204030204" pitchFamily="34" charset="0"/>
              </a:rPr>
              <a:t>Aidiyet</a:t>
            </a:r>
          </a:p>
          <a:p>
            <a:pPr lvl="0"/>
            <a:r>
              <a:rPr lang="tr-TR" sz="2900" b="1" dirty="0" smtClean="0">
                <a:solidFill>
                  <a:schemeClr val="tx1"/>
                </a:solidFill>
                <a:latin typeface="Calibri" panose="020F0502020204030204" pitchFamily="34" charset="0"/>
              </a:rPr>
              <a:t>Aşk</a:t>
            </a:r>
          </a:p>
          <a:p>
            <a:pPr lvl="0"/>
            <a:r>
              <a:rPr lang="tr-TR" sz="2900" b="1" dirty="0" smtClean="0">
                <a:solidFill>
                  <a:schemeClr val="tx1"/>
                </a:solidFill>
                <a:latin typeface="Calibri" panose="020F0502020204030204" pitchFamily="34" charset="0"/>
              </a:rPr>
              <a:t>Azim</a:t>
            </a:r>
          </a:p>
          <a:p>
            <a:pPr lvl="0"/>
            <a:r>
              <a:rPr lang="tr-TR" sz="2900" b="1" dirty="0" smtClean="0">
                <a:solidFill>
                  <a:schemeClr val="tx1"/>
                </a:solidFill>
                <a:latin typeface="Calibri" panose="020F0502020204030204" pitchFamily="34" charset="0"/>
              </a:rPr>
              <a:t>Bağımsızlık</a:t>
            </a:r>
          </a:p>
          <a:p>
            <a:pPr lvl="0"/>
            <a:r>
              <a:rPr lang="tr-TR" sz="2900" b="1" dirty="0" smtClean="0">
                <a:solidFill>
                  <a:schemeClr val="tx1"/>
                </a:solidFill>
                <a:latin typeface="Calibri" panose="020F0502020204030204" pitchFamily="34" charset="0"/>
              </a:rPr>
              <a:t>Cesaret</a:t>
            </a:r>
            <a:endParaRPr lang="tr-TR" sz="2900" b="1" dirty="0">
              <a:solidFill>
                <a:schemeClr val="tx1"/>
              </a:solidFill>
              <a:latin typeface="Calibri" panose="020F0502020204030204" pitchFamily="34" charset="0"/>
            </a:endParaRPr>
          </a:p>
          <a:p>
            <a:pPr lvl="0"/>
            <a:r>
              <a:rPr lang="tr-TR" sz="2900" b="1" dirty="0" smtClean="0">
                <a:solidFill>
                  <a:schemeClr val="tx1"/>
                </a:solidFill>
                <a:latin typeface="Calibri" panose="020F0502020204030204" pitchFamily="34" charset="0"/>
              </a:rPr>
              <a:t>Coşku</a:t>
            </a:r>
          </a:p>
          <a:p>
            <a:pPr lvl="0"/>
            <a:r>
              <a:rPr lang="tr-TR" sz="2900" b="1" dirty="0" smtClean="0">
                <a:solidFill>
                  <a:schemeClr val="tx1"/>
                </a:solidFill>
                <a:latin typeface="Calibri" panose="020F0502020204030204" pitchFamily="34" charset="0"/>
              </a:rPr>
              <a:t>Dinginlik</a:t>
            </a:r>
            <a:endParaRPr lang="tr-TR" sz="2900" b="1" dirty="0">
              <a:solidFill>
                <a:schemeClr val="tx1"/>
              </a:solidFill>
              <a:latin typeface="Calibri" panose="020F0502020204030204" pitchFamily="34" charset="0"/>
            </a:endParaRPr>
          </a:p>
          <a:p>
            <a:pPr lvl="0"/>
            <a:r>
              <a:rPr lang="tr-TR" sz="2900" b="1" dirty="0" smtClean="0">
                <a:solidFill>
                  <a:schemeClr val="tx1"/>
                </a:solidFill>
                <a:latin typeface="Calibri" panose="020F0502020204030204" pitchFamily="34" charset="0"/>
              </a:rPr>
              <a:t>Eğlence</a:t>
            </a:r>
          </a:p>
          <a:p>
            <a:pPr lvl="0"/>
            <a:r>
              <a:rPr lang="tr-TR" sz="2900" b="1" dirty="0" smtClean="0">
                <a:solidFill>
                  <a:schemeClr val="tx1"/>
                </a:solidFill>
                <a:latin typeface="Calibri" panose="020F0502020204030204" pitchFamily="34" charset="0"/>
              </a:rPr>
              <a:t>Gurur</a:t>
            </a:r>
          </a:p>
          <a:p>
            <a:pPr lvl="0"/>
            <a:r>
              <a:rPr lang="tr-TR" sz="2900" b="1" dirty="0" smtClean="0">
                <a:solidFill>
                  <a:schemeClr val="tx1"/>
                </a:solidFill>
                <a:latin typeface="Calibri" panose="020F0502020204030204" pitchFamily="34" charset="0"/>
              </a:rPr>
              <a:t>Güven</a:t>
            </a:r>
          </a:p>
          <a:p>
            <a:pPr lvl="0"/>
            <a:r>
              <a:rPr lang="tr-TR" sz="2900" b="1" dirty="0" smtClean="0">
                <a:solidFill>
                  <a:schemeClr val="tx1"/>
                </a:solidFill>
                <a:latin typeface="Calibri" panose="020F0502020204030204" pitchFamily="34" charset="0"/>
              </a:rPr>
              <a:t>Huzur</a:t>
            </a:r>
            <a:endParaRPr lang="tr-TR" sz="2900" b="1" dirty="0">
              <a:solidFill>
                <a:schemeClr val="tx1"/>
              </a:solidFill>
              <a:latin typeface="Calibri" panose="020F0502020204030204" pitchFamily="34" charset="0"/>
            </a:endParaRPr>
          </a:p>
          <a:p>
            <a:pPr lvl="0"/>
            <a:r>
              <a:rPr lang="tr-TR" sz="2900" b="1" dirty="0" smtClean="0">
                <a:solidFill>
                  <a:schemeClr val="tx1"/>
                </a:solidFill>
                <a:latin typeface="Calibri" panose="020F0502020204030204" pitchFamily="34" charset="0"/>
              </a:rPr>
              <a:t>Kabul</a:t>
            </a:r>
          </a:p>
          <a:p>
            <a:pPr lvl="0"/>
            <a:endParaRPr lang="tr-TR" sz="2900" b="1" dirty="0">
              <a:solidFill>
                <a:schemeClr val="tx1"/>
              </a:solidFill>
              <a:latin typeface="Calibri" panose="020F0502020204030204" pitchFamily="34" charset="0"/>
            </a:endParaRPr>
          </a:p>
          <a:p>
            <a:pPr lvl="0"/>
            <a:endParaRPr lang="tr-TR" sz="2900" b="1" dirty="0">
              <a:solidFill>
                <a:schemeClr val="tx1"/>
              </a:solidFill>
              <a:latin typeface="Calibri" panose="020F0502020204030204" pitchFamily="34" charset="0"/>
            </a:endParaRPr>
          </a:p>
          <a:p>
            <a:pPr lvl="0"/>
            <a:r>
              <a:rPr lang="tr-TR" sz="2900" b="1" dirty="0" smtClean="0">
                <a:solidFill>
                  <a:schemeClr val="tx1"/>
                </a:solidFill>
                <a:latin typeface="Calibri" panose="020F0502020204030204" pitchFamily="34" charset="0"/>
              </a:rPr>
              <a:t>Memnuniyet</a:t>
            </a:r>
          </a:p>
          <a:p>
            <a:pPr lvl="0"/>
            <a:r>
              <a:rPr lang="tr-TR" sz="2900" b="1" dirty="0" smtClean="0">
                <a:solidFill>
                  <a:schemeClr val="tx1"/>
                </a:solidFill>
                <a:latin typeface="Calibri" panose="020F0502020204030204" pitchFamily="34" charset="0"/>
              </a:rPr>
              <a:t>Merak</a:t>
            </a:r>
          </a:p>
          <a:p>
            <a:pPr lvl="0"/>
            <a:r>
              <a:rPr lang="tr-TR" sz="2900" b="1" dirty="0" smtClean="0">
                <a:solidFill>
                  <a:schemeClr val="tx1"/>
                </a:solidFill>
                <a:latin typeface="Calibri" panose="020F0502020204030204" pitchFamily="34" charset="0"/>
              </a:rPr>
              <a:t>Merhamet</a:t>
            </a:r>
          </a:p>
          <a:p>
            <a:pPr lvl="0"/>
            <a:r>
              <a:rPr lang="tr-TR" sz="2900" b="1" dirty="0" smtClean="0">
                <a:solidFill>
                  <a:schemeClr val="tx1"/>
                </a:solidFill>
                <a:latin typeface="Calibri" panose="020F0502020204030204" pitchFamily="34" charset="0"/>
              </a:rPr>
              <a:t>Minnettarlık</a:t>
            </a:r>
            <a:endParaRPr lang="tr-TR" sz="2900" b="1" dirty="0">
              <a:solidFill>
                <a:schemeClr val="tx1"/>
              </a:solidFill>
              <a:latin typeface="Calibri" panose="020F0502020204030204" pitchFamily="34" charset="0"/>
            </a:endParaRPr>
          </a:p>
          <a:p>
            <a:pPr lvl="0"/>
            <a:r>
              <a:rPr lang="tr-TR" sz="2900" b="1" dirty="0">
                <a:solidFill>
                  <a:schemeClr val="tx1"/>
                </a:solidFill>
                <a:latin typeface="Calibri" panose="020F0502020204030204" pitchFamily="34" charset="0"/>
              </a:rPr>
              <a:t>Motivasyon</a:t>
            </a:r>
          </a:p>
          <a:p>
            <a:pPr lvl="0"/>
            <a:r>
              <a:rPr lang="tr-TR" sz="2900" b="1" dirty="0">
                <a:solidFill>
                  <a:schemeClr val="tx1"/>
                </a:solidFill>
                <a:latin typeface="Calibri" panose="020F0502020204030204" pitchFamily="34" charset="0"/>
              </a:rPr>
              <a:t>Mutluluk</a:t>
            </a:r>
          </a:p>
          <a:p>
            <a:pPr lvl="0"/>
            <a:r>
              <a:rPr lang="tr-TR" sz="2900" b="1" dirty="0" smtClean="0">
                <a:solidFill>
                  <a:schemeClr val="tx1"/>
                </a:solidFill>
                <a:latin typeface="Calibri" panose="020F0502020204030204" pitchFamily="34" charset="0"/>
              </a:rPr>
              <a:t>Refah</a:t>
            </a:r>
            <a:endParaRPr lang="tr-TR" sz="2900" b="1" dirty="0">
              <a:solidFill>
                <a:schemeClr val="tx1"/>
              </a:solidFill>
              <a:latin typeface="Calibri" panose="020F0502020204030204" pitchFamily="34" charset="0"/>
            </a:endParaRPr>
          </a:p>
          <a:p>
            <a:pPr lvl="0"/>
            <a:r>
              <a:rPr lang="tr-TR" sz="2900" b="1" dirty="0" smtClean="0">
                <a:solidFill>
                  <a:schemeClr val="tx1"/>
                </a:solidFill>
                <a:latin typeface="Calibri" panose="020F0502020204030204" pitchFamily="34" charset="0"/>
              </a:rPr>
              <a:t>Sevgi</a:t>
            </a:r>
            <a:endParaRPr lang="tr-TR" sz="2900" b="1" dirty="0">
              <a:solidFill>
                <a:schemeClr val="tx1"/>
              </a:solidFill>
              <a:latin typeface="Calibri" panose="020F0502020204030204" pitchFamily="34" charset="0"/>
            </a:endParaRPr>
          </a:p>
          <a:p>
            <a:pPr lvl="0"/>
            <a:r>
              <a:rPr lang="tr-TR" sz="2900" b="1" dirty="0" smtClean="0">
                <a:solidFill>
                  <a:schemeClr val="tx1"/>
                </a:solidFill>
                <a:latin typeface="Calibri" panose="020F0502020204030204" pitchFamily="34" charset="0"/>
              </a:rPr>
              <a:t>Sevinç</a:t>
            </a:r>
          </a:p>
          <a:p>
            <a:pPr lvl="0"/>
            <a:r>
              <a:rPr lang="tr-TR" sz="2900" b="1" dirty="0" smtClean="0">
                <a:solidFill>
                  <a:schemeClr val="tx1"/>
                </a:solidFill>
                <a:latin typeface="Calibri" panose="020F0502020204030204" pitchFamily="34" charset="0"/>
              </a:rPr>
              <a:t>Takdir</a:t>
            </a:r>
          </a:p>
          <a:p>
            <a:pPr lvl="0"/>
            <a:r>
              <a:rPr lang="tr-TR" sz="2900" b="1" dirty="0" smtClean="0">
                <a:solidFill>
                  <a:schemeClr val="tx1"/>
                </a:solidFill>
                <a:latin typeface="Calibri" panose="020F0502020204030204" pitchFamily="34" charset="0"/>
              </a:rPr>
              <a:t>Tutku</a:t>
            </a:r>
            <a:endParaRPr lang="tr-TR" sz="2900" b="1" dirty="0">
              <a:solidFill>
                <a:schemeClr val="tx1"/>
              </a:solidFill>
              <a:latin typeface="Calibri" panose="020F0502020204030204" pitchFamily="34" charset="0"/>
            </a:endParaRPr>
          </a:p>
          <a:p>
            <a:pPr lvl="0"/>
            <a:r>
              <a:rPr lang="tr-TR" sz="2900" b="1" dirty="0">
                <a:solidFill>
                  <a:schemeClr val="tx1"/>
                </a:solidFill>
                <a:latin typeface="Calibri" panose="020F0502020204030204" pitchFamily="34" charset="0"/>
              </a:rPr>
              <a:t>Umut</a:t>
            </a:r>
          </a:p>
          <a:p>
            <a:pPr marL="0" indent="0">
              <a:buNone/>
            </a:pPr>
            <a:endParaRPr lang="tr-TR" sz="2200" dirty="0"/>
          </a:p>
          <a:p>
            <a:endParaRPr lang="tr-TR" sz="2400" b="1" dirty="0" smtClean="0">
              <a:solidFill>
                <a:srgbClr val="C00000"/>
              </a:solidFill>
            </a:endParaRPr>
          </a:p>
        </p:txBody>
      </p:sp>
      <p:pic>
        <p:nvPicPr>
          <p:cNvPr id="4"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8896" y="1891487"/>
            <a:ext cx="3992380" cy="3392546"/>
          </a:xfrm>
          <a:prstGeom prst="rect">
            <a:avLst/>
          </a:prstGeom>
          <a:ln>
            <a:noFill/>
          </a:ln>
          <a:effectLst>
            <a:softEdge rad="112500"/>
          </a:effectLst>
        </p:spPr>
      </p:pic>
    </p:spTree>
    <p:extLst>
      <p:ext uri="{BB962C8B-B14F-4D97-AF65-F5344CB8AC3E}">
        <p14:creationId xmlns:p14="http://schemas.microsoft.com/office/powerpoint/2010/main" val="2785235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40169" y="803992"/>
            <a:ext cx="4479286" cy="1264650"/>
          </a:xfrm>
        </p:spPr>
        <p:txBody>
          <a:bodyPr>
            <a:noAutofit/>
          </a:bodyPr>
          <a:lstStyle/>
          <a:p>
            <a:pPr algn="ctr"/>
            <a:r>
              <a:rPr lang="tr-TR" sz="4000" b="1" dirty="0" smtClean="0">
                <a:solidFill>
                  <a:schemeClr val="bg1"/>
                </a:solidFill>
              </a:rPr>
              <a:t>Olumsuz Duygularımız </a:t>
            </a:r>
            <a:endParaRPr lang="tr-TR" sz="4000" b="1" dirty="0">
              <a:solidFill>
                <a:schemeClr val="bg1"/>
              </a:solidFill>
            </a:endParaRPr>
          </a:p>
        </p:txBody>
      </p:sp>
      <p:sp>
        <p:nvSpPr>
          <p:cNvPr id="3" name="İçerik Yer Tutucusu 2"/>
          <p:cNvSpPr>
            <a:spLocks noGrp="1"/>
          </p:cNvSpPr>
          <p:nvPr>
            <p:ph idx="1"/>
          </p:nvPr>
        </p:nvSpPr>
        <p:spPr>
          <a:xfrm>
            <a:off x="1618937" y="2339715"/>
            <a:ext cx="5186595" cy="4359513"/>
          </a:xfrm>
          <a:solidFill>
            <a:schemeClr val="bg2"/>
          </a:solidFill>
        </p:spPr>
        <p:txBody>
          <a:bodyPr numCol="2">
            <a:normAutofit fontScale="92500" lnSpcReduction="10000"/>
          </a:bodyPr>
          <a:lstStyle/>
          <a:p>
            <a:pPr lvl="0"/>
            <a:r>
              <a:rPr lang="tr-TR" sz="2000" b="1" dirty="0" smtClean="0">
                <a:solidFill>
                  <a:schemeClr val="tx1"/>
                </a:solidFill>
                <a:latin typeface="Calibri" panose="020F0502020204030204" pitchFamily="34" charset="0"/>
              </a:rPr>
              <a:t>Acizlik</a:t>
            </a:r>
          </a:p>
          <a:p>
            <a:pPr lvl="0"/>
            <a:r>
              <a:rPr lang="tr-TR" sz="2000" b="1" dirty="0" smtClean="0">
                <a:solidFill>
                  <a:schemeClr val="tx1"/>
                </a:solidFill>
                <a:latin typeface="Calibri" panose="020F0502020204030204" pitchFamily="34" charset="0"/>
              </a:rPr>
              <a:t>Bıkkınlık</a:t>
            </a:r>
          </a:p>
          <a:p>
            <a:pPr lvl="0"/>
            <a:r>
              <a:rPr lang="tr-TR" sz="2000" b="1" dirty="0" smtClean="0">
                <a:solidFill>
                  <a:schemeClr val="tx1"/>
                </a:solidFill>
                <a:latin typeface="Calibri" panose="020F0502020204030204" pitchFamily="34" charset="0"/>
              </a:rPr>
              <a:t>Can Sıkıntısı</a:t>
            </a:r>
            <a:endParaRPr lang="tr-TR" sz="2000" dirty="0" smtClean="0">
              <a:solidFill>
                <a:schemeClr val="tx1"/>
              </a:solidFill>
              <a:latin typeface="Calibri" panose="020F0502020204030204" pitchFamily="34" charset="0"/>
            </a:endParaRPr>
          </a:p>
          <a:p>
            <a:pPr lvl="0"/>
            <a:r>
              <a:rPr lang="tr-TR" sz="2000" b="1" dirty="0" smtClean="0">
                <a:solidFill>
                  <a:schemeClr val="tx1"/>
                </a:solidFill>
                <a:latin typeface="Calibri" panose="020F0502020204030204" pitchFamily="34" charset="0"/>
              </a:rPr>
              <a:t>Endişe</a:t>
            </a:r>
            <a:endParaRPr lang="tr-TR" sz="2000" dirty="0" smtClean="0">
              <a:solidFill>
                <a:schemeClr val="tx1"/>
              </a:solidFill>
              <a:latin typeface="Calibri" panose="020F0502020204030204" pitchFamily="34" charset="0"/>
            </a:endParaRPr>
          </a:p>
          <a:p>
            <a:pPr lvl="0"/>
            <a:r>
              <a:rPr lang="tr-TR" sz="2000" b="1" dirty="0" smtClean="0">
                <a:solidFill>
                  <a:schemeClr val="tx1"/>
                </a:solidFill>
                <a:latin typeface="Calibri" panose="020F0502020204030204" pitchFamily="34" charset="0"/>
              </a:rPr>
              <a:t>Gazap</a:t>
            </a:r>
            <a:endParaRPr lang="tr-TR" sz="2000" dirty="0" smtClean="0">
              <a:solidFill>
                <a:schemeClr val="tx1"/>
              </a:solidFill>
              <a:latin typeface="Calibri" panose="020F0502020204030204" pitchFamily="34" charset="0"/>
            </a:endParaRPr>
          </a:p>
          <a:p>
            <a:pPr lvl="0"/>
            <a:r>
              <a:rPr lang="tr-TR" sz="2000" b="1" dirty="0" smtClean="0">
                <a:solidFill>
                  <a:schemeClr val="tx1"/>
                </a:solidFill>
                <a:latin typeface="Calibri" panose="020F0502020204030204" pitchFamily="34" charset="0"/>
              </a:rPr>
              <a:t>Hayal Kırıklığı</a:t>
            </a:r>
            <a:endParaRPr lang="tr-TR" sz="2000" dirty="0" smtClean="0">
              <a:solidFill>
                <a:schemeClr val="tx1"/>
              </a:solidFill>
              <a:latin typeface="Calibri" panose="020F0502020204030204" pitchFamily="34" charset="0"/>
            </a:endParaRPr>
          </a:p>
          <a:p>
            <a:pPr lvl="0"/>
            <a:r>
              <a:rPr lang="tr-TR" sz="2000" b="1" dirty="0" smtClean="0">
                <a:solidFill>
                  <a:schemeClr val="tx1"/>
                </a:solidFill>
                <a:latin typeface="Calibri" panose="020F0502020204030204" pitchFamily="34" charset="0"/>
              </a:rPr>
              <a:t>Hüsran</a:t>
            </a:r>
            <a:endParaRPr lang="tr-TR" sz="2000" dirty="0" smtClean="0">
              <a:solidFill>
                <a:schemeClr val="tx1"/>
              </a:solidFill>
              <a:latin typeface="Calibri" panose="020F0502020204030204" pitchFamily="34" charset="0"/>
            </a:endParaRPr>
          </a:p>
          <a:p>
            <a:pPr lvl="0"/>
            <a:r>
              <a:rPr lang="tr-TR" sz="2000" b="1" dirty="0" smtClean="0">
                <a:solidFill>
                  <a:schemeClr val="tx1"/>
                </a:solidFill>
                <a:latin typeface="Calibri" panose="020F0502020204030204" pitchFamily="34" charset="0"/>
              </a:rPr>
              <a:t>İğrenme</a:t>
            </a:r>
            <a:endParaRPr lang="tr-TR" sz="2000" dirty="0" smtClean="0">
              <a:solidFill>
                <a:schemeClr val="tx1"/>
              </a:solidFill>
              <a:latin typeface="Calibri" panose="020F0502020204030204" pitchFamily="34" charset="0"/>
            </a:endParaRPr>
          </a:p>
          <a:p>
            <a:pPr lvl="0"/>
            <a:r>
              <a:rPr lang="tr-TR" sz="2000" b="1" dirty="0" smtClean="0">
                <a:solidFill>
                  <a:schemeClr val="tx1"/>
                </a:solidFill>
                <a:latin typeface="Calibri" panose="020F0502020204030204" pitchFamily="34" charset="0"/>
              </a:rPr>
              <a:t>Hayal Kırıklığı</a:t>
            </a:r>
          </a:p>
          <a:p>
            <a:pPr lvl="0"/>
            <a:r>
              <a:rPr lang="tr-TR" sz="2000" b="1" dirty="0" smtClean="0">
                <a:solidFill>
                  <a:schemeClr val="tx1"/>
                </a:solidFill>
                <a:latin typeface="Calibri" panose="020F0502020204030204" pitchFamily="34" charset="0"/>
              </a:rPr>
              <a:t>Kaygı</a:t>
            </a:r>
          </a:p>
          <a:p>
            <a:pPr lvl="0"/>
            <a:r>
              <a:rPr lang="tr-TR" sz="2000" b="1" dirty="0" smtClean="0">
                <a:solidFill>
                  <a:schemeClr val="tx1"/>
                </a:solidFill>
                <a:latin typeface="Calibri" panose="020F0502020204030204" pitchFamily="34" charset="0"/>
              </a:rPr>
              <a:t>Kin</a:t>
            </a:r>
            <a:endParaRPr lang="tr-TR" sz="2000" dirty="0" smtClean="0">
              <a:solidFill>
                <a:schemeClr val="tx1"/>
              </a:solidFill>
              <a:latin typeface="Calibri" panose="020F0502020204030204" pitchFamily="34" charset="0"/>
            </a:endParaRPr>
          </a:p>
          <a:p>
            <a:pPr lvl="0"/>
            <a:r>
              <a:rPr lang="tr-TR" sz="2000" b="1" dirty="0" smtClean="0">
                <a:solidFill>
                  <a:schemeClr val="tx1"/>
                </a:solidFill>
                <a:latin typeface="Calibri" panose="020F0502020204030204" pitchFamily="34" charset="0"/>
              </a:rPr>
              <a:t>Korku</a:t>
            </a:r>
            <a:r>
              <a:rPr lang="tr-TR" sz="2000" dirty="0" smtClean="0">
                <a:solidFill>
                  <a:schemeClr val="tx1"/>
                </a:solidFill>
                <a:latin typeface="Calibri" panose="020F0502020204030204" pitchFamily="34" charset="0"/>
              </a:rPr>
              <a:t> </a:t>
            </a:r>
          </a:p>
          <a:p>
            <a:pPr lvl="0"/>
            <a:r>
              <a:rPr lang="tr-TR" sz="2000" b="1" dirty="0" smtClean="0">
                <a:solidFill>
                  <a:schemeClr val="tx1"/>
                </a:solidFill>
                <a:latin typeface="Calibri" panose="020F0502020204030204" pitchFamily="34" charset="0"/>
              </a:rPr>
              <a:t>Öfke</a:t>
            </a:r>
            <a:endParaRPr lang="tr-TR" sz="2000" dirty="0" smtClean="0">
              <a:solidFill>
                <a:schemeClr val="tx1"/>
              </a:solidFill>
              <a:latin typeface="Calibri" panose="020F0502020204030204" pitchFamily="34" charset="0"/>
            </a:endParaRPr>
          </a:p>
          <a:p>
            <a:pPr lvl="0"/>
            <a:r>
              <a:rPr lang="tr-TR" sz="2000" b="1" dirty="0" smtClean="0">
                <a:solidFill>
                  <a:schemeClr val="tx1"/>
                </a:solidFill>
                <a:latin typeface="Calibri" panose="020F0502020204030204" pitchFamily="34" charset="0"/>
              </a:rPr>
              <a:t>Pişmanlık</a:t>
            </a:r>
            <a:endParaRPr lang="tr-TR" sz="2000" dirty="0" smtClean="0">
              <a:solidFill>
                <a:schemeClr val="tx1"/>
              </a:solidFill>
              <a:latin typeface="Calibri" panose="020F0502020204030204" pitchFamily="34" charset="0"/>
            </a:endParaRPr>
          </a:p>
          <a:p>
            <a:pPr lvl="0"/>
            <a:r>
              <a:rPr lang="tr-TR" sz="2000" b="1" dirty="0" smtClean="0">
                <a:solidFill>
                  <a:schemeClr val="tx1"/>
                </a:solidFill>
                <a:latin typeface="Calibri" panose="020F0502020204030204" pitchFamily="34" charset="0"/>
              </a:rPr>
              <a:t>Sıkıntı</a:t>
            </a:r>
            <a:endParaRPr lang="tr-TR" sz="2000" dirty="0" smtClean="0">
              <a:solidFill>
                <a:schemeClr val="tx1"/>
              </a:solidFill>
              <a:latin typeface="Calibri" panose="020F0502020204030204" pitchFamily="34" charset="0"/>
            </a:endParaRPr>
          </a:p>
          <a:p>
            <a:pPr lvl="0"/>
            <a:r>
              <a:rPr lang="tr-TR" sz="2000" b="1" dirty="0" smtClean="0">
                <a:solidFill>
                  <a:schemeClr val="tx1"/>
                </a:solidFill>
                <a:latin typeface="Calibri" panose="020F0502020204030204" pitchFamily="34" charset="0"/>
              </a:rPr>
              <a:t>Stres</a:t>
            </a:r>
            <a:endParaRPr lang="tr-TR" sz="2000" dirty="0" smtClean="0">
              <a:solidFill>
                <a:schemeClr val="tx1"/>
              </a:solidFill>
              <a:latin typeface="Calibri" panose="020F0502020204030204" pitchFamily="34" charset="0"/>
            </a:endParaRPr>
          </a:p>
          <a:p>
            <a:pPr lvl="0"/>
            <a:r>
              <a:rPr lang="tr-TR" sz="2000" b="1" dirty="0" smtClean="0">
                <a:solidFill>
                  <a:schemeClr val="tx1"/>
                </a:solidFill>
                <a:latin typeface="Calibri" panose="020F0502020204030204" pitchFamily="34" charset="0"/>
              </a:rPr>
              <a:t>Tatsızlık</a:t>
            </a:r>
            <a:r>
              <a:rPr lang="tr-TR" sz="2000" dirty="0" smtClean="0">
                <a:solidFill>
                  <a:schemeClr val="tx1"/>
                </a:solidFill>
                <a:latin typeface="Calibri" panose="020F0502020204030204" pitchFamily="34" charset="0"/>
              </a:rPr>
              <a:t> </a:t>
            </a:r>
          </a:p>
          <a:p>
            <a:pPr lvl="0"/>
            <a:r>
              <a:rPr lang="tr-TR" sz="2000" b="1" dirty="0" smtClean="0">
                <a:solidFill>
                  <a:schemeClr val="tx1"/>
                </a:solidFill>
                <a:latin typeface="Calibri" panose="020F0502020204030204" pitchFamily="34" charset="0"/>
              </a:rPr>
              <a:t>Umutsuzluk</a:t>
            </a:r>
            <a:endParaRPr lang="tr-TR" sz="2000" dirty="0" smtClean="0">
              <a:solidFill>
                <a:schemeClr val="tx1"/>
              </a:solidFill>
              <a:latin typeface="Calibri" panose="020F0502020204030204" pitchFamily="34" charset="0"/>
            </a:endParaRPr>
          </a:p>
          <a:p>
            <a:pPr lvl="0"/>
            <a:r>
              <a:rPr lang="tr-TR" sz="2000" b="1" dirty="0" smtClean="0">
                <a:solidFill>
                  <a:schemeClr val="tx1"/>
                </a:solidFill>
                <a:latin typeface="Calibri" panose="020F0502020204030204" pitchFamily="34" charset="0"/>
              </a:rPr>
              <a:t>Utanç</a:t>
            </a:r>
            <a:endParaRPr lang="tr-TR" sz="2000" dirty="0" smtClean="0">
              <a:solidFill>
                <a:schemeClr val="tx1"/>
              </a:solidFill>
              <a:latin typeface="Calibri" panose="020F0502020204030204" pitchFamily="34" charset="0"/>
            </a:endParaRPr>
          </a:p>
          <a:p>
            <a:pPr lvl="0"/>
            <a:r>
              <a:rPr lang="tr-TR" sz="2000" b="1" dirty="0" smtClean="0">
                <a:solidFill>
                  <a:schemeClr val="tx1"/>
                </a:solidFill>
                <a:latin typeface="Calibri" panose="020F0502020204030204" pitchFamily="34" charset="0"/>
              </a:rPr>
              <a:t>Üzüntü</a:t>
            </a:r>
            <a:endParaRPr lang="tr-TR" sz="2000" dirty="0" smtClean="0">
              <a:solidFill>
                <a:schemeClr val="tx1"/>
              </a:solidFill>
              <a:latin typeface="Calibri" panose="020F0502020204030204" pitchFamily="34" charset="0"/>
            </a:endParaRPr>
          </a:p>
          <a:p>
            <a:pPr lvl="0"/>
            <a:r>
              <a:rPr lang="tr-TR" sz="2000" b="1" dirty="0" smtClean="0">
                <a:solidFill>
                  <a:schemeClr val="tx1"/>
                </a:solidFill>
                <a:latin typeface="Calibri" panose="020F0502020204030204" pitchFamily="34" charset="0"/>
              </a:rPr>
              <a:t>Yalnızlık</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9592" y="2339715"/>
            <a:ext cx="4025483" cy="328284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11508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bg1"/>
                </a:solidFill>
              </a:rPr>
              <a:t>Bireyler olumsuz duygular yaşadığında birtakım farklı tepkiler vermektedir:</a:t>
            </a:r>
            <a:endParaRPr lang="tr-TR" b="1" dirty="0">
              <a:solidFill>
                <a:schemeClr val="bg1"/>
              </a:solidFill>
            </a:endParaRPr>
          </a:p>
        </p:txBody>
      </p:sp>
      <p:sp>
        <p:nvSpPr>
          <p:cNvPr id="3" name="İçerik Yer Tutucusu 2"/>
          <p:cNvSpPr>
            <a:spLocks noGrp="1"/>
          </p:cNvSpPr>
          <p:nvPr>
            <p:ph idx="1"/>
          </p:nvPr>
        </p:nvSpPr>
        <p:spPr>
          <a:xfrm>
            <a:off x="1618938" y="2718217"/>
            <a:ext cx="9241097" cy="3127948"/>
          </a:xfr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ormAutofit lnSpcReduction="10000"/>
          </a:bodyPr>
          <a:lstStyle/>
          <a:p>
            <a:pPr algn="just"/>
            <a:endParaRPr lang="tr-TR" sz="2400" b="1" dirty="0" smtClean="0">
              <a:solidFill>
                <a:schemeClr val="tx1"/>
              </a:solidFill>
              <a:latin typeface="Calibri" panose="020F0502020204030204" pitchFamily="34" charset="0"/>
            </a:endParaRPr>
          </a:p>
          <a:p>
            <a:pPr algn="just"/>
            <a:r>
              <a:rPr lang="tr-TR" sz="2400" b="1" dirty="0" smtClean="0">
                <a:solidFill>
                  <a:schemeClr val="tx1"/>
                </a:solidFill>
                <a:latin typeface="Calibri" panose="020F0502020204030204" pitchFamily="34" charset="0"/>
              </a:rPr>
              <a:t>Bu </a:t>
            </a:r>
            <a:r>
              <a:rPr lang="tr-TR" sz="2400" b="1" dirty="0">
                <a:solidFill>
                  <a:schemeClr val="tx1"/>
                </a:solidFill>
                <a:latin typeface="Calibri" panose="020F0502020204030204" pitchFamily="34" charset="0"/>
              </a:rPr>
              <a:t>olumsuz bedensel tepkiler; solunumun hızlanması, kalp çarpıntısı, ağız kuruması, ter bezlerinin hızlanması, göz bebeklerinde büyüme, damarların büzülmesi veya gevşemesi, kan basıncında meydana gelen değişiklikler, kanda şeker oranının yükselmesi şeklinde ortaya </a:t>
            </a:r>
            <a:r>
              <a:rPr lang="tr-TR" sz="2400" b="1" dirty="0" smtClean="0">
                <a:solidFill>
                  <a:schemeClr val="tx1"/>
                </a:solidFill>
                <a:latin typeface="Calibri" panose="020F0502020204030204" pitchFamily="34" charset="0"/>
              </a:rPr>
              <a:t>çıkmaktadır. Olumsuz </a:t>
            </a:r>
            <a:r>
              <a:rPr lang="tr-TR" sz="2400" b="1" dirty="0">
                <a:solidFill>
                  <a:schemeClr val="tx1"/>
                </a:solidFill>
                <a:latin typeface="Calibri" panose="020F0502020204030204" pitchFamily="34" charset="0"/>
              </a:rPr>
              <a:t>bedensel tepkilerin farkına varabilmek ve onları kontrol edebilmek duygu yönetimi açısından önem </a:t>
            </a:r>
            <a:r>
              <a:rPr lang="tr-TR" sz="2400" b="1" dirty="0" smtClean="0">
                <a:solidFill>
                  <a:schemeClr val="tx1"/>
                </a:solidFill>
                <a:latin typeface="Calibri" panose="020F0502020204030204" pitchFamily="34" charset="0"/>
              </a:rPr>
              <a:t>taşımaktadır. </a:t>
            </a:r>
            <a:endParaRPr lang="tr-TR" sz="24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3094486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39057" y="588524"/>
            <a:ext cx="8993774" cy="1199213"/>
          </a:xfrm>
        </p:spPr>
        <p:txBody>
          <a:bodyPr>
            <a:normAutofit fontScale="90000"/>
          </a:bodyPr>
          <a:lstStyle/>
          <a:p>
            <a:pPr algn="ctr"/>
            <a:r>
              <a:rPr lang="tr-TR" b="1" dirty="0"/>
              <a:t>Yaşa Göre Çocukların Duygusal Gelişim Özellikleri</a:t>
            </a:r>
            <a:r>
              <a:rPr lang="tr-TR" i="1" dirty="0"/>
              <a:t/>
            </a:r>
            <a:br>
              <a:rPr lang="tr-TR" i="1" dirty="0"/>
            </a:br>
            <a:endParaRPr lang="tr-TR" dirty="0"/>
          </a:p>
        </p:txBody>
      </p:sp>
      <p:sp>
        <p:nvSpPr>
          <p:cNvPr id="4" name="Dikdörtgen 3"/>
          <p:cNvSpPr/>
          <p:nvPr/>
        </p:nvSpPr>
        <p:spPr>
          <a:xfrm>
            <a:off x="438121" y="1439056"/>
            <a:ext cx="3987384" cy="5299022"/>
          </a:xfrm>
          <a:prstGeom prst="rect">
            <a:avLst/>
          </a:prstGeom>
          <a:solidFill>
            <a:srgbClr val="80B9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535557" y="1214203"/>
            <a:ext cx="3792511" cy="5355312"/>
          </a:xfrm>
          <a:prstGeom prst="rect">
            <a:avLst/>
          </a:prstGeom>
          <a:noFill/>
        </p:spPr>
        <p:txBody>
          <a:bodyPr wrap="square" rtlCol="0">
            <a:spAutoFit/>
          </a:bodyPr>
          <a:lstStyle/>
          <a:p>
            <a:r>
              <a:rPr lang="tr-TR" b="1" dirty="0"/>
              <a:t> </a:t>
            </a:r>
            <a:endParaRPr lang="tr-TR" i="1" dirty="0"/>
          </a:p>
          <a:p>
            <a:pPr algn="just"/>
            <a:r>
              <a:rPr lang="tr-TR" b="1" dirty="0">
                <a:latin typeface="Calibri" panose="020F0502020204030204" pitchFamily="34" charset="0"/>
              </a:rPr>
              <a:t>0-6 yaş (okul öncesi): </a:t>
            </a:r>
            <a:r>
              <a:rPr lang="tr-TR" dirty="0">
                <a:latin typeface="Calibri" panose="020F0502020204030204" pitchFamily="34" charset="0"/>
              </a:rPr>
              <a:t>6 </a:t>
            </a:r>
            <a:r>
              <a:rPr lang="tr-TR" dirty="0" smtClean="0">
                <a:latin typeface="Calibri" panose="020F0502020204030204" pitchFamily="34" charset="0"/>
              </a:rPr>
              <a:t>aydan küçük bebeklerin </a:t>
            </a:r>
            <a:r>
              <a:rPr lang="tr-TR" dirty="0">
                <a:latin typeface="Calibri" panose="020F0502020204030204" pitchFamily="34" charset="0"/>
              </a:rPr>
              <a:t>zevk, rahatlık ve öfke </a:t>
            </a:r>
            <a:r>
              <a:rPr lang="tr-TR" dirty="0" smtClean="0">
                <a:latin typeface="Calibri" panose="020F0502020204030204" pitchFamily="34" charset="0"/>
              </a:rPr>
              <a:t>gibi duyguları</a:t>
            </a:r>
            <a:r>
              <a:rPr lang="tr-TR" dirty="0">
                <a:latin typeface="Calibri" panose="020F0502020204030204" pitchFamily="34" charset="0"/>
              </a:rPr>
              <a:t>, 6 aydan büyük bebeklerin </a:t>
            </a:r>
            <a:r>
              <a:rPr lang="tr-TR" dirty="0" smtClean="0">
                <a:latin typeface="Calibri" panose="020F0502020204030204" pitchFamily="34" charset="0"/>
              </a:rPr>
              <a:t>ise sevinç</a:t>
            </a:r>
            <a:r>
              <a:rPr lang="tr-TR" dirty="0">
                <a:latin typeface="Calibri" panose="020F0502020204030204" pitchFamily="34" charset="0"/>
              </a:rPr>
              <a:t>, </a:t>
            </a:r>
            <a:r>
              <a:rPr lang="tr-TR" dirty="0" smtClean="0">
                <a:latin typeface="Calibri" panose="020F0502020204030204" pitchFamily="34" charset="0"/>
              </a:rPr>
              <a:t> korku </a:t>
            </a:r>
            <a:r>
              <a:rPr lang="tr-TR" dirty="0">
                <a:latin typeface="Calibri" panose="020F0502020204030204" pitchFamily="34" charset="0"/>
              </a:rPr>
              <a:t>ya da kızgınlık gibi </a:t>
            </a:r>
            <a:r>
              <a:rPr lang="tr-TR" dirty="0" smtClean="0">
                <a:latin typeface="Calibri" panose="020F0502020204030204" pitchFamily="34" charset="0"/>
              </a:rPr>
              <a:t>farklı duyguları yaşayabildikleri bilinmektedir. 2-3 yaş çocuklarının </a:t>
            </a:r>
            <a:r>
              <a:rPr lang="tr-TR" dirty="0">
                <a:latin typeface="Calibri" panose="020F0502020204030204" pitchFamily="34" charset="0"/>
              </a:rPr>
              <a:t>mutluluk, neşe,</a:t>
            </a:r>
            <a:br>
              <a:rPr lang="tr-TR" dirty="0">
                <a:latin typeface="Calibri" panose="020F0502020204030204" pitchFamily="34" charset="0"/>
              </a:rPr>
            </a:br>
            <a:r>
              <a:rPr lang="tr-TR" dirty="0">
                <a:latin typeface="Calibri" panose="020F0502020204030204" pitchFamily="34" charset="0"/>
              </a:rPr>
              <a:t>öfke ve üzüntü duygularını tanıyabildikleri ancak </a:t>
            </a:r>
            <a:r>
              <a:rPr lang="tr-TR" dirty="0" smtClean="0">
                <a:latin typeface="Calibri" panose="020F0502020204030204" pitchFamily="34" charset="0"/>
              </a:rPr>
              <a:t>hayret</a:t>
            </a:r>
            <a:r>
              <a:rPr lang="tr-TR" dirty="0">
                <a:latin typeface="Calibri" panose="020F0502020204030204" pitchFamily="34" charset="0"/>
              </a:rPr>
              <a:t>, korku ve yalnızlık duygularını yüz ifadelerinden anlamada başarılı olamadıkları </a:t>
            </a:r>
            <a:r>
              <a:rPr lang="tr-TR" dirty="0" smtClean="0">
                <a:latin typeface="Calibri" panose="020F0502020204030204" pitchFamily="34" charset="0"/>
              </a:rPr>
              <a:t>belirtilmektedir.6 yaşında </a:t>
            </a:r>
            <a:r>
              <a:rPr lang="tr-TR" dirty="0">
                <a:latin typeface="Calibri" panose="020F0502020204030204" pitchFamily="34" charset="0"/>
              </a:rPr>
              <a:t>çocuklar duygularını sözcüklerle ifade </a:t>
            </a:r>
            <a:r>
              <a:rPr lang="tr-TR" dirty="0" smtClean="0">
                <a:latin typeface="Calibri" panose="020F0502020204030204" pitchFamily="34" charset="0"/>
              </a:rPr>
              <a:t>etmeye başlarlar</a:t>
            </a:r>
            <a:r>
              <a:rPr lang="tr-TR" dirty="0">
                <a:latin typeface="Calibri" panose="020F0502020204030204" pitchFamily="34" charset="0"/>
              </a:rPr>
              <a:t>. </a:t>
            </a:r>
            <a:r>
              <a:rPr lang="tr-TR" dirty="0" smtClean="0">
                <a:latin typeface="Calibri" panose="020F0502020204030204" pitchFamily="34" charset="0"/>
              </a:rPr>
              <a:t>Duygularını belli </a:t>
            </a:r>
            <a:r>
              <a:rPr lang="tr-TR" dirty="0">
                <a:latin typeface="Calibri" panose="020F0502020204030204" pitchFamily="34" charset="0"/>
              </a:rPr>
              <a:t>etmek için araçlardan, </a:t>
            </a:r>
            <a:r>
              <a:rPr lang="tr-TR" dirty="0" smtClean="0">
                <a:latin typeface="Calibri" panose="020F0502020204030204" pitchFamily="34" charset="0"/>
              </a:rPr>
              <a:t>oyunlardan yararlanabilirler</a:t>
            </a:r>
            <a:r>
              <a:rPr lang="tr-TR" dirty="0">
                <a:latin typeface="Calibri" panose="020F0502020204030204" pitchFamily="34" charset="0"/>
              </a:rPr>
              <a:t>. Sevdikleri üzgün olduğunda anlar ve destek olmaya çalışırlar.</a:t>
            </a:r>
          </a:p>
        </p:txBody>
      </p:sp>
      <p:sp>
        <p:nvSpPr>
          <p:cNvPr id="6" name="Dikdörtgen 5"/>
          <p:cNvSpPr/>
          <p:nvPr/>
        </p:nvSpPr>
        <p:spPr>
          <a:xfrm>
            <a:off x="4657854" y="1439056"/>
            <a:ext cx="3747541" cy="5299022"/>
          </a:xfrm>
          <a:prstGeom prst="rect">
            <a:avLst/>
          </a:prstGeom>
          <a:solidFill>
            <a:srgbClr val="FC9A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4731100" y="1304143"/>
            <a:ext cx="3567659" cy="5355312"/>
          </a:xfrm>
          <a:prstGeom prst="rect">
            <a:avLst/>
          </a:prstGeom>
          <a:noFill/>
        </p:spPr>
        <p:txBody>
          <a:bodyPr wrap="square" rtlCol="0">
            <a:spAutoFit/>
          </a:bodyPr>
          <a:lstStyle/>
          <a:p>
            <a:pPr algn="just"/>
            <a:endParaRPr lang="tr-TR" b="1" dirty="0" smtClean="0"/>
          </a:p>
          <a:p>
            <a:pPr algn="just"/>
            <a:r>
              <a:rPr lang="tr-TR" b="1" dirty="0" smtClean="0">
                <a:latin typeface="Calibri" panose="020F0502020204030204" pitchFamily="34" charset="0"/>
              </a:rPr>
              <a:t>6-12 </a:t>
            </a:r>
            <a:r>
              <a:rPr lang="tr-TR" b="1" dirty="0">
                <a:latin typeface="Calibri" panose="020F0502020204030204" pitchFamily="34" charset="0"/>
              </a:rPr>
              <a:t>yaş (okul çağı): </a:t>
            </a:r>
            <a:endParaRPr lang="tr-TR" b="1" dirty="0" smtClean="0">
              <a:latin typeface="Calibri" panose="020F0502020204030204" pitchFamily="34" charset="0"/>
            </a:endParaRPr>
          </a:p>
          <a:p>
            <a:pPr algn="just"/>
            <a:endParaRPr lang="tr-TR" b="1" dirty="0">
              <a:latin typeface="Calibri" panose="020F0502020204030204" pitchFamily="34" charset="0"/>
            </a:endParaRPr>
          </a:p>
          <a:p>
            <a:pPr algn="just"/>
            <a:r>
              <a:rPr lang="tr-TR" dirty="0" smtClean="0">
                <a:latin typeface="Calibri" panose="020F0502020204030204" pitchFamily="34" charset="0"/>
              </a:rPr>
              <a:t>Çocukların </a:t>
            </a:r>
            <a:r>
              <a:rPr lang="tr-TR" dirty="0">
                <a:latin typeface="Calibri" panose="020F0502020204030204" pitchFamily="34" charset="0"/>
              </a:rPr>
              <a:t>en önemli duygusal ihtiyaçları sevilmek, beğenilmek, benimsenmek ve değer verilmektir. Bu duygusal ihtiyaçlarını karşılayacakları en önemli kaynaklar ise anne/baba, öğretmenleri ve arkadaşlarıdır. Bu dönemde çocukların kazandıkları beceriler çocuğa ben başardım hazzı vererek duygusal gelişimine katkı</a:t>
            </a:r>
            <a:br>
              <a:rPr lang="tr-TR" dirty="0">
                <a:latin typeface="Calibri" panose="020F0502020204030204" pitchFamily="34" charset="0"/>
              </a:rPr>
            </a:br>
            <a:r>
              <a:rPr lang="tr-TR" dirty="0">
                <a:latin typeface="Calibri" panose="020F0502020204030204" pitchFamily="34" charset="0"/>
              </a:rPr>
              <a:t>sağlar. Çocuğun duygusal tepkileri de artık kendi iç gereksinimlerine aşırı bağlı olmaktan çıkarak daha çok gerçeklere ve toplumsal durumlara uygun nitelik kazanır.</a:t>
            </a:r>
            <a:r>
              <a:rPr lang="tr-TR" dirty="0"/>
              <a:t/>
            </a:r>
            <a:br>
              <a:rPr lang="tr-TR" dirty="0"/>
            </a:br>
            <a:endParaRPr lang="tr-TR" dirty="0"/>
          </a:p>
        </p:txBody>
      </p:sp>
      <p:sp>
        <p:nvSpPr>
          <p:cNvPr id="8" name="Dikdörtgen 7"/>
          <p:cNvSpPr/>
          <p:nvPr/>
        </p:nvSpPr>
        <p:spPr>
          <a:xfrm>
            <a:off x="8604354" y="1439056"/>
            <a:ext cx="3387777" cy="5299022"/>
          </a:xfrm>
          <a:prstGeom prst="rect">
            <a:avLst/>
          </a:prstGeom>
          <a:solidFill>
            <a:srgbClr val="C8F5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p:cNvSpPr txBox="1"/>
          <p:nvPr/>
        </p:nvSpPr>
        <p:spPr>
          <a:xfrm>
            <a:off x="8643532" y="1491202"/>
            <a:ext cx="3309419" cy="5078313"/>
          </a:xfrm>
          <a:prstGeom prst="rect">
            <a:avLst/>
          </a:prstGeom>
          <a:noFill/>
        </p:spPr>
        <p:txBody>
          <a:bodyPr wrap="square" rtlCol="0">
            <a:spAutoFit/>
          </a:bodyPr>
          <a:lstStyle/>
          <a:p>
            <a:pPr algn="just"/>
            <a:r>
              <a:rPr lang="tr-TR" b="1" dirty="0">
                <a:latin typeface="Calibri" panose="020F0502020204030204" pitchFamily="34" charset="0"/>
              </a:rPr>
              <a:t>12-18 yaş (ergenlik dönemi</a:t>
            </a:r>
            <a:r>
              <a:rPr lang="tr-TR" b="1" dirty="0" smtClean="0">
                <a:latin typeface="Calibri" panose="020F0502020204030204" pitchFamily="34" charset="0"/>
              </a:rPr>
              <a:t>):</a:t>
            </a:r>
          </a:p>
          <a:p>
            <a:pPr algn="just"/>
            <a:r>
              <a:rPr lang="tr-TR" dirty="0" smtClean="0">
                <a:latin typeface="Calibri" panose="020F0502020204030204" pitchFamily="34" charset="0"/>
              </a:rPr>
              <a:t>Ergenlik </a:t>
            </a:r>
            <a:r>
              <a:rPr lang="tr-TR" dirty="0">
                <a:latin typeface="Calibri" panose="020F0502020204030204" pitchFamily="34" charset="0"/>
              </a:rPr>
              <a:t>döneminde duyguların yoğunluğunda artış görülür. Duygularda ani iniş-çıkışlar olduğu gibi istikrarsızlık da vardır, ergen, aynı olaya farklı zamanlarda değişik tepkiler gösterebilir. Çabuk öfkelenir, çabuk sevinir, çabuk sinirlenir. Tepkiler önceden kestirilemez. Ergenin elinde olmadan değişen hormon dengesi onun duygusal dünyasında hızlı değişimlere neden olabilir. Bu dönemde her iki cinste de karşı tarafa kendini beğendirme isteği yoğun olarak görülür. Ergenler zaman zaman yalnız kalma isteği içinde olabilir.</a:t>
            </a:r>
          </a:p>
        </p:txBody>
      </p:sp>
    </p:spTree>
    <p:extLst>
      <p:ext uri="{BB962C8B-B14F-4D97-AF65-F5344CB8AC3E}">
        <p14:creationId xmlns:p14="http://schemas.microsoft.com/office/powerpoint/2010/main" val="3827825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47566" y="948216"/>
            <a:ext cx="8911687" cy="789054"/>
          </a:xfrm>
        </p:spPr>
        <p:txBody>
          <a:bodyPr/>
          <a:lstStyle/>
          <a:p>
            <a:pPr algn="ctr"/>
            <a:r>
              <a:rPr lang="tr-TR" b="1" dirty="0" smtClean="0">
                <a:solidFill>
                  <a:schemeClr val="bg1"/>
                </a:solidFill>
              </a:rPr>
              <a:t>Duygu Yönetimi </a:t>
            </a:r>
            <a:endParaRPr lang="tr-TR" b="1" dirty="0">
              <a:solidFill>
                <a:schemeClr val="bg1"/>
              </a:solidFill>
            </a:endParaRPr>
          </a:p>
        </p:txBody>
      </p:sp>
      <p:sp>
        <p:nvSpPr>
          <p:cNvPr id="3" name="İçerik Yer Tutucusu 2"/>
          <p:cNvSpPr>
            <a:spLocks noGrp="1"/>
          </p:cNvSpPr>
          <p:nvPr>
            <p:ph idx="1"/>
          </p:nvPr>
        </p:nvSpPr>
        <p:spPr>
          <a:xfrm>
            <a:off x="1910563" y="2582170"/>
            <a:ext cx="9024648" cy="4275830"/>
          </a:xfrm>
        </p:spPr>
        <p:txBody>
          <a:bodyPr numCol="1">
            <a:normAutofit lnSpcReduction="10000"/>
          </a:bodyPr>
          <a:lstStyle/>
          <a:p>
            <a:pPr algn="just"/>
            <a:r>
              <a:rPr lang="tr-TR" sz="2200" b="1" dirty="0" smtClean="0">
                <a:solidFill>
                  <a:schemeClr val="tx1"/>
                </a:solidFill>
                <a:latin typeface="Calibri" panose="020F0502020204030204" pitchFamily="34" charset="0"/>
              </a:rPr>
              <a:t>Duyguları </a:t>
            </a:r>
            <a:r>
              <a:rPr lang="tr-TR" sz="2200" b="1" dirty="0">
                <a:solidFill>
                  <a:schemeClr val="tx1"/>
                </a:solidFill>
                <a:latin typeface="Calibri" panose="020F0502020204030204" pitchFamily="34" charset="0"/>
              </a:rPr>
              <a:t>yönetme, kişilerin </a:t>
            </a:r>
            <a:r>
              <a:rPr lang="tr-TR" sz="2200" b="1" dirty="0" smtClean="0">
                <a:solidFill>
                  <a:schemeClr val="tx1"/>
                </a:solidFill>
                <a:latin typeface="Calibri" panose="020F0502020204030204" pitchFamily="34" charset="0"/>
              </a:rPr>
              <a:t>yaşamlarını önemli</a:t>
            </a:r>
            <a:r>
              <a:rPr lang="tr-TR" sz="2200" b="1" dirty="0">
                <a:solidFill>
                  <a:schemeClr val="tx1"/>
                </a:solidFill>
                <a:latin typeface="Calibri" panose="020F0502020204030204" pitchFamily="34" charset="0"/>
              </a:rPr>
              <a:t> </a:t>
            </a:r>
            <a:r>
              <a:rPr lang="tr-TR" sz="2200" b="1" dirty="0" smtClean="0">
                <a:solidFill>
                  <a:schemeClr val="tx1"/>
                </a:solidFill>
                <a:latin typeface="Calibri" panose="020F0502020204030204" pitchFamily="34" charset="0"/>
              </a:rPr>
              <a:t>ölçüde </a:t>
            </a:r>
            <a:r>
              <a:rPr lang="tr-TR" sz="2200" b="1" dirty="0">
                <a:solidFill>
                  <a:schemeClr val="tx1"/>
                </a:solidFill>
                <a:latin typeface="Calibri" panose="020F0502020204030204" pitchFamily="34" charset="0"/>
              </a:rPr>
              <a:t>etkileyen düşük benlik saygısı, kaygı, depresyon, öfke, üzüntü, panik, stres gibi olumsuz duygularla birlikte mutluluk, sevgi, haz, sabır vb</a:t>
            </a:r>
            <a:r>
              <a:rPr lang="tr-TR" sz="2200" b="1" dirty="0" smtClean="0">
                <a:solidFill>
                  <a:schemeClr val="tx1"/>
                </a:solidFill>
                <a:latin typeface="Calibri" panose="020F0502020204030204" pitchFamily="34" charset="0"/>
              </a:rPr>
              <a:t>. gibi </a:t>
            </a:r>
            <a:r>
              <a:rPr lang="tr-TR" sz="2200" b="1" dirty="0">
                <a:solidFill>
                  <a:schemeClr val="tx1"/>
                </a:solidFill>
                <a:latin typeface="Calibri" panose="020F0502020204030204" pitchFamily="34" charset="0"/>
              </a:rPr>
              <a:t>olumlu </a:t>
            </a:r>
            <a:r>
              <a:rPr lang="tr-TR" sz="2200" b="1" dirty="0" smtClean="0">
                <a:solidFill>
                  <a:schemeClr val="tx1"/>
                </a:solidFill>
                <a:latin typeface="Calibri" panose="020F0502020204030204" pitchFamily="34" charset="0"/>
              </a:rPr>
              <a:t>duyguları </a:t>
            </a:r>
            <a:r>
              <a:rPr lang="tr-TR" sz="2200" b="1" dirty="0">
                <a:solidFill>
                  <a:schemeClr val="tx1"/>
                </a:solidFill>
                <a:latin typeface="Calibri" panose="020F0502020204030204" pitchFamily="34" charset="0"/>
              </a:rPr>
              <a:t>etkili bir şekilde </a:t>
            </a:r>
            <a:r>
              <a:rPr lang="tr-TR" sz="2200" b="1" dirty="0" smtClean="0">
                <a:solidFill>
                  <a:schemeClr val="tx1"/>
                </a:solidFill>
                <a:latin typeface="Calibri" panose="020F0502020204030204" pitchFamily="34" charset="0"/>
              </a:rPr>
              <a:t>nasıl yöneteceklerini </a:t>
            </a:r>
            <a:r>
              <a:rPr lang="tr-TR" sz="2200" b="1" dirty="0">
                <a:solidFill>
                  <a:schemeClr val="tx1"/>
                </a:solidFill>
                <a:latin typeface="Calibri" panose="020F0502020204030204" pitchFamily="34" charset="0"/>
              </a:rPr>
              <a:t>öğrenmelerine yardımcı </a:t>
            </a:r>
            <a:r>
              <a:rPr lang="tr-TR" sz="2200" b="1" dirty="0" smtClean="0">
                <a:solidFill>
                  <a:schemeClr val="tx1"/>
                </a:solidFill>
                <a:latin typeface="Calibri" panose="020F0502020204030204" pitchFamily="34" charset="0"/>
              </a:rPr>
              <a:t>olmaktadır.</a:t>
            </a:r>
          </a:p>
          <a:p>
            <a:pPr algn="just"/>
            <a:r>
              <a:rPr lang="tr-TR" sz="2200" b="1" dirty="0" smtClean="0">
                <a:solidFill>
                  <a:schemeClr val="tx1"/>
                </a:solidFill>
                <a:latin typeface="Calibri" panose="020F0502020204030204" pitchFamily="34" charset="0"/>
              </a:rPr>
              <a:t> Duyguları </a:t>
            </a:r>
            <a:r>
              <a:rPr lang="tr-TR" sz="2200" b="1" dirty="0">
                <a:solidFill>
                  <a:schemeClr val="tx1"/>
                </a:solidFill>
                <a:latin typeface="Calibri" panose="020F0502020204030204" pitchFamily="34" charset="0"/>
              </a:rPr>
              <a:t>yönetme, duygusal olarak iyi oluşa giden yolda kişilerin sağlıklı bir şekilde onları sıkıntıya sokan duygularıyla baş etmelerini kolaylaştırmayı ve bu doğrultuda bir takım beceriler kazandırmayı öngörmektedir. </a:t>
            </a:r>
            <a:endParaRPr lang="tr-TR" sz="2200" b="1" dirty="0" smtClean="0">
              <a:solidFill>
                <a:schemeClr val="tx1"/>
              </a:solidFill>
              <a:latin typeface="Calibri" panose="020F0502020204030204" pitchFamily="34" charset="0"/>
            </a:endParaRPr>
          </a:p>
          <a:p>
            <a:pPr algn="just"/>
            <a:r>
              <a:rPr lang="tr-TR" sz="2200" b="1" dirty="0" smtClean="0">
                <a:solidFill>
                  <a:schemeClr val="tx1"/>
                </a:solidFill>
                <a:latin typeface="Calibri" panose="020F0502020204030204" pitchFamily="34" charset="0"/>
              </a:rPr>
              <a:t>Duyguları </a:t>
            </a:r>
            <a:r>
              <a:rPr lang="tr-TR" sz="2200" b="1" dirty="0">
                <a:solidFill>
                  <a:schemeClr val="tx1"/>
                </a:solidFill>
                <a:latin typeface="Calibri" panose="020F0502020204030204" pitchFamily="34" charset="0"/>
              </a:rPr>
              <a:t>yönetme süreci kendini tanımak, bir anlamda duygularının bilincinde olmak demektir. </a:t>
            </a:r>
            <a:r>
              <a:rPr lang="tr-TR" sz="2200" b="1" dirty="0" smtClean="0">
                <a:solidFill>
                  <a:schemeClr val="tx1"/>
                </a:solidFill>
                <a:latin typeface="Calibri" panose="020F0502020204030204" pitchFamily="34" charset="0"/>
              </a:rPr>
              <a:t>Kendi duygularını </a:t>
            </a:r>
            <a:r>
              <a:rPr lang="tr-TR" sz="2200" b="1" dirty="0">
                <a:solidFill>
                  <a:schemeClr val="tx1"/>
                </a:solidFill>
                <a:latin typeface="Calibri" panose="020F0502020204030204" pitchFamily="34" charset="0"/>
              </a:rPr>
              <a:t>tanıyan insanlar, başka insanların duygularını daha iyi anlayabilir, onlarla </a:t>
            </a:r>
            <a:r>
              <a:rPr lang="tr-TR" sz="2200" b="1" dirty="0" smtClean="0">
                <a:solidFill>
                  <a:schemeClr val="tx1"/>
                </a:solidFill>
                <a:latin typeface="Calibri" panose="020F0502020204030204" pitchFamily="34" charset="0"/>
              </a:rPr>
              <a:t>empati  kurabilirler</a:t>
            </a:r>
            <a:r>
              <a:rPr lang="tr-TR" sz="2200" b="1" dirty="0">
                <a:solidFill>
                  <a:schemeClr val="tx1"/>
                </a:solidFill>
                <a:latin typeface="Calibri" panose="020F0502020204030204" pitchFamily="34" charset="0"/>
              </a:rPr>
              <a:t>. </a:t>
            </a:r>
            <a:r>
              <a:rPr lang="tr-TR" dirty="0">
                <a:solidFill>
                  <a:schemeClr val="tx1"/>
                </a:solidFill>
                <a:latin typeface="Calibri" panose="020F0502020204030204" pitchFamily="34" charset="0"/>
              </a:rPr>
              <a:t/>
            </a:r>
            <a:br>
              <a:rPr lang="tr-TR" dirty="0">
                <a:solidFill>
                  <a:schemeClr val="tx1"/>
                </a:solidFill>
                <a:latin typeface="Calibri" panose="020F0502020204030204" pitchFamily="34" charset="0"/>
              </a:rPr>
            </a:br>
            <a:endParaRPr lang="tr-TR" dirty="0">
              <a:solidFill>
                <a:schemeClr val="tx1"/>
              </a:solidFill>
              <a:latin typeface="Calibri" panose="020F0502020204030204" pitchFamily="34" charset="0"/>
            </a:endParaRPr>
          </a:p>
        </p:txBody>
      </p:sp>
    </p:spTree>
    <p:extLst>
      <p:ext uri="{BB962C8B-B14F-4D97-AF65-F5344CB8AC3E}">
        <p14:creationId xmlns:p14="http://schemas.microsoft.com/office/powerpoint/2010/main" val="2335338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656</TotalTime>
  <Words>1853</Words>
  <Application>Microsoft Office PowerPoint</Application>
  <PresentationFormat>Geniş ekran</PresentationFormat>
  <Paragraphs>213</Paragraphs>
  <Slides>42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42</vt:i4>
      </vt:variant>
    </vt:vector>
  </HeadingPairs>
  <TitlesOfParts>
    <vt:vector size="48" baseType="lpstr">
      <vt:lpstr>Arial</vt:lpstr>
      <vt:lpstr>Calibri</vt:lpstr>
      <vt:lpstr>Century Gothic</vt:lpstr>
      <vt:lpstr>Wingdings</vt:lpstr>
      <vt:lpstr>Wingdings 3</vt:lpstr>
      <vt:lpstr>İyon Toplantı Odası</vt:lpstr>
      <vt:lpstr>                  Duygu Yönetimi</vt:lpstr>
      <vt:lpstr>Duygu Nedir?</vt:lpstr>
      <vt:lpstr>Duyguların Ortak Özellikleri: </vt:lpstr>
      <vt:lpstr>PowerPoint Sunusu</vt:lpstr>
      <vt:lpstr>Olumlu Duygularımız Nelerdir?</vt:lpstr>
      <vt:lpstr>Olumsuz Duygularımız </vt:lpstr>
      <vt:lpstr>Bireyler olumsuz duygular yaşadığında birtakım farklı tepkiler vermektedir:</vt:lpstr>
      <vt:lpstr>Yaşa Göre Çocukların Duygusal Gelişim Özellikleri </vt:lpstr>
      <vt:lpstr>Duygu Yönetimi </vt:lpstr>
      <vt:lpstr>PowerPoint Sunusu</vt:lpstr>
      <vt:lpstr>PowerPoint Sunusu</vt:lpstr>
      <vt:lpstr>PowerPoint Sunusu</vt:lpstr>
      <vt:lpstr>Goleman’a göre duygu yönetimi süreci; özbilinç, kendini motive etme, empati ve sosyal beceriler olmak üzere dört aşamadan oluşmaktadır:</vt:lpstr>
      <vt:lpstr>PowerPoint Sunusu</vt:lpstr>
      <vt:lpstr>Duygu Yönetimi Eğitimi</vt:lpstr>
      <vt:lpstr>PowerPoint Sunusu</vt:lpstr>
      <vt:lpstr>Öfke ve Yönetimi</vt:lpstr>
      <vt:lpstr>Genel olarak literatür incelendiğinde öfke konusunda şu noktalara odaklanıldığı görülmektedir: </vt:lpstr>
      <vt:lpstr>Öfke Ne Değildir? </vt:lpstr>
      <vt:lpstr>Öfke ile neden başa çıkmalıyız?</vt:lpstr>
      <vt:lpstr>PowerPoint Sunusu</vt:lpstr>
      <vt:lpstr>PowerPoint Sunusu</vt:lpstr>
      <vt:lpstr>PowerPoint Sunusu</vt:lpstr>
      <vt:lpstr>Öfke ile Başa Çıkma</vt:lpstr>
      <vt:lpstr>Ailelere Öneriler</vt:lpstr>
      <vt:lpstr>Okul Ortamında Öfke Kontrolü</vt:lpstr>
      <vt:lpstr>Öfke Durumunda Çocukla Yapılan Çalışmalar:  </vt:lpstr>
      <vt:lpstr>Balon Şişirme Etkinliği </vt:lpstr>
      <vt:lpstr>İmge(Hayal) Oyunu </vt:lpstr>
      <vt:lpstr>Sakin Ol Kutusu</vt:lpstr>
      <vt:lpstr>PowerPoint Sunusu</vt:lpstr>
      <vt:lpstr>Kaygı ile Başa Çıkma Yöntemleri</vt:lpstr>
      <vt:lpstr>PowerPoint Sunusu</vt:lpstr>
      <vt:lpstr>KAYGIYI SÜRDÜREN ETKENLER</vt:lpstr>
      <vt:lpstr>PowerPoint Sunusu</vt:lpstr>
      <vt:lpstr>PowerPoint Sunusu</vt:lpstr>
      <vt:lpstr>PowerPoint Sunusu</vt:lpstr>
      <vt:lpstr>Stres ve Yönetimi</vt:lpstr>
      <vt:lpstr> Stresi ortaya çıkaran durumlar ve bu durumlara verilen tepkiler göz önüne alınarak çeşitli stres tanımlamaları yapılmıştır.   Stres, psikolojik açıdan, kişiye özgü ve bireysel bütünlüğü zorlayıcı bir durum olarak değerlendirilmektedir.    Stres kişinin duygularında, düşünce süreçlerinde ya da fiziki şartlarında, kişinin çevresi ile baş edebilme gücünü tehdit eden bir gerilim durumu olarak tanımlanmıştır.  </vt:lpstr>
      <vt:lpstr>Stresin Belirtileri Nelerdir?</vt:lpstr>
      <vt:lpstr>Stres Kaynakları Nelerdir?</vt:lpstr>
      <vt:lpstr>Kişisel Stres Yönetimi </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Duygu Yönetimi</dc:title>
  <dc:creator>pc</dc:creator>
  <cp:lastModifiedBy>hp 2</cp:lastModifiedBy>
  <cp:revision>96</cp:revision>
  <dcterms:created xsi:type="dcterms:W3CDTF">2019-10-25T05:41:49Z</dcterms:created>
  <dcterms:modified xsi:type="dcterms:W3CDTF">2019-11-19T07:14:09Z</dcterms:modified>
</cp:coreProperties>
</file>